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1" r:id="rId5"/>
    <p:sldId id="259" r:id="rId6"/>
    <p:sldId id="260"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91" r:id="rId26"/>
    <p:sldId id="292" r:id="rId27"/>
    <p:sldId id="280" r:id="rId28"/>
    <p:sldId id="281" r:id="rId29"/>
    <p:sldId id="282" r:id="rId30"/>
    <p:sldId id="283" r:id="rId31"/>
    <p:sldId id="284" r:id="rId32"/>
    <p:sldId id="285" r:id="rId33"/>
    <p:sldId id="286" r:id="rId34"/>
    <p:sldId id="287" r:id="rId35"/>
    <p:sldId id="288" r:id="rId36"/>
    <p:sldId id="289" r:id="rId37"/>
    <p:sldId id="290" r:id="rId38"/>
    <p:sldId id="293" r:id="rId39"/>
    <p:sldId id="294" r:id="rId40"/>
    <p:sldId id="295" r:id="rId41"/>
    <p:sldId id="296" r:id="rId42"/>
    <p:sldId id="297" r:id="rId43"/>
    <p:sldId id="298" r:id="rId44"/>
    <p:sldId id="299" r:id="rId45"/>
    <p:sldId id="300" r:id="rId46"/>
    <p:sldId id="301" r:id="rId47"/>
    <p:sldId id="32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2" r:id="rId68"/>
    <p:sldId id="323" r:id="rId69"/>
    <p:sldId id="324" r:id="rId70"/>
    <p:sldId id="325" r:id="rId71"/>
    <p:sldId id="326" r:id="rId72"/>
    <p:sldId id="327" r:id="rId73"/>
    <p:sldId id="328" r:id="rId74"/>
    <p:sldId id="329" r:id="rId75"/>
    <p:sldId id="330" r:id="rId76"/>
    <p:sldId id="331" r:id="rId77"/>
    <p:sldId id="363" r:id="rId78"/>
    <p:sldId id="364" r:id="rId79"/>
    <p:sldId id="365" r:id="rId80"/>
    <p:sldId id="366" r:id="rId81"/>
    <p:sldId id="367" r:id="rId82"/>
    <p:sldId id="332" r:id="rId83"/>
    <p:sldId id="333" r:id="rId84"/>
    <p:sldId id="334" r:id="rId85"/>
    <p:sldId id="335" r:id="rId86"/>
    <p:sldId id="336" r:id="rId87"/>
    <p:sldId id="337" r:id="rId88"/>
    <p:sldId id="338" r:id="rId89"/>
    <p:sldId id="339" r:id="rId90"/>
    <p:sldId id="340" r:id="rId91"/>
    <p:sldId id="341" r:id="rId92"/>
    <p:sldId id="342" r:id="rId93"/>
    <p:sldId id="343" r:id="rId94"/>
    <p:sldId id="344" r:id="rId95"/>
    <p:sldId id="345" r:id="rId96"/>
    <p:sldId id="346" r:id="rId97"/>
    <p:sldId id="347" r:id="rId98"/>
    <p:sldId id="348" r:id="rId99"/>
    <p:sldId id="349" r:id="rId100"/>
    <p:sldId id="350" r:id="rId101"/>
    <p:sldId id="351" r:id="rId102"/>
    <p:sldId id="356" r:id="rId103"/>
    <p:sldId id="357" r:id="rId104"/>
    <p:sldId id="358" r:id="rId105"/>
    <p:sldId id="359" r:id="rId106"/>
    <p:sldId id="360" r:id="rId107"/>
    <p:sldId id="361" r:id="rId108"/>
    <p:sldId id="362" r:id="rId10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4" autoAdjust="0"/>
    <p:restoredTop sz="94624" autoAdjust="0"/>
  </p:normalViewPr>
  <p:slideViewPr>
    <p:cSldViewPr>
      <p:cViewPr varScale="1">
        <p:scale>
          <a:sx n="69" d="100"/>
          <a:sy n="69" d="100"/>
        </p:scale>
        <p:origin x="1410" y="7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theme" Target="theme/theme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tableStyles" Target="tableStyles.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presProps" Target="presProp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4A0BB399-A858-4E47-9E14-0A8CEB72DF04}" type="datetimeFigureOut">
              <a:rPr lang="en-US" smtClean="0"/>
              <a:pPr/>
              <a:t>3/26/2026</a:t>
            </a:fld>
            <a:endParaRPr lang="en-US" dirty="0"/>
          </a:p>
        </p:txBody>
      </p:sp>
      <p:sp>
        <p:nvSpPr>
          <p:cNvPr id="17" name="Footer Placeholder 16"/>
          <p:cNvSpPr>
            <a:spLocks noGrp="1"/>
          </p:cNvSpPr>
          <p:nvPr>
            <p:ph type="ftr" sz="quarter" idx="11"/>
          </p:nvPr>
        </p:nvSpPr>
        <p:spPr/>
        <p:txBody>
          <a:bodyPr/>
          <a:lstStyle/>
          <a:p>
            <a:endParaRPr lang="en-US" dirty="0"/>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70B5FA68-FA21-450F-A273-A5873B9B1533}" type="slidenum">
              <a:rPr lang="en-US" smtClean="0"/>
              <a:pPr/>
              <a:t>‹#›</a:t>
            </a:fld>
            <a:endParaRPr lang="en-US" dirty="0"/>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4A0BB399-A858-4E47-9E14-0A8CEB72DF04}" type="datetimeFigureOut">
              <a:rPr lang="en-US" smtClean="0"/>
              <a:pPr/>
              <a:t>3/26/2026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B5FA68-FA21-450F-A273-A5873B9B1533}" type="slidenum">
              <a:rPr lang="en-US" smtClean="0"/>
              <a:pPr/>
              <a:t>‹#›</a:t>
            </a:fld>
            <a:endParaRPr lang="en-US" dirty="0"/>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4A0BB399-A858-4E47-9E14-0A8CEB72DF04}" type="datetimeFigureOut">
              <a:rPr lang="en-US" smtClean="0"/>
              <a:pPr/>
              <a:t>3/26/2026</a:t>
            </a:fld>
            <a:endParaRPr lang="en-US" dirty="0"/>
          </a:p>
        </p:txBody>
      </p:sp>
      <p:sp>
        <p:nvSpPr>
          <p:cNvPr id="5" name="Footer Placeholder 4"/>
          <p:cNvSpPr>
            <a:spLocks noGrp="1"/>
          </p:cNvSpPr>
          <p:nvPr>
            <p:ph type="ftr" sz="quarter" idx="11"/>
          </p:nvPr>
        </p:nvSpPr>
        <p:spPr>
          <a:xfrm>
            <a:off x="800100" y="6172200"/>
            <a:ext cx="4000500" cy="457200"/>
          </a:xfrm>
        </p:spPr>
        <p:txBody>
          <a:bodyPr/>
          <a:lstStyle/>
          <a:p>
            <a:endParaRPr lang="en-US" dirty="0"/>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6" name="Slide Number Placeholder 5"/>
          <p:cNvSpPr>
            <a:spLocks noGrp="1"/>
          </p:cNvSpPr>
          <p:nvPr>
            <p:ph type="sldNum" sz="quarter" idx="12"/>
          </p:nvPr>
        </p:nvSpPr>
        <p:spPr>
          <a:xfrm>
            <a:off x="146304" y="6208776"/>
            <a:ext cx="457200" cy="457200"/>
          </a:xfrm>
        </p:spPr>
        <p:txBody>
          <a:bodyPr/>
          <a:lstStyle/>
          <a:p>
            <a:fld id="{70B5FA68-FA21-450F-A273-A5873B9B1533}" type="slidenum">
              <a:rPr lang="en-US" smtClean="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4A0BB399-A858-4E47-9E14-0A8CEB72DF04}" type="datetimeFigureOut">
              <a:rPr lang="en-US" smtClean="0"/>
              <a:pPr/>
              <a:t>3/26/2026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0B5FA68-FA21-450F-A273-A5873B9B1533}" type="slidenum">
              <a:rPr lang="en-US" smtClean="0"/>
              <a:pPr/>
              <a:t>‹#›</a:t>
            </a:fld>
            <a:endParaRPr lang="en-US" dirty="0"/>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4A0BB399-A858-4E47-9E14-0A8CEB72DF04}" type="datetimeFigureOut">
              <a:rPr lang="en-US" smtClean="0"/>
              <a:pPr/>
              <a:t>3/26/2026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0B5FA68-FA21-450F-A273-A5873B9B1533}" type="slidenum">
              <a:rPr lang="en-US" smtClean="0"/>
              <a:pPr/>
              <a:t>‹#›</a:t>
            </a:fld>
            <a:endParaRPr lang="en-US" dirty="0"/>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A0BB399-A858-4E47-9E14-0A8CEB72DF04}" type="datetimeFigureOut">
              <a:rPr lang="en-US" smtClean="0"/>
              <a:pPr/>
              <a:t>3/26/2026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0B5FA68-FA21-450F-A273-A5873B9B1533}"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0BB399-A858-4E47-9E14-0A8CEB72DF04}" type="datetimeFigureOut">
              <a:rPr lang="en-US" smtClean="0"/>
              <a:pPr/>
              <a:t>3/26/2026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0B5FA68-FA21-450F-A273-A5873B9B1533}"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A0BB399-A858-4E47-9E14-0A8CEB72DF04}" type="datetimeFigureOut">
              <a:rPr lang="en-US" smtClean="0"/>
              <a:pPr/>
              <a:t>3/26/2026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0B5FA68-FA21-450F-A273-A5873B9B1533}" type="slidenum">
              <a:rPr lang="en-US" smtClean="0"/>
              <a:pPr/>
              <a:t>‹#›</a:t>
            </a:fld>
            <a:endParaRPr lang="en-US" dirty="0"/>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A0BB399-A858-4E47-9E14-0A8CEB72DF04}" type="datetimeFigureOut">
              <a:rPr lang="en-US" smtClean="0"/>
              <a:pPr/>
              <a:t>3/26/2026</a:t>
            </a:fld>
            <a:endParaRPr lang="en-US" dirty="0"/>
          </a:p>
        </p:txBody>
      </p:sp>
      <p:sp>
        <p:nvSpPr>
          <p:cNvPr id="6" name="Footer Placeholder 5"/>
          <p:cNvSpPr>
            <a:spLocks noGrp="1"/>
          </p:cNvSpPr>
          <p:nvPr>
            <p:ph type="ftr" sz="quarter" idx="11"/>
          </p:nvPr>
        </p:nvSpPr>
        <p:spPr>
          <a:xfrm>
            <a:off x="914400" y="6172200"/>
            <a:ext cx="3886200" cy="457200"/>
          </a:xfrm>
        </p:spPr>
        <p:txBody>
          <a:bodyPr/>
          <a:lstStyle/>
          <a:p>
            <a:endParaRPr lang="en-US" dirty="0"/>
          </a:p>
        </p:txBody>
      </p:sp>
      <p:sp>
        <p:nvSpPr>
          <p:cNvPr id="7" name="Slide Number Placeholder 6"/>
          <p:cNvSpPr>
            <a:spLocks noGrp="1"/>
          </p:cNvSpPr>
          <p:nvPr>
            <p:ph type="sldNum" sz="quarter" idx="12"/>
          </p:nvPr>
        </p:nvSpPr>
        <p:spPr>
          <a:xfrm>
            <a:off x="146304" y="6208776"/>
            <a:ext cx="457200" cy="457200"/>
          </a:xfrm>
        </p:spPr>
        <p:txBody>
          <a:bodyPr/>
          <a:lstStyle/>
          <a:p>
            <a:fld id="{70B5FA68-FA21-450F-A273-A5873B9B1533}" type="slidenum">
              <a:rPr lang="en-US" smtClean="0"/>
              <a:pPr/>
              <a:t>‹#›</a:t>
            </a:fld>
            <a:endParaRPr lang="en-US" dirty="0"/>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dirty="0"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A0BB399-A858-4E47-9E14-0A8CEB72DF04}" type="datetimeFigureOut">
              <a:rPr lang="en-US" smtClean="0"/>
              <a:pPr/>
              <a:t>3/26/2026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B5FA68-FA21-450F-A273-A5873B9B1533}"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A0BB399-A858-4E47-9E14-0A8CEB72DF04}" type="datetimeFigureOut">
              <a:rPr lang="en-US" smtClean="0"/>
              <a:pPr/>
              <a:t>3/26/2026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B5FA68-FA21-450F-A273-A5873B9B1533}"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4A0BB399-A858-4E47-9E14-0A8CEB72DF04}" type="datetimeFigureOut">
              <a:rPr lang="en-US" smtClean="0"/>
              <a:pPr/>
              <a:t>3/26/2026</a:t>
            </a:fld>
            <a:endParaRPr lang="en-US" dirty="0"/>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dirty="0"/>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70B5FA68-FA21-450F-A273-A5873B9B1533}"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2.xml"/><Relationship Id="rId5" Type="http://schemas.openxmlformats.org/officeDocument/2006/relationships/image" Target="../media/image59.png"/><Relationship Id="rId4" Type="http://schemas.openxmlformats.org/officeDocument/2006/relationships/image" Target="../media/image58.png"/></Relationships>
</file>

<file path=ppt/slides/_rels/slide51.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83.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5.png"/><Relationship Id="rId1" Type="http://schemas.openxmlformats.org/officeDocument/2006/relationships/slideLayout" Target="../slideLayouts/slideLayout2.xml"/><Relationship Id="rId4" Type="http://schemas.openxmlformats.org/officeDocument/2006/relationships/image" Target="../media/image87.png"/></Relationships>
</file>

<file path=ppt/slides/_rels/slide69.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95.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97.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99.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image" Target="../media/image101.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image" Target="../media/image103.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05.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7.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image" Target="../media/image110.png"/><Relationship Id="rId1" Type="http://schemas.openxmlformats.org/officeDocument/2006/relationships/slideLayout" Target="../slideLayouts/slideLayout2.xml"/><Relationship Id="rId5" Type="http://schemas.openxmlformats.org/officeDocument/2006/relationships/image" Target="../media/image113.png"/><Relationship Id="rId4" Type="http://schemas.openxmlformats.org/officeDocument/2006/relationships/image" Target="../media/image112.png"/></Relationships>
</file>

<file path=ppt/slides/_rels/slide89.xml.rels><?xml version="1.0" encoding="UTF-8" standalone="yes"?>
<Relationships xmlns="http://schemas.openxmlformats.org/package/2006/relationships"><Relationship Id="rId2" Type="http://schemas.openxmlformats.org/officeDocument/2006/relationships/image" Target="../media/image114.pn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image" Target="../media/image115.png"/><Relationship Id="rId1" Type="http://schemas.openxmlformats.org/officeDocument/2006/relationships/slideLayout" Target="../slideLayouts/slideLayout2.xml"/><Relationship Id="rId6" Type="http://schemas.openxmlformats.org/officeDocument/2006/relationships/image" Target="../media/image119.png"/><Relationship Id="rId5" Type="http://schemas.openxmlformats.org/officeDocument/2006/relationships/image" Target="../media/image118.png"/><Relationship Id="rId4" Type="http://schemas.openxmlformats.org/officeDocument/2006/relationships/image" Target="../media/image117.png"/></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image" Target="../media/image120.png"/><Relationship Id="rId1" Type="http://schemas.openxmlformats.org/officeDocument/2006/relationships/slideLayout" Target="../slideLayouts/slideLayout2.xml"/><Relationship Id="rId6" Type="http://schemas.openxmlformats.org/officeDocument/2006/relationships/image" Target="../media/image124.png"/><Relationship Id="rId5" Type="http://schemas.openxmlformats.org/officeDocument/2006/relationships/image" Target="../media/image123.png"/><Relationship Id="rId4" Type="http://schemas.openxmlformats.org/officeDocument/2006/relationships/image" Target="../media/image122.png"/></Relationships>
</file>

<file path=ppt/slides/_rels/slide93.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image" Target="../media/image125.png"/><Relationship Id="rId1" Type="http://schemas.openxmlformats.org/officeDocument/2006/relationships/slideLayout" Target="../slideLayouts/slideLayout2.xml"/><Relationship Id="rId6" Type="http://schemas.openxmlformats.org/officeDocument/2006/relationships/image" Target="../media/image129.png"/><Relationship Id="rId5" Type="http://schemas.openxmlformats.org/officeDocument/2006/relationships/image" Target="../media/image128.png"/><Relationship Id="rId4" Type="http://schemas.openxmlformats.org/officeDocument/2006/relationships/image" Target="../media/image127.png"/></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image" Target="../media/image130.png"/><Relationship Id="rId1" Type="http://schemas.openxmlformats.org/officeDocument/2006/relationships/slideLayout" Target="../slideLayouts/slideLayout2.xml"/><Relationship Id="rId4" Type="http://schemas.openxmlformats.org/officeDocument/2006/relationships/image" Target="../media/image132.png"/></Relationships>
</file>

<file path=ppt/slides/_rels/slide96.xml.rels><?xml version="1.0" encoding="UTF-8" standalone="yes"?>
<Relationships xmlns="http://schemas.openxmlformats.org/package/2006/relationships"><Relationship Id="rId3" Type="http://schemas.openxmlformats.org/officeDocument/2006/relationships/image" Target="../media/image134.png"/><Relationship Id="rId2" Type="http://schemas.openxmlformats.org/officeDocument/2006/relationships/image" Target="../media/image133.pn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image" Target="../media/image136.png"/><Relationship Id="rId2" Type="http://schemas.openxmlformats.org/officeDocument/2006/relationships/image" Target="../media/image135.pn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138.png"/><Relationship Id="rId2" Type="http://schemas.openxmlformats.org/officeDocument/2006/relationships/image" Target="../media/image137.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image" Target="../media/image139.pn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image" Target="../media/image142.png"/><Relationship Id="rId2" Type="http://schemas.openxmlformats.org/officeDocument/2006/relationships/image" Target="../media/image141.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144.png"/><Relationship Id="rId2" Type="http://schemas.openxmlformats.org/officeDocument/2006/relationships/image" Target="../media/image143.png"/><Relationship Id="rId1" Type="http://schemas.openxmlformats.org/officeDocument/2006/relationships/slideLayout" Target="../slideLayouts/slideLayout2.xml"/><Relationship Id="rId4" Type="http://schemas.openxmlformats.org/officeDocument/2006/relationships/image" Target="../media/image145.png"/></Relationships>
</file>

<file path=ppt/slides/_rels/slide103.xml.rels><?xml version="1.0" encoding="UTF-8" standalone="yes"?>
<Relationships xmlns="http://schemas.openxmlformats.org/package/2006/relationships"><Relationship Id="rId3" Type="http://schemas.openxmlformats.org/officeDocument/2006/relationships/image" Target="../media/image147.png"/><Relationship Id="rId2" Type="http://schemas.openxmlformats.org/officeDocument/2006/relationships/image" Target="../media/image146.pn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149.png"/><Relationship Id="rId2" Type="http://schemas.openxmlformats.org/officeDocument/2006/relationships/image" Target="../media/image148.png"/><Relationship Id="rId1" Type="http://schemas.openxmlformats.org/officeDocument/2006/relationships/slideLayout" Target="../slideLayouts/slideLayout2.xml"/><Relationship Id="rId5" Type="http://schemas.openxmlformats.org/officeDocument/2006/relationships/image" Target="../media/image151.png"/><Relationship Id="rId4" Type="http://schemas.openxmlformats.org/officeDocument/2006/relationships/image" Target="../media/image150.png"/></Relationships>
</file>

<file path=ppt/slides/_rels/slide105.xml.rels><?xml version="1.0" encoding="UTF-8" standalone="yes"?>
<Relationships xmlns="http://schemas.openxmlformats.org/package/2006/relationships"><Relationship Id="rId3" Type="http://schemas.openxmlformats.org/officeDocument/2006/relationships/image" Target="../media/image153.png"/><Relationship Id="rId2" Type="http://schemas.openxmlformats.org/officeDocument/2006/relationships/image" Target="../media/image152.png"/><Relationship Id="rId1" Type="http://schemas.openxmlformats.org/officeDocument/2006/relationships/slideLayout" Target="../slideLayouts/slideLayout2.xml"/><Relationship Id="rId4" Type="http://schemas.openxmlformats.org/officeDocument/2006/relationships/image" Target="../media/image154.png"/></Relationships>
</file>

<file path=ppt/slides/_rels/slide106.xml.rels><?xml version="1.0" encoding="UTF-8" standalone="yes"?>
<Relationships xmlns="http://schemas.openxmlformats.org/package/2006/relationships"><Relationship Id="rId3" Type="http://schemas.openxmlformats.org/officeDocument/2006/relationships/image" Target="../media/image156.png"/><Relationship Id="rId2" Type="http://schemas.openxmlformats.org/officeDocument/2006/relationships/image" Target="../media/image155.png"/><Relationship Id="rId1" Type="http://schemas.openxmlformats.org/officeDocument/2006/relationships/slideLayout" Target="../slideLayouts/slideLayout2.xml"/><Relationship Id="rId4" Type="http://schemas.openxmlformats.org/officeDocument/2006/relationships/image" Target="../media/image157.png"/></Relationships>
</file>

<file path=ppt/slides/_rels/slide107.xml.rels><?xml version="1.0" encoding="UTF-8" standalone="yes"?>
<Relationships xmlns="http://schemas.openxmlformats.org/package/2006/relationships"><Relationship Id="rId3" Type="http://schemas.openxmlformats.org/officeDocument/2006/relationships/image" Target="../media/image159.png"/><Relationship Id="rId2" Type="http://schemas.openxmlformats.org/officeDocument/2006/relationships/image" Target="../media/image158.png"/><Relationship Id="rId1" Type="http://schemas.openxmlformats.org/officeDocument/2006/relationships/slideLayout" Target="../slideLayouts/slideLayout2.xml"/><Relationship Id="rId4" Type="http://schemas.openxmlformats.org/officeDocument/2006/relationships/image" Target="../media/image160.png"/></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a:bodyPr>
          <a:lstStyle/>
          <a:p>
            <a:r>
              <a:rPr lang="en-US" sz="4400" b="1" dirty="0">
                <a:solidFill>
                  <a:schemeClr val="tx1">
                    <a:lumMod val="95000"/>
                    <a:lumOff val="5000"/>
                  </a:schemeClr>
                </a:solidFill>
                <a:effectLst>
                  <a:outerShdw blurRad="38100" dist="38100" dir="2700000" algn="tl">
                    <a:srgbClr val="000000">
                      <a:alpha val="43137"/>
                    </a:srgbClr>
                  </a:outerShdw>
                </a:effectLst>
              </a:rPr>
              <a:t>Python- OOPs </a:t>
            </a:r>
            <a:r>
              <a:rPr lang="en-US" sz="4400" b="1" dirty="0" smtClean="0">
                <a:solidFill>
                  <a:schemeClr val="tx1">
                    <a:lumMod val="95000"/>
                    <a:lumOff val="5000"/>
                  </a:schemeClr>
                </a:solidFill>
                <a:effectLst>
                  <a:outerShdw blurRad="38100" dist="38100" dir="2700000" algn="tl">
                    <a:srgbClr val="000000">
                      <a:alpha val="43137"/>
                    </a:srgbClr>
                  </a:outerShdw>
                </a:effectLst>
              </a:rPr>
              <a:t>concepts</a:t>
            </a:r>
          </a:p>
          <a:p>
            <a:r>
              <a:rPr lang="en-US" sz="4400" b="1" dirty="0">
                <a:solidFill>
                  <a:schemeClr val="tx1">
                    <a:lumMod val="95000"/>
                    <a:lumOff val="5000"/>
                  </a:schemeClr>
                </a:solidFill>
                <a:effectLst>
                  <a:outerShdw blurRad="38100" dist="38100" dir="2700000" algn="tl">
                    <a:srgbClr val="000000">
                      <a:alpha val="43137"/>
                    </a:srgbClr>
                  </a:outerShdw>
                </a:effectLst>
              </a:rPr>
              <a:t>Regular expressions</a:t>
            </a:r>
            <a:endParaRPr lang="en-US" sz="4400" dirty="0">
              <a:solidFill>
                <a:schemeClr val="tx1">
                  <a:lumMod val="95000"/>
                  <a:lumOff val="5000"/>
                </a:schemeClr>
              </a:solidFill>
              <a:effectLst>
                <a:outerShdw blurRad="38100" dist="38100" dir="2700000" algn="tl">
                  <a:srgbClr val="000000">
                    <a:alpha val="43137"/>
                  </a:srgbClr>
                </a:outerShdw>
              </a:effectLst>
            </a:endParaRPr>
          </a:p>
        </p:txBody>
      </p:sp>
      <p:sp>
        <p:nvSpPr>
          <p:cNvPr id="2" name="Title 1"/>
          <p:cNvSpPr>
            <a:spLocks noGrp="1"/>
          </p:cNvSpPr>
          <p:nvPr>
            <p:ph type="ctrTitle"/>
          </p:nvPr>
        </p:nvSpPr>
        <p:spPr/>
        <p:txBody>
          <a:bodyPr/>
          <a:lstStyle/>
          <a:p>
            <a:r>
              <a:rPr lang="en-US" dirty="0" smtClean="0">
                <a:latin typeface="+mn-lt"/>
              </a:rPr>
              <a:t>UNIT-IV</a:t>
            </a:r>
            <a:endParaRPr lang="en-US" dirty="0">
              <a:latin typeface="+mn-lt"/>
            </a:endParaRPr>
          </a:p>
        </p:txBody>
      </p:sp>
    </p:spTree>
    <p:extLst>
      <p:ext uri="{BB962C8B-B14F-4D97-AF65-F5344CB8AC3E}">
        <p14:creationId xmlns:p14="http://schemas.microsoft.com/office/powerpoint/2010/main" val="12949811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28600" y="228600"/>
            <a:ext cx="8686800" cy="6400800"/>
          </a:xfrm>
        </p:spPr>
        <p:txBody>
          <a:bodyPr/>
          <a:lstStyle/>
          <a:p>
            <a:pPr marL="0" indent="0">
              <a:buNone/>
            </a:pPr>
            <a:r>
              <a:rPr lang="en-US" dirty="0" smtClean="0"/>
              <a:t>Topics to be covered:</a:t>
            </a:r>
          </a:p>
          <a:p>
            <a:pPr marL="0" indent="0">
              <a:buNone/>
            </a:pPr>
            <a:r>
              <a:rPr lang="en-US" b="1" dirty="0"/>
              <a:t>Python- OOPs concept:</a:t>
            </a:r>
            <a:r>
              <a:rPr lang="en-US" dirty="0"/>
              <a:t> </a:t>
            </a:r>
            <a:endParaRPr lang="en-US" dirty="0" smtClean="0"/>
          </a:p>
          <a:p>
            <a:r>
              <a:rPr lang="en-US" dirty="0" smtClean="0"/>
              <a:t>Class </a:t>
            </a:r>
            <a:r>
              <a:rPr lang="en-US" dirty="0"/>
              <a:t>and object</a:t>
            </a:r>
            <a:r>
              <a:rPr lang="en-US" dirty="0" smtClean="0"/>
              <a:t>,</a:t>
            </a:r>
          </a:p>
          <a:p>
            <a:r>
              <a:rPr lang="en-US" dirty="0" smtClean="0"/>
              <a:t> </a:t>
            </a:r>
            <a:r>
              <a:rPr lang="en-US" dirty="0"/>
              <a:t>Attributes, </a:t>
            </a:r>
            <a:endParaRPr lang="en-US" dirty="0" smtClean="0"/>
          </a:p>
          <a:p>
            <a:r>
              <a:rPr lang="en-US" dirty="0" smtClean="0"/>
              <a:t>Inheritance</a:t>
            </a:r>
            <a:r>
              <a:rPr lang="en-US" dirty="0"/>
              <a:t>, </a:t>
            </a:r>
            <a:endParaRPr lang="en-US" dirty="0" smtClean="0"/>
          </a:p>
          <a:p>
            <a:r>
              <a:rPr lang="en-US" dirty="0" smtClean="0"/>
              <a:t>Overloading </a:t>
            </a:r>
            <a:r>
              <a:rPr lang="en-US" dirty="0"/>
              <a:t>Overriding, </a:t>
            </a:r>
            <a:endParaRPr lang="en-US" dirty="0" smtClean="0"/>
          </a:p>
          <a:p>
            <a:r>
              <a:rPr lang="en-US" dirty="0" smtClean="0"/>
              <a:t>Data </a:t>
            </a:r>
            <a:r>
              <a:rPr lang="en-US" dirty="0"/>
              <a:t>hiding.</a:t>
            </a:r>
          </a:p>
          <a:p>
            <a:pPr marL="0" indent="0">
              <a:buNone/>
            </a:pPr>
            <a:r>
              <a:rPr lang="en-US" b="1" dirty="0"/>
              <a:t>Regular expressions</a:t>
            </a:r>
            <a:r>
              <a:rPr lang="en-US" dirty="0"/>
              <a:t>: </a:t>
            </a:r>
            <a:endParaRPr lang="en-US" dirty="0" smtClean="0"/>
          </a:p>
          <a:p>
            <a:r>
              <a:rPr lang="en-US" dirty="0" smtClean="0"/>
              <a:t>Match </a:t>
            </a:r>
            <a:r>
              <a:rPr lang="en-US" dirty="0"/>
              <a:t>function, </a:t>
            </a:r>
            <a:endParaRPr lang="en-US" dirty="0" smtClean="0"/>
          </a:p>
          <a:p>
            <a:r>
              <a:rPr lang="en-US" dirty="0" smtClean="0"/>
              <a:t>Search </a:t>
            </a:r>
            <a:r>
              <a:rPr lang="en-US" dirty="0"/>
              <a:t>function, </a:t>
            </a:r>
            <a:endParaRPr lang="en-US" dirty="0" smtClean="0"/>
          </a:p>
          <a:p>
            <a:r>
              <a:rPr lang="en-US" dirty="0" smtClean="0"/>
              <a:t>Matching </a:t>
            </a:r>
            <a:r>
              <a:rPr lang="en-US" dirty="0"/>
              <a:t>VS Searching, </a:t>
            </a:r>
            <a:endParaRPr lang="en-US" dirty="0" smtClean="0"/>
          </a:p>
          <a:p>
            <a:r>
              <a:rPr lang="en-US" dirty="0" smtClean="0"/>
              <a:t>Modifiers </a:t>
            </a:r>
            <a:r>
              <a:rPr lang="en-US" dirty="0"/>
              <a:t>Patterns</a:t>
            </a:r>
            <a:r>
              <a:rPr lang="en-US" dirty="0" smtClean="0"/>
              <a:t>.</a:t>
            </a:r>
            <a:r>
              <a:rPr lang="en-US" b="1" dirty="0"/>
              <a:t> </a:t>
            </a:r>
            <a:endParaRPr lang="en-US" dirty="0"/>
          </a:p>
          <a:p>
            <a:endParaRPr lang="en-US" dirty="0"/>
          </a:p>
        </p:txBody>
      </p:sp>
    </p:spTree>
    <p:extLst>
      <p:ext uri="{BB962C8B-B14F-4D97-AF65-F5344CB8AC3E}">
        <p14:creationId xmlns:p14="http://schemas.microsoft.com/office/powerpoint/2010/main" val="42369643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normAutofit lnSpcReduction="10000"/>
          </a:bodyPr>
          <a:lstStyle/>
          <a:p>
            <a:r>
              <a:rPr lang="en-US" b="1" dirty="0"/>
              <a:t>Python OOPs Concepts</a:t>
            </a:r>
          </a:p>
          <a:p>
            <a:r>
              <a:rPr lang="en-US" dirty="0"/>
              <a:t>Like other general purpose languages, python is also an object-oriented language since its beginning. Python is an object-oriented programming language. It allows us to develop applications using an Object Oriented approach. In Python, we can easily create and use classes and objects.</a:t>
            </a:r>
          </a:p>
          <a:p>
            <a:r>
              <a:rPr lang="en-US" dirty="0"/>
              <a:t>Major principles of object-oriented programming system are given below.</a:t>
            </a:r>
          </a:p>
          <a:p>
            <a:r>
              <a:rPr lang="en-US" dirty="0"/>
              <a:t>Object</a:t>
            </a:r>
          </a:p>
          <a:p>
            <a:r>
              <a:rPr lang="en-US" dirty="0"/>
              <a:t>Class</a:t>
            </a:r>
          </a:p>
          <a:p>
            <a:r>
              <a:rPr lang="en-US" dirty="0"/>
              <a:t>Method</a:t>
            </a:r>
          </a:p>
          <a:p>
            <a:r>
              <a:rPr lang="en-US" dirty="0"/>
              <a:t>Inheritance</a:t>
            </a:r>
          </a:p>
          <a:p>
            <a:r>
              <a:rPr lang="en-US" dirty="0"/>
              <a:t>Polymorphism</a:t>
            </a:r>
          </a:p>
          <a:p>
            <a:r>
              <a:rPr lang="en-US" dirty="0"/>
              <a:t>Data Abstraction</a:t>
            </a:r>
          </a:p>
          <a:p>
            <a:r>
              <a:rPr lang="en-US" dirty="0" smtClean="0"/>
              <a:t>Encapsulation</a:t>
            </a:r>
            <a:endParaRPr lang="en-US" dirty="0"/>
          </a:p>
        </p:txBody>
      </p:sp>
    </p:spTree>
    <p:extLst>
      <p:ext uri="{BB962C8B-B14F-4D97-AF65-F5344CB8AC3E}">
        <p14:creationId xmlns:p14="http://schemas.microsoft.com/office/powerpoint/2010/main" val="237972876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228600"/>
            <a:ext cx="8558213" cy="64007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normAutofit fontScale="92500" lnSpcReduction="10000"/>
          </a:bodyPr>
          <a:lstStyle/>
          <a:p>
            <a:pPr marL="0" indent="0">
              <a:buNone/>
            </a:pPr>
            <a:r>
              <a:rPr lang="en-US" b="1" dirty="0" smtClean="0"/>
              <a:t>Class:</a:t>
            </a:r>
          </a:p>
          <a:p>
            <a:r>
              <a:rPr lang="en-US" dirty="0"/>
              <a:t>In python every thing is an object.</a:t>
            </a:r>
          </a:p>
          <a:p>
            <a:r>
              <a:rPr lang="en-US" dirty="0"/>
              <a:t>To create objects we required some Model or Plan or Blue print, which is nothing but class.</a:t>
            </a:r>
          </a:p>
          <a:p>
            <a:pPr algn="just"/>
            <a:r>
              <a:rPr lang="en-US" dirty="0"/>
              <a:t>We can write a class to represent properties (attributes) </a:t>
            </a:r>
            <a:r>
              <a:rPr lang="en-US" dirty="0" smtClean="0"/>
              <a:t>and actions (behaviour) </a:t>
            </a:r>
            <a:r>
              <a:rPr lang="en-US" dirty="0"/>
              <a:t>of object.</a:t>
            </a:r>
          </a:p>
          <a:p>
            <a:r>
              <a:rPr lang="en-US" dirty="0"/>
              <a:t>Properties can be represented by variables</a:t>
            </a:r>
          </a:p>
          <a:p>
            <a:r>
              <a:rPr lang="en-US" dirty="0"/>
              <a:t>Actions can be represented by Methods.</a:t>
            </a:r>
          </a:p>
          <a:p>
            <a:r>
              <a:rPr lang="en-US" dirty="0"/>
              <a:t>Hence class contains both variables and methods.</a:t>
            </a:r>
          </a:p>
          <a:p>
            <a:pPr marL="0" indent="0">
              <a:buNone/>
            </a:pPr>
            <a:r>
              <a:rPr lang="en-US" b="1" dirty="0"/>
              <a:t>How to Define a class?</a:t>
            </a:r>
          </a:p>
          <a:p>
            <a:r>
              <a:rPr lang="en-US" dirty="0"/>
              <a:t>We can define a class by using class keyword.</a:t>
            </a:r>
          </a:p>
          <a:p>
            <a:pPr marL="0" indent="0">
              <a:buNone/>
            </a:pPr>
            <a:r>
              <a:rPr lang="en-US" b="1" i="1" dirty="0"/>
              <a:t>Syntax:</a:t>
            </a:r>
          </a:p>
          <a:p>
            <a:pPr marL="0" indent="0">
              <a:buNone/>
            </a:pPr>
            <a:r>
              <a:rPr lang="en-US" b="1" i="1" dirty="0" smtClean="0"/>
              <a:t>class </a:t>
            </a:r>
            <a:r>
              <a:rPr lang="en-US" b="1" i="1" dirty="0" err="1"/>
              <a:t>className</a:t>
            </a:r>
            <a:r>
              <a:rPr lang="en-US" b="1" i="1" dirty="0"/>
              <a:t>:</a:t>
            </a:r>
          </a:p>
          <a:p>
            <a:pPr marL="0" indent="0">
              <a:buNone/>
            </a:pPr>
            <a:r>
              <a:rPr lang="en-US" b="1" i="1" dirty="0"/>
              <a:t> </a:t>
            </a:r>
            <a:r>
              <a:rPr lang="en-US" b="1" i="1" dirty="0" smtClean="0"/>
              <a:t>      ''' documentation </a:t>
            </a:r>
            <a:r>
              <a:rPr lang="en-US" b="1" i="1" dirty="0"/>
              <a:t>string '''</a:t>
            </a:r>
          </a:p>
          <a:p>
            <a:pPr marL="0" indent="0">
              <a:buNone/>
            </a:pPr>
            <a:r>
              <a:rPr lang="en-US" b="1" i="1" dirty="0"/>
              <a:t> </a:t>
            </a:r>
            <a:r>
              <a:rPr lang="en-US" b="1" i="1" dirty="0" smtClean="0"/>
              <a:t>       variables: instance variables, static </a:t>
            </a:r>
            <a:r>
              <a:rPr lang="en-US" b="1" i="1" dirty="0"/>
              <a:t>and local variables</a:t>
            </a:r>
          </a:p>
          <a:p>
            <a:pPr marL="0" indent="0">
              <a:buNone/>
            </a:pPr>
            <a:r>
              <a:rPr lang="en-US" b="1" i="1" dirty="0"/>
              <a:t> </a:t>
            </a:r>
            <a:r>
              <a:rPr lang="en-US" b="1" i="1" dirty="0" smtClean="0"/>
              <a:t>       methods</a:t>
            </a:r>
            <a:r>
              <a:rPr lang="en-US" b="1" i="1" dirty="0"/>
              <a:t>: instance </a:t>
            </a:r>
            <a:r>
              <a:rPr lang="en-US" b="1" i="1" dirty="0" smtClean="0"/>
              <a:t>methods, static methods, class </a:t>
            </a:r>
            <a:r>
              <a:rPr lang="en-US" b="1" i="1" dirty="0"/>
              <a:t>methods</a:t>
            </a:r>
          </a:p>
        </p:txBody>
      </p:sp>
    </p:spTree>
    <p:extLst>
      <p:ext uri="{BB962C8B-B14F-4D97-AF65-F5344CB8AC3E}">
        <p14:creationId xmlns:p14="http://schemas.microsoft.com/office/powerpoint/2010/main" val="17715286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normAutofit lnSpcReduction="10000"/>
          </a:bodyPr>
          <a:lstStyle/>
          <a:p>
            <a:r>
              <a:rPr lang="en-US" dirty="0"/>
              <a:t>Documentation string represents description of the class. Within the class doc string is </a:t>
            </a:r>
            <a:r>
              <a:rPr lang="en-US" dirty="0" smtClean="0"/>
              <a:t>always optional</a:t>
            </a:r>
            <a:r>
              <a:rPr lang="en-US" dirty="0"/>
              <a:t>. </a:t>
            </a:r>
            <a:endParaRPr lang="en-US" dirty="0" smtClean="0"/>
          </a:p>
          <a:p>
            <a:r>
              <a:rPr lang="en-US" dirty="0" smtClean="0"/>
              <a:t>We </a:t>
            </a:r>
            <a:r>
              <a:rPr lang="en-US" dirty="0"/>
              <a:t>can get doc string by using the following 2 ways.</a:t>
            </a:r>
          </a:p>
          <a:p>
            <a:pPr marL="0" indent="0">
              <a:buNone/>
            </a:pPr>
            <a:r>
              <a:rPr lang="en-US" dirty="0"/>
              <a:t>1. print(classname.__doc__)</a:t>
            </a:r>
          </a:p>
          <a:p>
            <a:pPr marL="0" indent="0">
              <a:buNone/>
            </a:pPr>
            <a:r>
              <a:rPr lang="en-US" dirty="0"/>
              <a:t>2. help(classname</a:t>
            </a:r>
            <a:r>
              <a:rPr lang="en-US" dirty="0" smtClean="0"/>
              <a:t>)</a:t>
            </a:r>
          </a:p>
          <a:p>
            <a:r>
              <a:rPr lang="en-US" dirty="0"/>
              <a:t>Within the Python class we can represent data by using variables.</a:t>
            </a:r>
          </a:p>
          <a:p>
            <a:r>
              <a:rPr lang="en-US" dirty="0"/>
              <a:t>There are 3 types of variables are allowed.</a:t>
            </a:r>
          </a:p>
          <a:p>
            <a:pPr marL="0" indent="0">
              <a:buNone/>
            </a:pPr>
            <a:r>
              <a:rPr lang="fr-FR" b="1" dirty="0"/>
              <a:t>1. Instance Variables (Object Level Variables)</a:t>
            </a:r>
          </a:p>
          <a:p>
            <a:pPr marL="0" indent="0">
              <a:buNone/>
            </a:pPr>
            <a:r>
              <a:rPr lang="en-US" b="1" dirty="0"/>
              <a:t>2. Static Variables (Class Level Variables)</a:t>
            </a:r>
          </a:p>
          <a:p>
            <a:pPr marL="0" indent="0">
              <a:buNone/>
            </a:pPr>
            <a:r>
              <a:rPr lang="en-US" b="1" dirty="0"/>
              <a:t>3. Local variables (Method Level Variables</a:t>
            </a:r>
            <a:r>
              <a:rPr lang="en-US" b="1" dirty="0" smtClean="0"/>
              <a:t>)</a:t>
            </a:r>
          </a:p>
          <a:p>
            <a:r>
              <a:rPr lang="en-US" dirty="0" smtClean="0"/>
              <a:t>Within the Python class, we can represent operations by using methods. The following are various types of allowed methods </a:t>
            </a:r>
          </a:p>
          <a:p>
            <a:pPr marL="514350" indent="-514350">
              <a:buNone/>
            </a:pPr>
            <a:r>
              <a:rPr lang="en-US" b="1" dirty="0" smtClean="0"/>
              <a:t>1.Instance Methods</a:t>
            </a:r>
          </a:p>
          <a:p>
            <a:pPr marL="514350" indent="-514350">
              <a:buNone/>
            </a:pPr>
            <a:r>
              <a:rPr lang="en-US" b="1" dirty="0" smtClean="0"/>
              <a:t>2. Class Methods </a:t>
            </a:r>
          </a:p>
          <a:p>
            <a:pPr marL="514350" indent="-514350">
              <a:buNone/>
            </a:pPr>
            <a:r>
              <a:rPr lang="en-US" b="1" dirty="0" smtClean="0"/>
              <a:t>3. Static Method</a:t>
            </a:r>
            <a:endParaRPr lang="en-US" b="1" dirty="0"/>
          </a:p>
        </p:txBody>
      </p:sp>
    </p:spTree>
    <p:extLst>
      <p:ext uri="{BB962C8B-B14F-4D97-AF65-F5344CB8AC3E}">
        <p14:creationId xmlns:p14="http://schemas.microsoft.com/office/powerpoint/2010/main" val="17715286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lstStyle/>
          <a:p>
            <a:pPr>
              <a:buNone/>
            </a:pPr>
            <a:r>
              <a:rPr lang="en-US" b="1" dirty="0" smtClean="0"/>
              <a:t>What is Object:</a:t>
            </a:r>
          </a:p>
          <a:p>
            <a:r>
              <a:rPr lang="en-US" dirty="0" smtClean="0"/>
              <a:t>Physical existence of a class is nothing but object. </a:t>
            </a:r>
          </a:p>
          <a:p>
            <a:r>
              <a:rPr lang="en-US" dirty="0" smtClean="0"/>
              <a:t>We can create any number of objects for a class.</a:t>
            </a:r>
          </a:p>
          <a:p>
            <a:r>
              <a:rPr lang="en-US" dirty="0" smtClean="0"/>
              <a:t>Syntax :</a:t>
            </a:r>
          </a:p>
          <a:p>
            <a:pPr>
              <a:buNone/>
            </a:pPr>
            <a:r>
              <a:rPr lang="en-US" b="1" dirty="0" smtClean="0"/>
              <a:t>reference variable=class name()</a:t>
            </a:r>
          </a:p>
          <a:p>
            <a:r>
              <a:rPr lang="en-US" b="1" dirty="0" smtClean="0"/>
              <a:t>Example:  s = Student()</a:t>
            </a:r>
          </a:p>
          <a:p>
            <a:r>
              <a:rPr lang="en-US" b="1" dirty="0" smtClean="0"/>
              <a:t>What is </a:t>
            </a:r>
            <a:r>
              <a:rPr lang="en-US" dirty="0" smtClean="0"/>
              <a:t>Reference Variable:</a:t>
            </a:r>
          </a:p>
          <a:p>
            <a:r>
              <a:rPr lang="en-US" dirty="0" smtClean="0"/>
              <a:t>The variable which can be used to refer object is called reference variable.</a:t>
            </a:r>
          </a:p>
          <a:p>
            <a:r>
              <a:rPr lang="en-US" dirty="0" smtClean="0"/>
              <a:t>By using reference variable, we can access properties and methods of object.</a:t>
            </a:r>
            <a:endParaRPr lang="en-US" dirty="0"/>
          </a:p>
        </p:txBody>
      </p:sp>
    </p:spTree>
    <p:extLst>
      <p:ext uri="{BB962C8B-B14F-4D97-AF65-F5344CB8AC3E}">
        <p14:creationId xmlns:p14="http://schemas.microsoft.com/office/powerpoint/2010/main" val="17715286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685800" y="685800"/>
            <a:ext cx="5410200" cy="3581400"/>
          </a:xfrm>
          <a:prstGeom prst="rect">
            <a:avLst/>
          </a:prstGeom>
          <a:noFill/>
          <a:ln w="9525">
            <a:noFill/>
            <a:miter lim="800000"/>
            <a:headEnd/>
            <a:tailEnd/>
          </a:ln>
        </p:spPr>
      </p:pic>
      <p:pic>
        <p:nvPicPr>
          <p:cNvPr id="1027" name="Picture 3"/>
          <p:cNvPicPr>
            <a:picLocks noGrp="1" noChangeAspect="1" noChangeArrowheads="1"/>
          </p:cNvPicPr>
          <p:nvPr>
            <p:ph sz="quarter" idx="1"/>
          </p:nvPr>
        </p:nvPicPr>
        <p:blipFill>
          <a:blip r:embed="rId3" cstate="print"/>
          <a:srcRect/>
          <a:stretch>
            <a:fillRect/>
          </a:stretch>
        </p:blipFill>
        <p:spPr bwMode="auto">
          <a:xfrm>
            <a:off x="4267200" y="5105400"/>
            <a:ext cx="2438400" cy="10668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blinds(horizontal)">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027"/>
                                        </p:tgtEl>
                                        <p:attrNameLst>
                                          <p:attrName>style.visibility</p:attrName>
                                        </p:attrNameLst>
                                      </p:cBhvr>
                                      <p:to>
                                        <p:strVal val="visible"/>
                                      </p:to>
                                    </p:set>
                                    <p:animEffect transition="in" filter="blinds(horizontal)">
                                      <p:cBhvr>
                                        <p:cTn id="12" dur="5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lstStyle/>
          <a:p>
            <a:pPr>
              <a:buNone/>
            </a:pPr>
            <a:r>
              <a:rPr lang="en-US" b="1" dirty="0" smtClean="0"/>
              <a:t>Self variable:</a:t>
            </a:r>
          </a:p>
          <a:p>
            <a:r>
              <a:rPr lang="en-US" dirty="0" smtClean="0"/>
              <a:t>self is the default variable which is always pointing to current object(like this keyword in Java)</a:t>
            </a:r>
          </a:p>
          <a:p>
            <a:r>
              <a:rPr lang="en-US" dirty="0" smtClean="0"/>
              <a:t>By using self we can access instance variables and instance methods of object.</a:t>
            </a:r>
          </a:p>
          <a:p>
            <a:r>
              <a:rPr lang="en-US" dirty="0" smtClean="0"/>
              <a:t>Note:1. self should be first parameter inside constructor </a:t>
            </a:r>
          </a:p>
          <a:p>
            <a:pPr>
              <a:buNone/>
            </a:pPr>
            <a:r>
              <a:rPr lang="en-US" b="1" dirty="0" smtClean="0"/>
              <a:t>def __init__(self):</a:t>
            </a:r>
          </a:p>
          <a:p>
            <a:r>
              <a:rPr lang="en-US" dirty="0" smtClean="0"/>
              <a:t>2. self should be first parameter inside instance methods</a:t>
            </a:r>
          </a:p>
          <a:p>
            <a:pPr>
              <a:buNone/>
            </a:pPr>
            <a:r>
              <a:rPr lang="en-US" b="1" dirty="0" smtClean="0"/>
              <a:t>def display(self):</a:t>
            </a:r>
            <a:endParaRPr lang="en-US" b="1" dirty="0"/>
          </a:p>
        </p:txBody>
      </p:sp>
    </p:spTree>
    <p:extLst>
      <p:ext uri="{BB962C8B-B14F-4D97-AF65-F5344CB8AC3E}">
        <p14:creationId xmlns:p14="http://schemas.microsoft.com/office/powerpoint/2010/main" val="17715286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normAutofit fontScale="92500" lnSpcReduction="10000"/>
          </a:bodyPr>
          <a:lstStyle/>
          <a:p>
            <a:pPr>
              <a:buNone/>
            </a:pPr>
            <a:r>
              <a:rPr lang="en-US" b="1" dirty="0" smtClean="0"/>
              <a:t>Constructor:</a:t>
            </a:r>
          </a:p>
          <a:p>
            <a:r>
              <a:rPr lang="en-US" dirty="0" smtClean="0"/>
              <a:t>Constructor is a special method in python.</a:t>
            </a:r>
          </a:p>
          <a:p>
            <a:r>
              <a:rPr lang="en-US" dirty="0" smtClean="0"/>
              <a:t>The name of the constructor should be __init__(self)</a:t>
            </a:r>
          </a:p>
          <a:p>
            <a:r>
              <a:rPr lang="en-US" dirty="0" smtClean="0"/>
              <a:t>Constructor will be executed automatically at the time of object creation.</a:t>
            </a:r>
          </a:p>
          <a:p>
            <a:r>
              <a:rPr lang="en-US" dirty="0" smtClean="0"/>
              <a:t>The main purpose of constructor is to declare and initialize instance variables.</a:t>
            </a:r>
          </a:p>
          <a:p>
            <a:r>
              <a:rPr lang="en-US" dirty="0" smtClean="0"/>
              <a:t>Per object constructor will be executed only once.</a:t>
            </a:r>
          </a:p>
          <a:p>
            <a:r>
              <a:rPr lang="en-US" dirty="0" smtClean="0"/>
              <a:t>Constructor can take at least one argument(atleast self)</a:t>
            </a:r>
          </a:p>
          <a:p>
            <a:r>
              <a:rPr lang="en-US" dirty="0" smtClean="0"/>
              <a:t>Constructor is optional and if we are not providing any constructor then python will provide default constructor.</a:t>
            </a:r>
          </a:p>
          <a:p>
            <a:pPr>
              <a:buNone/>
            </a:pPr>
            <a:r>
              <a:rPr lang="en-US" dirty="0" smtClean="0"/>
              <a:t>Example:</a:t>
            </a:r>
          </a:p>
          <a:p>
            <a:pPr>
              <a:buNone/>
            </a:pPr>
            <a:r>
              <a:rPr lang="en-US" b="1" dirty="0" smtClean="0"/>
              <a:t>def__init__(self,name,rollno,marks):</a:t>
            </a:r>
          </a:p>
          <a:p>
            <a:pPr>
              <a:buNone/>
            </a:pPr>
            <a:r>
              <a:rPr lang="en-US" b="1" dirty="0" smtClean="0"/>
              <a:t>		self.name=name</a:t>
            </a:r>
          </a:p>
          <a:p>
            <a:pPr>
              <a:buNone/>
            </a:pPr>
            <a:r>
              <a:rPr lang="en-US" b="1" dirty="0" smtClean="0"/>
              <a:t>		self.rollno=rollno</a:t>
            </a:r>
          </a:p>
          <a:p>
            <a:pPr>
              <a:buNone/>
            </a:pPr>
            <a:r>
              <a:rPr lang="en-US" b="1" dirty="0" smtClean="0"/>
              <a:t>		self.marks=marks</a:t>
            </a:r>
            <a:endParaRPr lang="en-US" b="1" dirty="0"/>
          </a:p>
        </p:txBody>
      </p:sp>
    </p:spTree>
    <p:extLst>
      <p:ext uri="{BB962C8B-B14F-4D97-AF65-F5344CB8AC3E}">
        <p14:creationId xmlns:p14="http://schemas.microsoft.com/office/powerpoint/2010/main" val="177152869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normAutofit/>
          </a:bodyPr>
          <a:lstStyle/>
          <a:p>
            <a:pPr>
              <a:buNone/>
            </a:pPr>
            <a:r>
              <a:rPr lang="en-US" sz="2400" dirty="0" smtClean="0"/>
              <a:t>program to demonstrate constructor will execute only once per object:</a:t>
            </a:r>
            <a:endParaRPr lang="en-US" sz="2400" dirty="0"/>
          </a:p>
        </p:txBody>
      </p:sp>
      <p:pic>
        <p:nvPicPr>
          <p:cNvPr id="2051" name="Picture 3"/>
          <p:cNvPicPr>
            <a:picLocks noChangeAspect="1" noChangeArrowheads="1"/>
          </p:cNvPicPr>
          <p:nvPr/>
        </p:nvPicPr>
        <p:blipFill>
          <a:blip r:embed="rId2" cstate="print"/>
          <a:srcRect/>
          <a:stretch>
            <a:fillRect/>
          </a:stretch>
        </p:blipFill>
        <p:spPr bwMode="auto">
          <a:xfrm>
            <a:off x="381000" y="838200"/>
            <a:ext cx="5257800" cy="3657600"/>
          </a:xfrm>
          <a:prstGeom prst="rect">
            <a:avLst/>
          </a:prstGeom>
          <a:noFill/>
          <a:ln w="9525">
            <a:noFill/>
            <a:miter lim="800000"/>
            <a:headEnd/>
            <a:tailEnd/>
          </a:ln>
        </p:spPr>
      </p:pic>
      <p:pic>
        <p:nvPicPr>
          <p:cNvPr id="2052" name="Picture 4"/>
          <p:cNvPicPr>
            <a:picLocks noChangeAspect="1" noChangeArrowheads="1"/>
          </p:cNvPicPr>
          <p:nvPr/>
        </p:nvPicPr>
        <p:blipFill>
          <a:blip r:embed="rId3" cstate="print"/>
          <a:srcRect/>
          <a:stretch>
            <a:fillRect/>
          </a:stretch>
        </p:blipFill>
        <p:spPr bwMode="auto">
          <a:xfrm>
            <a:off x="4419600" y="4800600"/>
            <a:ext cx="2895600" cy="16764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blinds(horizontal)">
                                      <p:cBhvr>
                                        <p:cTn id="7" dur="500"/>
                                        <p:tgtEl>
                                          <p:spTgt spid="205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052"/>
                                        </p:tgtEl>
                                        <p:attrNameLst>
                                          <p:attrName>style.visibility</p:attrName>
                                        </p:attrNameLst>
                                      </p:cBhvr>
                                      <p:to>
                                        <p:strVal val="visible"/>
                                      </p:to>
                                    </p:set>
                                    <p:animEffect transition="in" filter="blinds(horizontal)">
                                      <p:cBhvr>
                                        <p:cTn id="12" dur="5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228600" y="228600"/>
            <a:ext cx="8001000" cy="5029200"/>
          </a:xfrm>
          <a:prstGeom prst="rect">
            <a:avLst/>
          </a:prstGeom>
          <a:noFill/>
          <a:ln w="9525">
            <a:noFill/>
            <a:miter lim="800000"/>
            <a:headEnd/>
            <a:tailEnd/>
          </a:ln>
        </p:spPr>
      </p:pic>
      <p:pic>
        <p:nvPicPr>
          <p:cNvPr id="3075" name="Picture 3"/>
          <p:cNvPicPr>
            <a:picLocks noGrp="1" noChangeAspect="1" noChangeArrowheads="1"/>
          </p:cNvPicPr>
          <p:nvPr>
            <p:ph sz="quarter" idx="1"/>
          </p:nvPr>
        </p:nvPicPr>
        <p:blipFill>
          <a:blip r:embed="rId3" cstate="print"/>
          <a:srcRect/>
          <a:stretch>
            <a:fillRect/>
          </a:stretch>
        </p:blipFill>
        <p:spPr bwMode="auto">
          <a:xfrm>
            <a:off x="4572000" y="4724400"/>
            <a:ext cx="3200400" cy="18288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blinds(horizontal)">
                                      <p:cBhvr>
                                        <p:cTn id="7" dur="5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075"/>
                                        </p:tgtEl>
                                        <p:attrNameLst>
                                          <p:attrName>style.visibility</p:attrName>
                                        </p:attrNameLst>
                                      </p:cBhvr>
                                      <p:to>
                                        <p:strVal val="visible"/>
                                      </p:to>
                                    </p:set>
                                    <p:animEffect transition="in" filter="blinds(horizontal)">
                                      <p:cBhvr>
                                        <p:cTn id="12" dur="5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457200" y="762000"/>
            <a:ext cx="8153400" cy="54864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lstStyle/>
          <a:p>
            <a:pPr>
              <a:buNone/>
            </a:pPr>
            <a:r>
              <a:rPr lang="en-US" b="1" dirty="0" smtClean="0"/>
              <a:t>Types of Variables:</a:t>
            </a:r>
          </a:p>
          <a:p>
            <a:r>
              <a:rPr lang="en-US" dirty="0" smtClean="0"/>
              <a:t>Inside Python class 3 types of variables are allowed.</a:t>
            </a:r>
          </a:p>
          <a:p>
            <a:pPr>
              <a:buNone/>
            </a:pPr>
            <a:r>
              <a:rPr lang="en-US" dirty="0" smtClean="0"/>
              <a:t>1. Instance Variables(Object Level Variables)</a:t>
            </a:r>
          </a:p>
          <a:p>
            <a:pPr>
              <a:buNone/>
            </a:pPr>
            <a:r>
              <a:rPr lang="en-US" dirty="0" smtClean="0"/>
              <a:t>2.Static Variables(Class Level Variables)</a:t>
            </a:r>
          </a:p>
          <a:p>
            <a:pPr>
              <a:buNone/>
            </a:pPr>
            <a:r>
              <a:rPr lang="en-US" dirty="0" smtClean="0"/>
              <a:t>3. Local variables (Method Level Variables)</a:t>
            </a:r>
          </a:p>
          <a:p>
            <a:pPr>
              <a:buNone/>
            </a:pPr>
            <a:r>
              <a:rPr lang="en-US" b="1" dirty="0" smtClean="0"/>
              <a:t>Instance Variables(Object Level Variables):</a:t>
            </a:r>
          </a:p>
          <a:p>
            <a:r>
              <a:rPr lang="en-US" dirty="0" smtClean="0"/>
              <a:t>If the value of a variable is varied from object to object, then such type of variables are called instance variables.</a:t>
            </a:r>
          </a:p>
          <a:p>
            <a:r>
              <a:rPr lang="en-US" dirty="0" smtClean="0"/>
              <a:t>For every object a separate copy of instance variables will be created.</a:t>
            </a:r>
          </a:p>
          <a:p>
            <a:pPr>
              <a:buNone/>
            </a:pPr>
            <a:r>
              <a:rPr lang="en-US" b="1" dirty="0" smtClean="0"/>
              <a:t>Where we can declare Instance variables:</a:t>
            </a:r>
          </a:p>
          <a:p>
            <a:pPr>
              <a:buNone/>
            </a:pPr>
            <a:r>
              <a:rPr lang="en-US" dirty="0" smtClean="0"/>
              <a:t>1. Inside Constructor by using self variable</a:t>
            </a:r>
          </a:p>
          <a:p>
            <a:pPr>
              <a:buNone/>
            </a:pPr>
            <a:r>
              <a:rPr lang="en-US" dirty="0" smtClean="0"/>
              <a:t>2. Inside Instance Method by using self variable</a:t>
            </a:r>
          </a:p>
          <a:p>
            <a:pPr>
              <a:buNone/>
            </a:pPr>
            <a:r>
              <a:rPr lang="en-US" dirty="0" smtClean="0"/>
              <a:t>3. Outside of the class by using object reference variable</a:t>
            </a:r>
            <a:endParaRPr lang="en-US" b="1" dirty="0"/>
          </a:p>
        </p:txBody>
      </p:sp>
    </p:spTree>
    <p:extLst>
      <p:ext uri="{BB962C8B-B14F-4D97-AF65-F5344CB8AC3E}">
        <p14:creationId xmlns:p14="http://schemas.microsoft.com/office/powerpoint/2010/main" val="177152869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lstStyle/>
          <a:p>
            <a:pPr>
              <a:buNone/>
            </a:pPr>
            <a:r>
              <a:rPr lang="en-US" b="1" dirty="0" smtClean="0"/>
              <a:t>1. Inside Constructor by using self variable:</a:t>
            </a:r>
          </a:p>
          <a:p>
            <a:r>
              <a:rPr lang="en-US" dirty="0" smtClean="0"/>
              <a:t>We can declare instance variables inside a constructor by using self keyword. </a:t>
            </a:r>
          </a:p>
          <a:p>
            <a:r>
              <a:rPr lang="en-US" dirty="0" smtClean="0"/>
              <a:t>Once we creates object, automatically these variables will be added to the object.</a:t>
            </a:r>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r>
              <a:rPr lang="en-US" b="1" dirty="0" smtClean="0"/>
              <a:t>__dict__</a:t>
            </a:r>
            <a:r>
              <a:rPr lang="en-US" dirty="0" smtClean="0"/>
              <a:t>  : Dictionary containing the class's namespace.</a:t>
            </a:r>
          </a:p>
          <a:p>
            <a:endParaRPr lang="en-US" dirty="0"/>
          </a:p>
        </p:txBody>
      </p:sp>
      <p:pic>
        <p:nvPicPr>
          <p:cNvPr id="1026" name="Picture 2"/>
          <p:cNvPicPr>
            <a:picLocks noChangeAspect="1" noChangeArrowheads="1"/>
          </p:cNvPicPr>
          <p:nvPr/>
        </p:nvPicPr>
        <p:blipFill>
          <a:blip r:embed="rId2" cstate="print"/>
          <a:srcRect/>
          <a:stretch>
            <a:fillRect/>
          </a:stretch>
        </p:blipFill>
        <p:spPr bwMode="auto">
          <a:xfrm>
            <a:off x="1752600" y="2438400"/>
            <a:ext cx="3733800" cy="2562412"/>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3124200" y="5334000"/>
            <a:ext cx="4724400" cy="8382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linds(horizontal)">
                                      <p:cBhvr>
                                        <p:cTn id="13" dur="500"/>
                                        <p:tgtEl>
                                          <p:spTgt spid="3">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3">
                                            <p:txEl>
                                              <p:pRg st="11" end="11"/>
                                            </p:txEl>
                                          </p:spTgt>
                                        </p:tgtEl>
                                        <p:attrNameLst>
                                          <p:attrName>style.visibility</p:attrName>
                                        </p:attrNameLst>
                                      </p:cBhvr>
                                      <p:to>
                                        <p:strVal val="visible"/>
                                      </p:to>
                                    </p:set>
                                    <p:animEffect transition="in" filter="blinds(horizontal)">
                                      <p:cBhvr>
                                        <p:cTn id="16" dur="500"/>
                                        <p:tgtEl>
                                          <p:spTgt spid="3">
                                            <p:txEl>
                                              <p:pRg st="11" end="1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1026"/>
                                        </p:tgtEl>
                                        <p:attrNameLst>
                                          <p:attrName>style.visibility</p:attrName>
                                        </p:attrNameLst>
                                      </p:cBhvr>
                                      <p:to>
                                        <p:strVal val="visible"/>
                                      </p:to>
                                    </p:set>
                                    <p:animEffect transition="in" filter="blinds(horizontal)">
                                      <p:cBhvr>
                                        <p:cTn id="21" dur="500"/>
                                        <p:tgtEl>
                                          <p:spTgt spid="1026"/>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nodeType="clickEffect">
                                  <p:stCondLst>
                                    <p:cond delay="0"/>
                                  </p:stCondLst>
                                  <p:childTnLst>
                                    <p:set>
                                      <p:cBhvr>
                                        <p:cTn id="25" dur="1" fill="hold">
                                          <p:stCondLst>
                                            <p:cond delay="0"/>
                                          </p:stCondLst>
                                        </p:cTn>
                                        <p:tgtEl>
                                          <p:spTgt spid="1027"/>
                                        </p:tgtEl>
                                        <p:attrNameLst>
                                          <p:attrName>style.visibility</p:attrName>
                                        </p:attrNameLst>
                                      </p:cBhvr>
                                      <p:to>
                                        <p:strVal val="visible"/>
                                      </p:to>
                                    </p:set>
                                    <p:animEffect transition="in" filter="blinds(horizontal)">
                                      <p:cBhvr>
                                        <p:cTn id="26" dur="5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lstStyle/>
          <a:p>
            <a:pPr>
              <a:buNone/>
            </a:pPr>
            <a:r>
              <a:rPr lang="en-US" b="1" dirty="0" smtClean="0"/>
              <a:t>2. Inside Instance Method by using self variable:</a:t>
            </a:r>
          </a:p>
          <a:p>
            <a:r>
              <a:rPr lang="en-US" dirty="0" smtClean="0"/>
              <a:t>We can also declare instance variables inside instance method by using self variable. </a:t>
            </a:r>
          </a:p>
          <a:p>
            <a:r>
              <a:rPr lang="en-US" dirty="0" smtClean="0"/>
              <a:t>If any instance variable declared inside instance method, that instance variable will be added once we call that method.</a:t>
            </a:r>
          </a:p>
          <a:p>
            <a:endParaRPr lang="en-US" dirty="0"/>
          </a:p>
        </p:txBody>
      </p:sp>
      <p:pic>
        <p:nvPicPr>
          <p:cNvPr id="2051" name="Picture 3"/>
          <p:cNvPicPr>
            <a:picLocks noChangeAspect="1" noChangeArrowheads="1"/>
          </p:cNvPicPr>
          <p:nvPr/>
        </p:nvPicPr>
        <p:blipFill>
          <a:blip r:embed="rId2" cstate="print"/>
          <a:srcRect/>
          <a:stretch>
            <a:fillRect/>
          </a:stretch>
        </p:blipFill>
        <p:spPr bwMode="auto">
          <a:xfrm>
            <a:off x="1371600" y="2590800"/>
            <a:ext cx="3124200" cy="2895600"/>
          </a:xfrm>
          <a:prstGeom prst="rect">
            <a:avLst/>
          </a:prstGeom>
          <a:noFill/>
          <a:ln w="9525">
            <a:noFill/>
            <a:miter lim="800000"/>
            <a:headEnd/>
            <a:tailEnd/>
          </a:ln>
        </p:spPr>
      </p:pic>
      <p:pic>
        <p:nvPicPr>
          <p:cNvPr id="2052" name="Picture 4"/>
          <p:cNvPicPr>
            <a:picLocks noChangeAspect="1" noChangeArrowheads="1"/>
          </p:cNvPicPr>
          <p:nvPr/>
        </p:nvPicPr>
        <p:blipFill>
          <a:blip r:embed="rId3" cstate="print"/>
          <a:srcRect/>
          <a:stretch>
            <a:fillRect/>
          </a:stretch>
        </p:blipFill>
        <p:spPr bwMode="auto">
          <a:xfrm>
            <a:off x="3810000" y="5638800"/>
            <a:ext cx="3200400" cy="8382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linds(horizontal)">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2051"/>
                                        </p:tgtEl>
                                        <p:attrNameLst>
                                          <p:attrName>style.visibility</p:attrName>
                                        </p:attrNameLst>
                                      </p:cBhvr>
                                      <p:to>
                                        <p:strVal val="visible"/>
                                      </p:to>
                                    </p:set>
                                    <p:animEffect transition="in" filter="blinds(horizontal)">
                                      <p:cBhvr>
                                        <p:cTn id="18" dur="500"/>
                                        <p:tgtEl>
                                          <p:spTgt spid="2051"/>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2052"/>
                                        </p:tgtEl>
                                        <p:attrNameLst>
                                          <p:attrName>style.visibility</p:attrName>
                                        </p:attrNameLst>
                                      </p:cBhvr>
                                      <p:to>
                                        <p:strVal val="visible"/>
                                      </p:to>
                                    </p:set>
                                    <p:animEffect transition="in" filter="blinds(horizontal)">
                                      <p:cBhvr>
                                        <p:cTn id="23" dur="5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lstStyle/>
          <a:p>
            <a:pPr>
              <a:buNone/>
            </a:pPr>
            <a:r>
              <a:rPr lang="en-US" b="1" dirty="0" smtClean="0"/>
              <a:t>3. Outside of the class by using object reference variable:</a:t>
            </a:r>
          </a:p>
          <a:p>
            <a:r>
              <a:rPr lang="en-US" dirty="0" smtClean="0"/>
              <a:t>We can also add instance variables outside of a class to a particular object.</a:t>
            </a:r>
          </a:p>
          <a:p>
            <a:endParaRPr lang="en-US" dirty="0"/>
          </a:p>
        </p:txBody>
      </p:sp>
      <p:pic>
        <p:nvPicPr>
          <p:cNvPr id="3075" name="Picture 3"/>
          <p:cNvPicPr>
            <a:picLocks noChangeAspect="1" noChangeArrowheads="1"/>
          </p:cNvPicPr>
          <p:nvPr/>
        </p:nvPicPr>
        <p:blipFill>
          <a:blip r:embed="rId2" cstate="print"/>
          <a:srcRect/>
          <a:stretch>
            <a:fillRect/>
          </a:stretch>
        </p:blipFill>
        <p:spPr bwMode="auto">
          <a:xfrm>
            <a:off x="1600200" y="1524000"/>
            <a:ext cx="3200400" cy="2971800"/>
          </a:xfrm>
          <a:prstGeom prst="rect">
            <a:avLst/>
          </a:prstGeom>
          <a:noFill/>
          <a:ln w="9525">
            <a:noFill/>
            <a:miter lim="800000"/>
            <a:headEnd/>
            <a:tailEnd/>
          </a:ln>
        </p:spPr>
      </p:pic>
      <p:pic>
        <p:nvPicPr>
          <p:cNvPr id="3076" name="Picture 4"/>
          <p:cNvPicPr>
            <a:picLocks noChangeAspect="1" noChangeArrowheads="1"/>
          </p:cNvPicPr>
          <p:nvPr/>
        </p:nvPicPr>
        <p:blipFill>
          <a:blip r:embed="rId3" cstate="print"/>
          <a:srcRect/>
          <a:stretch>
            <a:fillRect/>
          </a:stretch>
        </p:blipFill>
        <p:spPr bwMode="auto">
          <a:xfrm>
            <a:off x="3657600" y="4876800"/>
            <a:ext cx="3352800" cy="8382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3075"/>
                                        </p:tgtEl>
                                        <p:attrNameLst>
                                          <p:attrName>style.visibility</p:attrName>
                                        </p:attrNameLst>
                                      </p:cBhvr>
                                      <p:to>
                                        <p:strVal val="visible"/>
                                      </p:to>
                                    </p:set>
                                    <p:animEffect transition="in" filter="blinds(horizontal)">
                                      <p:cBhvr>
                                        <p:cTn id="15" dur="500"/>
                                        <p:tgtEl>
                                          <p:spTgt spid="3075"/>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3076"/>
                                        </p:tgtEl>
                                        <p:attrNameLst>
                                          <p:attrName>style.visibility</p:attrName>
                                        </p:attrNameLst>
                                      </p:cBhvr>
                                      <p:to>
                                        <p:strVal val="visible"/>
                                      </p:to>
                                    </p:set>
                                    <p:animEffect transition="in" filter="blinds(horizontal)">
                                      <p:cBhvr>
                                        <p:cTn id="20"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lstStyle/>
          <a:p>
            <a:pPr>
              <a:buNone/>
            </a:pPr>
            <a:r>
              <a:rPr lang="en-US" b="1" dirty="0" smtClean="0"/>
              <a:t>How to access Instance variables:</a:t>
            </a:r>
          </a:p>
          <a:p>
            <a:r>
              <a:rPr lang="en-US" dirty="0" smtClean="0"/>
              <a:t>We can access instance variables with in the class by using self variable and outside of the class by using object reference.</a:t>
            </a:r>
            <a:endParaRPr lang="en-US" dirty="0"/>
          </a:p>
        </p:txBody>
      </p:sp>
      <p:pic>
        <p:nvPicPr>
          <p:cNvPr id="4098" name="Picture 2"/>
          <p:cNvPicPr>
            <a:picLocks noChangeAspect="1" noChangeArrowheads="1"/>
          </p:cNvPicPr>
          <p:nvPr/>
        </p:nvPicPr>
        <p:blipFill>
          <a:blip r:embed="rId2" cstate="print"/>
          <a:srcRect/>
          <a:stretch>
            <a:fillRect/>
          </a:stretch>
        </p:blipFill>
        <p:spPr bwMode="auto">
          <a:xfrm>
            <a:off x="1676400" y="1600200"/>
            <a:ext cx="4038600" cy="3124200"/>
          </a:xfrm>
          <a:prstGeom prst="rect">
            <a:avLst/>
          </a:prstGeom>
          <a:noFill/>
          <a:ln w="9525">
            <a:noFill/>
            <a:miter lim="800000"/>
            <a:headEnd/>
            <a:tailEnd/>
          </a:ln>
        </p:spPr>
      </p:pic>
      <p:pic>
        <p:nvPicPr>
          <p:cNvPr id="4099" name="Picture 3"/>
          <p:cNvPicPr>
            <a:picLocks noChangeAspect="1" noChangeArrowheads="1"/>
          </p:cNvPicPr>
          <p:nvPr/>
        </p:nvPicPr>
        <p:blipFill>
          <a:blip r:embed="rId3" cstate="print"/>
          <a:srcRect/>
          <a:stretch>
            <a:fillRect/>
          </a:stretch>
        </p:blipFill>
        <p:spPr bwMode="auto">
          <a:xfrm>
            <a:off x="2438400" y="5257800"/>
            <a:ext cx="914400" cy="9906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4098"/>
                                        </p:tgtEl>
                                        <p:attrNameLst>
                                          <p:attrName>style.visibility</p:attrName>
                                        </p:attrNameLst>
                                      </p:cBhvr>
                                      <p:to>
                                        <p:strVal val="visible"/>
                                      </p:to>
                                    </p:set>
                                    <p:animEffect transition="in" filter="blinds(horizontal)">
                                      <p:cBhvr>
                                        <p:cTn id="15" dur="500"/>
                                        <p:tgtEl>
                                          <p:spTgt spid="4098"/>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4099"/>
                                        </p:tgtEl>
                                        <p:attrNameLst>
                                          <p:attrName>style.visibility</p:attrName>
                                        </p:attrNameLst>
                                      </p:cBhvr>
                                      <p:to>
                                        <p:strVal val="visible"/>
                                      </p:to>
                                    </p:set>
                                    <p:animEffect transition="in" filter="blinds(horizontal)">
                                      <p:cBhvr>
                                        <p:cTn id="20" dur="5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lstStyle/>
          <a:p>
            <a:pPr>
              <a:buNone/>
            </a:pPr>
            <a:r>
              <a:rPr lang="en-US" b="1" dirty="0" smtClean="0"/>
              <a:t>How to delete instance variable from the object:</a:t>
            </a:r>
          </a:p>
          <a:p>
            <a:r>
              <a:rPr lang="en-US" dirty="0" smtClean="0"/>
              <a:t>1. Within a class we can delete instance variable as follows</a:t>
            </a:r>
          </a:p>
          <a:p>
            <a:pPr>
              <a:buNone/>
            </a:pPr>
            <a:r>
              <a:rPr lang="en-US" b="1" dirty="0" smtClean="0"/>
              <a:t>del self.variableName</a:t>
            </a:r>
          </a:p>
          <a:p>
            <a:r>
              <a:rPr lang="en-US" dirty="0" smtClean="0"/>
              <a:t>2. From outside of class we can delete instance variables as follows</a:t>
            </a:r>
          </a:p>
          <a:p>
            <a:pPr>
              <a:buNone/>
            </a:pPr>
            <a:r>
              <a:rPr lang="en-US" b="1" dirty="0" smtClean="0"/>
              <a:t>del objectreference.variableName</a:t>
            </a:r>
          </a:p>
          <a:p>
            <a:endParaRPr lang="en-US" dirty="0"/>
          </a:p>
        </p:txBody>
      </p:sp>
      <p:pic>
        <p:nvPicPr>
          <p:cNvPr id="5123" name="Picture 3"/>
          <p:cNvPicPr>
            <a:picLocks noChangeAspect="1" noChangeArrowheads="1"/>
          </p:cNvPicPr>
          <p:nvPr/>
        </p:nvPicPr>
        <p:blipFill>
          <a:blip r:embed="rId2" cstate="print"/>
          <a:srcRect/>
          <a:stretch>
            <a:fillRect/>
          </a:stretch>
        </p:blipFill>
        <p:spPr bwMode="auto">
          <a:xfrm>
            <a:off x="1219200" y="2590800"/>
            <a:ext cx="3505200" cy="3048000"/>
          </a:xfrm>
          <a:prstGeom prst="rect">
            <a:avLst/>
          </a:prstGeom>
          <a:noFill/>
          <a:ln w="9525">
            <a:noFill/>
            <a:miter lim="800000"/>
            <a:headEnd/>
            <a:tailEnd/>
          </a:ln>
        </p:spPr>
      </p:pic>
      <p:pic>
        <p:nvPicPr>
          <p:cNvPr id="5124" name="Picture 4"/>
          <p:cNvPicPr>
            <a:picLocks noChangeAspect="1" noChangeArrowheads="1"/>
          </p:cNvPicPr>
          <p:nvPr/>
        </p:nvPicPr>
        <p:blipFill>
          <a:blip r:embed="rId3" cstate="print"/>
          <a:srcRect/>
          <a:stretch>
            <a:fillRect/>
          </a:stretch>
        </p:blipFill>
        <p:spPr bwMode="auto">
          <a:xfrm>
            <a:off x="2743200" y="5715000"/>
            <a:ext cx="3276600" cy="9144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linds(horizontal)">
                                      <p:cBhvr>
                                        <p:cTn id="13" dur="500"/>
                                        <p:tgtEl>
                                          <p:spTgt spid="3">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linds(horizontal)">
                                      <p:cBhvr>
                                        <p:cTn id="16" dur="500"/>
                                        <p:tgtEl>
                                          <p:spTgt spid="3">
                                            <p:txEl>
                                              <p:pRg st="3" end="3"/>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blinds(horizontal)">
                                      <p:cBhvr>
                                        <p:cTn id="19" dur="500"/>
                                        <p:tgtEl>
                                          <p:spTgt spid="3">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nodeType="clickEffect">
                                  <p:stCondLst>
                                    <p:cond delay="0"/>
                                  </p:stCondLst>
                                  <p:childTnLst>
                                    <p:set>
                                      <p:cBhvr>
                                        <p:cTn id="23" dur="1" fill="hold">
                                          <p:stCondLst>
                                            <p:cond delay="0"/>
                                          </p:stCondLst>
                                        </p:cTn>
                                        <p:tgtEl>
                                          <p:spTgt spid="5123"/>
                                        </p:tgtEl>
                                        <p:attrNameLst>
                                          <p:attrName>style.visibility</p:attrName>
                                        </p:attrNameLst>
                                      </p:cBhvr>
                                      <p:to>
                                        <p:strVal val="visible"/>
                                      </p:to>
                                    </p:set>
                                    <p:animEffect transition="in" filter="blinds(horizontal)">
                                      <p:cBhvr>
                                        <p:cTn id="24" dur="500"/>
                                        <p:tgtEl>
                                          <p:spTgt spid="5123"/>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nodeType="clickEffect">
                                  <p:stCondLst>
                                    <p:cond delay="0"/>
                                  </p:stCondLst>
                                  <p:childTnLst>
                                    <p:set>
                                      <p:cBhvr>
                                        <p:cTn id="28" dur="1" fill="hold">
                                          <p:stCondLst>
                                            <p:cond delay="0"/>
                                          </p:stCondLst>
                                        </p:cTn>
                                        <p:tgtEl>
                                          <p:spTgt spid="5124"/>
                                        </p:tgtEl>
                                        <p:attrNameLst>
                                          <p:attrName>style.visibility</p:attrName>
                                        </p:attrNameLst>
                                      </p:cBhvr>
                                      <p:to>
                                        <p:strVal val="visible"/>
                                      </p:to>
                                    </p:set>
                                    <p:animEffect transition="in" filter="blinds(horizontal)">
                                      <p:cBhvr>
                                        <p:cTn id="29" dur="5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lstStyle/>
          <a:p>
            <a:r>
              <a:rPr lang="en-US" b="1" dirty="0" smtClean="0"/>
              <a:t>Note: The instance variables which are deleted from one object,will not be deleted from other objects.</a:t>
            </a:r>
            <a:endParaRPr lang="en-US" b="1" dirty="0"/>
          </a:p>
        </p:txBody>
      </p:sp>
      <p:pic>
        <p:nvPicPr>
          <p:cNvPr id="6146" name="Picture 2"/>
          <p:cNvPicPr>
            <a:picLocks noChangeAspect="1" noChangeArrowheads="1"/>
          </p:cNvPicPr>
          <p:nvPr/>
        </p:nvPicPr>
        <p:blipFill>
          <a:blip r:embed="rId2" cstate="print"/>
          <a:srcRect/>
          <a:stretch>
            <a:fillRect/>
          </a:stretch>
        </p:blipFill>
        <p:spPr bwMode="auto">
          <a:xfrm>
            <a:off x="1066800" y="1219200"/>
            <a:ext cx="2819400" cy="3200400"/>
          </a:xfrm>
          <a:prstGeom prst="rect">
            <a:avLst/>
          </a:prstGeom>
          <a:noFill/>
          <a:ln w="9525">
            <a:noFill/>
            <a:miter lim="800000"/>
            <a:headEnd/>
            <a:tailEnd/>
          </a:ln>
        </p:spPr>
      </p:pic>
      <p:pic>
        <p:nvPicPr>
          <p:cNvPr id="6147" name="Picture 3"/>
          <p:cNvPicPr>
            <a:picLocks noChangeAspect="1" noChangeArrowheads="1"/>
          </p:cNvPicPr>
          <p:nvPr/>
        </p:nvPicPr>
        <p:blipFill>
          <a:blip r:embed="rId3" cstate="print"/>
          <a:srcRect/>
          <a:stretch>
            <a:fillRect/>
          </a:stretch>
        </p:blipFill>
        <p:spPr bwMode="auto">
          <a:xfrm>
            <a:off x="2590800" y="4876800"/>
            <a:ext cx="3733800" cy="11430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146"/>
                                        </p:tgtEl>
                                        <p:attrNameLst>
                                          <p:attrName>style.visibility</p:attrName>
                                        </p:attrNameLst>
                                      </p:cBhvr>
                                      <p:to>
                                        <p:strVal val="visible"/>
                                      </p:to>
                                    </p:set>
                                    <p:animEffect transition="in" filter="blinds(horizontal)">
                                      <p:cBhvr>
                                        <p:cTn id="12" dur="500"/>
                                        <p:tgtEl>
                                          <p:spTgt spid="614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6147"/>
                                        </p:tgtEl>
                                        <p:attrNameLst>
                                          <p:attrName>style.visibility</p:attrName>
                                        </p:attrNameLst>
                                      </p:cBhvr>
                                      <p:to>
                                        <p:strVal val="visible"/>
                                      </p:to>
                                    </p:set>
                                    <p:animEffect transition="in" filter="blinds(horizontal)">
                                      <p:cBhvr>
                                        <p:cTn id="17" dur="5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lstStyle/>
          <a:p>
            <a:r>
              <a:rPr lang="en-US" b="1" dirty="0" smtClean="0"/>
              <a:t>If we change the values of instance variables of one object then those changes won't be reflected to the remaining objects, because for every object we are separate copy of instance variables are available.</a:t>
            </a:r>
            <a:endParaRPr lang="en-US" b="1" dirty="0"/>
          </a:p>
        </p:txBody>
      </p:sp>
      <p:pic>
        <p:nvPicPr>
          <p:cNvPr id="7170" name="Picture 2"/>
          <p:cNvPicPr>
            <a:picLocks noChangeAspect="1" noChangeArrowheads="1"/>
          </p:cNvPicPr>
          <p:nvPr/>
        </p:nvPicPr>
        <p:blipFill>
          <a:blip r:embed="rId2" cstate="print"/>
          <a:srcRect/>
          <a:stretch>
            <a:fillRect/>
          </a:stretch>
        </p:blipFill>
        <p:spPr bwMode="auto">
          <a:xfrm>
            <a:off x="914400" y="1905000"/>
            <a:ext cx="3657600" cy="2819400"/>
          </a:xfrm>
          <a:prstGeom prst="rect">
            <a:avLst/>
          </a:prstGeom>
          <a:noFill/>
          <a:ln w="9525">
            <a:noFill/>
            <a:miter lim="800000"/>
            <a:headEnd/>
            <a:tailEnd/>
          </a:ln>
        </p:spPr>
      </p:pic>
      <p:pic>
        <p:nvPicPr>
          <p:cNvPr id="7171" name="Picture 3"/>
          <p:cNvPicPr>
            <a:picLocks noChangeAspect="1" noChangeArrowheads="1"/>
          </p:cNvPicPr>
          <p:nvPr/>
        </p:nvPicPr>
        <p:blipFill>
          <a:blip r:embed="rId3" cstate="print"/>
          <a:srcRect/>
          <a:stretch>
            <a:fillRect/>
          </a:stretch>
        </p:blipFill>
        <p:spPr bwMode="auto">
          <a:xfrm>
            <a:off x="2362200" y="5410200"/>
            <a:ext cx="1981200" cy="9906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170"/>
                                        </p:tgtEl>
                                        <p:attrNameLst>
                                          <p:attrName>style.visibility</p:attrName>
                                        </p:attrNameLst>
                                      </p:cBhvr>
                                      <p:to>
                                        <p:strVal val="visible"/>
                                      </p:to>
                                    </p:set>
                                    <p:animEffect transition="in" filter="blinds(horizontal)">
                                      <p:cBhvr>
                                        <p:cTn id="12" dur="500"/>
                                        <p:tgtEl>
                                          <p:spTgt spid="717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7171"/>
                                        </p:tgtEl>
                                        <p:attrNameLst>
                                          <p:attrName>style.visibility</p:attrName>
                                        </p:attrNameLst>
                                      </p:cBhvr>
                                      <p:to>
                                        <p:strVal val="visible"/>
                                      </p:to>
                                    </p:set>
                                    <p:animEffect transition="in" filter="blinds(horizontal)">
                                      <p:cBhvr>
                                        <p:cTn id="17" dur="500"/>
                                        <p:tgtEl>
                                          <p:spTgt spid="7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lstStyle/>
          <a:p>
            <a:pPr>
              <a:buNone/>
            </a:pPr>
            <a:r>
              <a:rPr lang="en-US" b="1" dirty="0" smtClean="0"/>
              <a:t>2.Static Variables(Class Level Variables):</a:t>
            </a:r>
          </a:p>
          <a:p>
            <a:r>
              <a:rPr lang="en-US" dirty="0" smtClean="0"/>
              <a:t>If the value of a variable is not varied from object to object, such type of variables we have to declare with in the class directly but outside of methods. Such type of variables are called Static variables.</a:t>
            </a:r>
          </a:p>
          <a:p>
            <a:r>
              <a:rPr lang="en-US" dirty="0" smtClean="0"/>
              <a:t>For total class only one copy of static variable will be created and shared by all objects of that class.</a:t>
            </a:r>
          </a:p>
          <a:p>
            <a:r>
              <a:rPr lang="en-US" dirty="0" smtClean="0"/>
              <a:t>We can access static variables either by class name or by object reference. But recommended to use class name.</a:t>
            </a:r>
          </a:p>
          <a:p>
            <a:pPr>
              <a:buNone/>
            </a:pPr>
            <a:r>
              <a:rPr lang="en-US" b="1" dirty="0" smtClean="0"/>
              <a:t>Instance Variable vs Static Variable:</a:t>
            </a:r>
          </a:p>
          <a:p>
            <a:r>
              <a:rPr lang="en-US" dirty="0" smtClean="0"/>
              <a:t>Note: In the case of instance variables for every object a separate copy will be created, but in the case of static variables for total class only one copy will be created and shared by every object of that class.</a:t>
            </a:r>
          </a:p>
          <a:p>
            <a:endParaRPr lang="en-US" dirty="0"/>
          </a:p>
        </p:txBody>
      </p:sp>
    </p:spTree>
    <p:extLst>
      <p:ext uri="{BB962C8B-B14F-4D97-AF65-F5344CB8AC3E}">
        <p14:creationId xmlns:p14="http://schemas.microsoft.com/office/powerpoint/2010/main" val="177152869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sz="quarter" idx="1"/>
          </p:nvPr>
        </p:nvPicPr>
        <p:blipFill>
          <a:blip r:embed="rId2" cstate="print"/>
          <a:srcRect/>
          <a:stretch>
            <a:fillRect/>
          </a:stretch>
        </p:blipFill>
        <p:spPr bwMode="auto">
          <a:xfrm>
            <a:off x="1066800" y="381000"/>
            <a:ext cx="4419600" cy="4191000"/>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3276600" y="4876800"/>
            <a:ext cx="2057400" cy="1228725"/>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lstStyle/>
          <a:p>
            <a:pPr>
              <a:buNone/>
            </a:pPr>
            <a:r>
              <a:rPr lang="en-US" b="1" dirty="0" smtClean="0"/>
              <a:t>Various places to declare static variables:</a:t>
            </a:r>
          </a:p>
          <a:p>
            <a:r>
              <a:rPr lang="en-US" sz="2000" dirty="0" smtClean="0"/>
              <a:t>1. In general we can declare within the class directly but from out side of any method</a:t>
            </a:r>
          </a:p>
          <a:p>
            <a:r>
              <a:rPr lang="en-US" sz="2000" dirty="0" smtClean="0"/>
              <a:t>2. Inside constructor by using class name</a:t>
            </a:r>
          </a:p>
          <a:p>
            <a:r>
              <a:rPr lang="en-US" sz="2000" dirty="0" smtClean="0"/>
              <a:t>3. Inside instance method by using class name</a:t>
            </a:r>
          </a:p>
          <a:p>
            <a:r>
              <a:rPr lang="en-US" sz="2000" dirty="0" smtClean="0"/>
              <a:t>4. Inside class method by using either class name or </a:t>
            </a:r>
            <a:r>
              <a:rPr lang="en-US" sz="2000" dirty="0" err="1" smtClean="0"/>
              <a:t>cls</a:t>
            </a:r>
            <a:r>
              <a:rPr lang="en-US" sz="2000" dirty="0" smtClean="0"/>
              <a:t> variable</a:t>
            </a:r>
          </a:p>
          <a:p>
            <a:r>
              <a:rPr lang="en-US" sz="2000" dirty="0" smtClean="0"/>
              <a:t>5. Inside static method by using class name</a:t>
            </a:r>
            <a:endParaRPr lang="en-US" sz="2000" dirty="0"/>
          </a:p>
        </p:txBody>
      </p:sp>
      <p:pic>
        <p:nvPicPr>
          <p:cNvPr id="2051" name="Picture 3"/>
          <p:cNvPicPr>
            <a:picLocks noChangeAspect="1" noChangeArrowheads="1"/>
          </p:cNvPicPr>
          <p:nvPr/>
        </p:nvPicPr>
        <p:blipFill>
          <a:blip r:embed="rId2" cstate="print"/>
          <a:srcRect/>
          <a:stretch>
            <a:fillRect/>
          </a:stretch>
        </p:blipFill>
        <p:spPr bwMode="auto">
          <a:xfrm>
            <a:off x="381000" y="2590800"/>
            <a:ext cx="4267200" cy="4114800"/>
          </a:xfrm>
          <a:prstGeom prst="rect">
            <a:avLst/>
          </a:prstGeom>
          <a:noFill/>
          <a:ln w="9525">
            <a:noFill/>
            <a:miter lim="800000"/>
            <a:headEnd/>
            <a:tailEnd/>
          </a:ln>
        </p:spPr>
      </p:pic>
      <p:pic>
        <p:nvPicPr>
          <p:cNvPr id="2053" name="Picture 5"/>
          <p:cNvPicPr>
            <a:picLocks noChangeAspect="1" noChangeArrowheads="1"/>
          </p:cNvPicPr>
          <p:nvPr/>
        </p:nvPicPr>
        <p:blipFill>
          <a:blip r:embed="rId3" cstate="print"/>
          <a:srcRect/>
          <a:stretch>
            <a:fillRect/>
          </a:stretch>
        </p:blipFill>
        <p:spPr bwMode="auto">
          <a:xfrm>
            <a:off x="6019800" y="4495800"/>
            <a:ext cx="914400" cy="19812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81000" y="381000"/>
            <a:ext cx="8305800" cy="5638800"/>
          </a:xfrm>
        </p:spPr>
        <p:txBody>
          <a:bodyPr>
            <a:normAutofit lnSpcReduction="10000"/>
          </a:bodyPr>
          <a:lstStyle/>
          <a:p>
            <a:r>
              <a:rPr lang="en-US" dirty="0" smtClean="0"/>
              <a:t>classmethod() is considered un-</a:t>
            </a:r>
            <a:r>
              <a:rPr lang="en-US" dirty="0" err="1" smtClean="0"/>
              <a:t>Pythonic</a:t>
            </a:r>
            <a:r>
              <a:rPr lang="en-US" dirty="0" smtClean="0"/>
              <a:t> so in newer Python versions, you can use the @classmethod decorator for classmethod definition.</a:t>
            </a:r>
          </a:p>
          <a:p>
            <a:pPr>
              <a:buNone/>
            </a:pPr>
            <a:r>
              <a:rPr lang="en-US" dirty="0" smtClean="0"/>
              <a:t>syntax is:</a:t>
            </a:r>
          </a:p>
          <a:p>
            <a:pPr>
              <a:buNone/>
            </a:pPr>
            <a:r>
              <a:rPr lang="en-US" b="1" dirty="0" smtClean="0"/>
              <a:t>@classmethod def </a:t>
            </a:r>
            <a:r>
              <a:rPr lang="en-US" b="1" dirty="0" err="1" smtClean="0"/>
              <a:t>func</a:t>
            </a:r>
            <a:r>
              <a:rPr lang="en-US" b="1" dirty="0" smtClean="0"/>
              <a:t>(</a:t>
            </a:r>
            <a:r>
              <a:rPr lang="en-US" b="1" dirty="0" err="1" smtClean="0"/>
              <a:t>cls</a:t>
            </a:r>
            <a:r>
              <a:rPr lang="en-US" b="1" dirty="0" smtClean="0"/>
              <a:t>, </a:t>
            </a:r>
            <a:r>
              <a:rPr lang="en-US" b="1" dirty="0" err="1" smtClean="0"/>
              <a:t>args</a:t>
            </a:r>
            <a:r>
              <a:rPr lang="en-US" b="1" dirty="0" smtClean="0"/>
              <a:t>...)</a:t>
            </a:r>
          </a:p>
          <a:p>
            <a:r>
              <a:rPr lang="en-US" dirty="0" smtClean="0"/>
              <a:t>The difference between a static method and a class method is:</a:t>
            </a:r>
          </a:p>
          <a:p>
            <a:r>
              <a:rPr lang="en-US" dirty="0" smtClean="0"/>
              <a:t>Static method knows nothing about the class and just deals with the parameters</a:t>
            </a:r>
          </a:p>
          <a:p>
            <a:r>
              <a:rPr lang="en-US" dirty="0" smtClean="0"/>
              <a:t>Class method works with the class since its parameter is always the class itself.</a:t>
            </a:r>
          </a:p>
          <a:p>
            <a:r>
              <a:rPr lang="en-US" dirty="0" smtClean="0"/>
              <a:t>the class method is always attached to a class with first argument as the class itself </a:t>
            </a:r>
            <a:r>
              <a:rPr lang="en-US" i="1" dirty="0" err="1" smtClean="0"/>
              <a:t>cls</a:t>
            </a:r>
            <a:r>
              <a:rPr lang="en-US" dirty="0" smtClean="0"/>
              <a:t>.</a:t>
            </a:r>
          </a:p>
          <a:p>
            <a:pPr>
              <a:buNone/>
            </a:pPr>
            <a:r>
              <a:rPr lang="en-US" b="1" dirty="0" smtClean="0"/>
              <a:t>def classmethod(</a:t>
            </a:r>
            <a:r>
              <a:rPr lang="en-US" b="1" dirty="0" err="1" smtClean="0"/>
              <a:t>cls</a:t>
            </a:r>
            <a:r>
              <a:rPr lang="en-US" b="1" dirty="0" smtClean="0"/>
              <a:t>, </a:t>
            </a:r>
            <a:r>
              <a:rPr lang="en-US" b="1" dirty="0" err="1" smtClean="0"/>
              <a:t>args</a:t>
            </a:r>
            <a:r>
              <a:rPr lang="en-US" b="1" dirty="0" smtClean="0"/>
              <a:t>...)</a:t>
            </a:r>
            <a:endParaRPr lang="en-US" b="1"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838200" y="381000"/>
            <a:ext cx="5867400" cy="3276600"/>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990600" y="3886200"/>
            <a:ext cx="1905000" cy="685800"/>
          </a:xfrm>
          <a:prstGeom prst="rect">
            <a:avLst/>
          </a:prstGeom>
          <a:noFill/>
          <a:ln w="9525">
            <a:noFill/>
            <a:miter lim="800000"/>
            <a:headEnd/>
            <a:tailEnd/>
          </a:ln>
        </p:spPr>
      </p:pic>
      <p:sp>
        <p:nvSpPr>
          <p:cNvPr id="1028" name="Rectangle 4"/>
          <p:cNvSpPr>
            <a:spLocks noChangeArrowheads="1"/>
          </p:cNvSpPr>
          <p:nvPr/>
        </p:nvSpPr>
        <p:spPr bwMode="auto">
          <a:xfrm>
            <a:off x="228600" y="4522857"/>
            <a:ext cx="8915400"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1" u="none" strike="noStrike" cap="none" normalizeH="0" baseline="0" dirty="0" err="1" smtClean="0">
                <a:ln>
                  <a:noFill/>
                </a:ln>
                <a:solidFill>
                  <a:schemeClr val="tx1"/>
                </a:solidFill>
                <a:effectLst/>
                <a:latin typeface="Arial" pitchFamily="34" charset="0"/>
                <a:cs typeface="Arial" pitchFamily="34" charset="0"/>
              </a:rPr>
              <a:t>cls</a:t>
            </a:r>
            <a:r>
              <a:rPr kumimoji="0" lang="en-US" sz="2000" b="0" i="0" u="none" strike="noStrike" cap="none" normalizeH="0" baseline="0" dirty="0" smtClean="0">
                <a:ln>
                  <a:noFill/>
                </a:ln>
                <a:solidFill>
                  <a:schemeClr val="tx1"/>
                </a:solidFill>
                <a:effectLst/>
                <a:latin typeface="Arial" pitchFamily="34" charset="0"/>
                <a:cs typeface="Arial" pitchFamily="34" charset="0"/>
              </a:rPr>
              <a:t> accepts the class </a:t>
            </a:r>
            <a:r>
              <a:rPr kumimoji="0" lang="en-US" sz="2000" b="0" i="0" u="none" strike="noStrike" cap="none" normalizeH="0" baseline="0" dirty="0" smtClean="0">
                <a:ln>
                  <a:noFill/>
                </a:ln>
                <a:solidFill>
                  <a:schemeClr val="tx1"/>
                </a:solidFill>
                <a:effectLst/>
                <a:latin typeface="Arial Unicode MS" pitchFamily="34" charset="-128"/>
                <a:cs typeface="Arial" pitchFamily="34" charset="0"/>
              </a:rPr>
              <a:t>Person</a:t>
            </a:r>
            <a:r>
              <a:rPr kumimoji="0" lang="en-US" sz="2000" b="0" i="0" u="none" strike="noStrike" cap="none" normalizeH="0" baseline="0" dirty="0" smtClean="0">
                <a:ln>
                  <a:noFill/>
                </a:ln>
                <a:solidFill>
                  <a:schemeClr val="tx1"/>
                </a:solidFill>
                <a:effectLst/>
                <a:latin typeface="Arial" pitchFamily="34" charset="0"/>
                <a:cs typeface="Arial" pitchFamily="34" charset="0"/>
              </a:rPr>
              <a:t> as a parameter rather than Person's object/instance. </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lstStyle/>
          <a:p>
            <a:pPr>
              <a:buNone/>
            </a:pPr>
            <a:r>
              <a:rPr lang="en-US" b="1" dirty="0" smtClean="0"/>
              <a:t>Where we can modify the value of static variable:</a:t>
            </a:r>
          </a:p>
          <a:p>
            <a:r>
              <a:rPr lang="en-US" dirty="0" smtClean="0"/>
              <a:t>Anywhere either with in the class or outside of class we can modify by using classname.But inside class method, by using </a:t>
            </a:r>
            <a:r>
              <a:rPr lang="en-US" dirty="0" err="1" smtClean="0"/>
              <a:t>cls</a:t>
            </a:r>
            <a:r>
              <a:rPr lang="en-US" dirty="0" smtClean="0"/>
              <a:t> variable.</a:t>
            </a:r>
          </a:p>
          <a:p>
            <a:endParaRPr lang="en-US" dirty="0"/>
          </a:p>
        </p:txBody>
      </p:sp>
      <p:pic>
        <p:nvPicPr>
          <p:cNvPr id="3075" name="Picture 3"/>
          <p:cNvPicPr>
            <a:picLocks noChangeAspect="1" noChangeArrowheads="1"/>
          </p:cNvPicPr>
          <p:nvPr/>
        </p:nvPicPr>
        <p:blipFill>
          <a:blip r:embed="rId2" cstate="print"/>
          <a:srcRect/>
          <a:stretch>
            <a:fillRect/>
          </a:stretch>
        </p:blipFill>
        <p:spPr bwMode="auto">
          <a:xfrm>
            <a:off x="1295400" y="1828800"/>
            <a:ext cx="4038600" cy="3352800"/>
          </a:xfrm>
          <a:prstGeom prst="rect">
            <a:avLst/>
          </a:prstGeom>
          <a:noFill/>
          <a:ln w="9525">
            <a:noFill/>
            <a:miter lim="800000"/>
            <a:headEnd/>
            <a:tailEnd/>
          </a:ln>
        </p:spPr>
      </p:pic>
      <p:pic>
        <p:nvPicPr>
          <p:cNvPr id="3076" name="Picture 4"/>
          <p:cNvPicPr>
            <a:picLocks noChangeAspect="1" noChangeArrowheads="1"/>
          </p:cNvPicPr>
          <p:nvPr/>
        </p:nvPicPr>
        <p:blipFill>
          <a:blip r:embed="rId3" cstate="print"/>
          <a:srcRect/>
          <a:stretch>
            <a:fillRect/>
          </a:stretch>
        </p:blipFill>
        <p:spPr bwMode="auto">
          <a:xfrm>
            <a:off x="4114801" y="5486400"/>
            <a:ext cx="1463040" cy="10668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normAutofit/>
          </a:bodyPr>
          <a:lstStyle/>
          <a:p>
            <a:pPr>
              <a:buNone/>
            </a:pPr>
            <a:r>
              <a:rPr lang="en-US" sz="2800" b="1" dirty="0" smtClean="0"/>
              <a:t>If we change the value of static variable by using either self or object reference variable:</a:t>
            </a:r>
          </a:p>
          <a:p>
            <a:r>
              <a:rPr lang="en-US" sz="2800" dirty="0" smtClean="0"/>
              <a:t>If we change the value of static variable by using either self or object reference variable, then the value of static variable won't be changed, just a new instance variable with that name will be added to that particular object.</a:t>
            </a:r>
          </a:p>
          <a:p>
            <a:endParaRPr lang="en-US" sz="2800" b="1" dirty="0"/>
          </a:p>
        </p:txBody>
      </p:sp>
      <p:pic>
        <p:nvPicPr>
          <p:cNvPr id="4099" name="Picture 3"/>
          <p:cNvPicPr>
            <a:picLocks noChangeAspect="1" noChangeArrowheads="1"/>
          </p:cNvPicPr>
          <p:nvPr/>
        </p:nvPicPr>
        <p:blipFill>
          <a:blip r:embed="rId2" cstate="print"/>
          <a:srcRect/>
          <a:stretch>
            <a:fillRect/>
          </a:stretch>
        </p:blipFill>
        <p:spPr bwMode="auto">
          <a:xfrm>
            <a:off x="1371600" y="2971800"/>
            <a:ext cx="3124200" cy="2743200"/>
          </a:xfrm>
          <a:prstGeom prst="rect">
            <a:avLst/>
          </a:prstGeom>
          <a:noFill/>
          <a:ln w="9525">
            <a:noFill/>
            <a:miter lim="800000"/>
            <a:headEnd/>
            <a:tailEnd/>
          </a:ln>
        </p:spPr>
      </p:pic>
      <p:pic>
        <p:nvPicPr>
          <p:cNvPr id="4100" name="Picture 4"/>
          <p:cNvPicPr>
            <a:picLocks noChangeAspect="1" noChangeArrowheads="1"/>
          </p:cNvPicPr>
          <p:nvPr/>
        </p:nvPicPr>
        <p:blipFill>
          <a:blip r:embed="rId3" cstate="print"/>
          <a:srcRect/>
          <a:stretch>
            <a:fillRect/>
          </a:stretch>
        </p:blipFill>
        <p:spPr bwMode="auto">
          <a:xfrm>
            <a:off x="2438400" y="5943600"/>
            <a:ext cx="990600" cy="630037"/>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lstStyle/>
          <a:p>
            <a:pPr>
              <a:buNone/>
            </a:pPr>
            <a:r>
              <a:rPr lang="en-US" b="1" dirty="0" smtClean="0"/>
              <a:t>How to delete static variables of a class:</a:t>
            </a:r>
          </a:p>
          <a:p>
            <a:r>
              <a:rPr lang="en-US" dirty="0" smtClean="0"/>
              <a:t>We can delete static variables from anywhere by using the following syntax</a:t>
            </a:r>
          </a:p>
          <a:p>
            <a:pPr>
              <a:buNone/>
            </a:pPr>
            <a:r>
              <a:rPr lang="en-US" b="1" dirty="0" smtClean="0"/>
              <a:t>del classname.variablename</a:t>
            </a:r>
          </a:p>
          <a:p>
            <a:r>
              <a:rPr lang="en-US" dirty="0" smtClean="0"/>
              <a:t>But inside class method we can also use </a:t>
            </a:r>
            <a:r>
              <a:rPr lang="en-US" dirty="0" err="1" smtClean="0"/>
              <a:t>cls</a:t>
            </a:r>
            <a:r>
              <a:rPr lang="en-US" dirty="0" smtClean="0"/>
              <a:t> variable</a:t>
            </a:r>
          </a:p>
          <a:p>
            <a:pPr>
              <a:buNone/>
            </a:pPr>
            <a:r>
              <a:rPr lang="en-US" b="1" dirty="0" smtClean="0"/>
              <a:t>del cls.variablename</a:t>
            </a:r>
          </a:p>
          <a:p>
            <a:r>
              <a:rPr lang="en-US" dirty="0" smtClean="0"/>
              <a:t>Note: By using object reference variable/self we can read static variables, but we cannot modify or delete.</a:t>
            </a:r>
          </a:p>
          <a:p>
            <a:r>
              <a:rPr lang="en-US" dirty="0" smtClean="0"/>
              <a:t>If we are trying to modify, then a new instance variable will be added to that particular object.t1.a=16</a:t>
            </a:r>
          </a:p>
          <a:p>
            <a:r>
              <a:rPr lang="en-US" dirty="0" smtClean="0"/>
              <a:t>If we are trying to delete then we will get error.</a:t>
            </a:r>
          </a:p>
          <a:p>
            <a:r>
              <a:rPr lang="en-US" dirty="0" smtClean="0"/>
              <a:t>We can modify or delete static variables only by using classname or </a:t>
            </a:r>
            <a:r>
              <a:rPr lang="en-US" dirty="0" err="1" smtClean="0"/>
              <a:t>cls</a:t>
            </a:r>
            <a:r>
              <a:rPr lang="en-US" dirty="0" smtClean="0"/>
              <a:t> variable.</a:t>
            </a:r>
            <a:endParaRPr lang="en-US" b="1" dirty="0"/>
          </a:p>
        </p:txBody>
      </p:sp>
    </p:spTree>
    <p:extLst>
      <p:ext uri="{BB962C8B-B14F-4D97-AF65-F5344CB8AC3E}">
        <p14:creationId xmlns:p14="http://schemas.microsoft.com/office/powerpoint/2010/main" val="177152869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normAutofit/>
          </a:bodyPr>
          <a:lstStyle/>
          <a:p>
            <a:pPr>
              <a:buNone/>
            </a:pPr>
            <a:r>
              <a:rPr lang="en-US" sz="2800" b="1" dirty="0" smtClean="0"/>
              <a:t>Local variables:</a:t>
            </a:r>
          </a:p>
          <a:p>
            <a:r>
              <a:rPr lang="en-US" sz="2800" dirty="0" smtClean="0"/>
              <a:t>Sometimes to meet temporary requirements of programmer, we can declare variables inside a method directly,</a:t>
            </a:r>
          </a:p>
          <a:p>
            <a:r>
              <a:rPr lang="en-US" sz="2800" dirty="0" smtClean="0"/>
              <a:t>such type of variables are called local variable or temporary variables.</a:t>
            </a:r>
          </a:p>
          <a:p>
            <a:r>
              <a:rPr lang="en-US" sz="2800" dirty="0" smtClean="0"/>
              <a:t>Local variables will be created at the time of method execution and destroyed once method completes.</a:t>
            </a:r>
          </a:p>
          <a:p>
            <a:r>
              <a:rPr lang="en-US" sz="2800" dirty="0" smtClean="0"/>
              <a:t>Local variables of a method cannot be accessed from outside of method.</a:t>
            </a:r>
            <a:endParaRPr lang="en-US" sz="2800" dirty="0"/>
          </a:p>
        </p:txBody>
      </p:sp>
      <p:pic>
        <p:nvPicPr>
          <p:cNvPr id="5122" name="Picture 2"/>
          <p:cNvPicPr>
            <a:picLocks noChangeAspect="1" noChangeArrowheads="1"/>
          </p:cNvPicPr>
          <p:nvPr/>
        </p:nvPicPr>
        <p:blipFill>
          <a:blip r:embed="rId2" cstate="print"/>
          <a:srcRect/>
          <a:stretch>
            <a:fillRect/>
          </a:stretch>
        </p:blipFill>
        <p:spPr bwMode="auto">
          <a:xfrm>
            <a:off x="1981200" y="4114800"/>
            <a:ext cx="2590800" cy="2438400"/>
          </a:xfrm>
          <a:prstGeom prst="rect">
            <a:avLst/>
          </a:prstGeom>
          <a:noFill/>
          <a:ln w="9525">
            <a:noFill/>
            <a:miter lim="800000"/>
            <a:headEnd/>
            <a:tailEnd/>
          </a:ln>
        </p:spPr>
      </p:pic>
      <p:pic>
        <p:nvPicPr>
          <p:cNvPr id="5124" name="Picture 4"/>
          <p:cNvPicPr>
            <a:picLocks noChangeAspect="1" noChangeArrowheads="1"/>
          </p:cNvPicPr>
          <p:nvPr/>
        </p:nvPicPr>
        <p:blipFill>
          <a:blip r:embed="rId3" cstate="print"/>
          <a:srcRect/>
          <a:stretch>
            <a:fillRect/>
          </a:stretch>
        </p:blipFill>
        <p:spPr bwMode="auto">
          <a:xfrm>
            <a:off x="5867400" y="5715000"/>
            <a:ext cx="762000" cy="8382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srcRect/>
          <a:stretch>
            <a:fillRect/>
          </a:stretch>
        </p:blipFill>
        <p:spPr bwMode="auto">
          <a:xfrm>
            <a:off x="1295400" y="381000"/>
            <a:ext cx="4953000" cy="4114800"/>
          </a:xfrm>
          <a:prstGeom prst="rect">
            <a:avLst/>
          </a:prstGeom>
          <a:noFill/>
          <a:ln w="9525">
            <a:noFill/>
            <a:miter lim="800000"/>
            <a:headEnd/>
            <a:tailEnd/>
          </a:ln>
        </p:spPr>
      </p:pic>
      <p:pic>
        <p:nvPicPr>
          <p:cNvPr id="6147" name="Picture 3"/>
          <p:cNvPicPr>
            <a:picLocks noChangeAspect="1" noChangeArrowheads="1"/>
          </p:cNvPicPr>
          <p:nvPr/>
        </p:nvPicPr>
        <p:blipFill>
          <a:blip r:embed="rId3" cstate="print"/>
          <a:srcRect/>
          <a:stretch>
            <a:fillRect/>
          </a:stretch>
        </p:blipFill>
        <p:spPr bwMode="auto">
          <a:xfrm>
            <a:off x="1447800" y="4572000"/>
            <a:ext cx="6172200" cy="19050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lstStyle/>
          <a:p>
            <a:pPr>
              <a:buNone/>
            </a:pPr>
            <a:r>
              <a:rPr lang="en-US" b="1" dirty="0" smtClean="0"/>
              <a:t>Types of Methods:</a:t>
            </a:r>
          </a:p>
          <a:p>
            <a:r>
              <a:rPr lang="en-US" dirty="0" smtClean="0"/>
              <a:t>Inside Python class 3 types of methods are allowed</a:t>
            </a:r>
          </a:p>
          <a:p>
            <a:r>
              <a:rPr lang="en-US" dirty="0" smtClean="0"/>
              <a:t>1. Instance Methods</a:t>
            </a:r>
          </a:p>
          <a:p>
            <a:r>
              <a:rPr lang="en-US" dirty="0" smtClean="0"/>
              <a:t>2. Class Methods</a:t>
            </a:r>
          </a:p>
          <a:p>
            <a:r>
              <a:rPr lang="en-US" dirty="0" smtClean="0"/>
              <a:t>3. Static Methods</a:t>
            </a:r>
          </a:p>
          <a:p>
            <a:pPr>
              <a:buNone/>
            </a:pPr>
            <a:r>
              <a:rPr lang="en-US" b="1" dirty="0" smtClean="0"/>
              <a:t>1. Instance Methods:</a:t>
            </a:r>
          </a:p>
          <a:p>
            <a:r>
              <a:rPr lang="en-US" dirty="0" smtClean="0"/>
              <a:t>Inside method implementation if we are using instance variables then such type of methods are called instance methods.</a:t>
            </a:r>
          </a:p>
          <a:p>
            <a:r>
              <a:rPr lang="en-US" dirty="0" smtClean="0"/>
              <a:t>Inside instance method declaration, we have to pass self variable.</a:t>
            </a:r>
          </a:p>
          <a:p>
            <a:pPr>
              <a:buNone/>
            </a:pPr>
            <a:r>
              <a:rPr lang="en-US" b="1" dirty="0" smtClean="0"/>
              <a:t>def m1(self)</a:t>
            </a:r>
          </a:p>
          <a:p>
            <a:r>
              <a:rPr lang="en-US" dirty="0" smtClean="0"/>
              <a:t>By using self variable inside method we can able to access instance variables.</a:t>
            </a:r>
          </a:p>
          <a:p>
            <a:r>
              <a:rPr lang="en-US" dirty="0" smtClean="0"/>
              <a:t>Within the class we can call instance method by using self variable and from outside of the class we can call by using object reference.</a:t>
            </a:r>
            <a:endParaRPr lang="en-US" b="1" dirty="0"/>
          </a:p>
        </p:txBody>
      </p:sp>
    </p:spTree>
    <p:extLst>
      <p:ext uri="{BB962C8B-B14F-4D97-AF65-F5344CB8AC3E}">
        <p14:creationId xmlns:p14="http://schemas.microsoft.com/office/powerpoint/2010/main" val="177152869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srcRect/>
          <a:stretch>
            <a:fillRect/>
          </a:stretch>
        </p:blipFill>
        <p:spPr bwMode="auto">
          <a:xfrm>
            <a:off x="685800" y="228600"/>
            <a:ext cx="5562600" cy="5867400"/>
          </a:xfrm>
          <a:prstGeom prst="rect">
            <a:avLst/>
          </a:prstGeom>
          <a:noFill/>
          <a:ln w="9525">
            <a:noFill/>
            <a:miter lim="800000"/>
            <a:headEnd/>
            <a:tailEnd/>
          </a:ln>
        </p:spPr>
      </p:pic>
      <p:pic>
        <p:nvPicPr>
          <p:cNvPr id="7171" name="Picture 3"/>
          <p:cNvPicPr>
            <a:picLocks noGrp="1" noChangeAspect="1" noChangeArrowheads="1"/>
          </p:cNvPicPr>
          <p:nvPr>
            <p:ph sz="quarter" idx="1"/>
          </p:nvPr>
        </p:nvPicPr>
        <p:blipFill>
          <a:blip r:embed="rId3" cstate="print"/>
          <a:srcRect/>
          <a:stretch>
            <a:fillRect/>
          </a:stretch>
        </p:blipFill>
        <p:spPr bwMode="auto">
          <a:xfrm>
            <a:off x="6172200" y="3886200"/>
            <a:ext cx="2819400" cy="25908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lstStyle/>
          <a:p>
            <a:pPr>
              <a:buNone/>
            </a:pPr>
            <a:r>
              <a:rPr lang="en-US" b="1" dirty="0" smtClean="0"/>
              <a:t>Setter and Getter Methods:</a:t>
            </a:r>
          </a:p>
          <a:p>
            <a:r>
              <a:rPr lang="en-US" dirty="0" smtClean="0"/>
              <a:t>We can set and get the values of instance variables by using getter and setter methods.</a:t>
            </a:r>
          </a:p>
          <a:p>
            <a:pPr>
              <a:buNone/>
            </a:pPr>
            <a:r>
              <a:rPr lang="en-US" b="1" dirty="0" smtClean="0"/>
              <a:t>Setter Method:</a:t>
            </a:r>
          </a:p>
          <a:p>
            <a:r>
              <a:rPr lang="en-US" dirty="0" smtClean="0"/>
              <a:t>setter methods can be used to set values to the instance variables. setter methods also known as mutator methods.</a:t>
            </a:r>
          </a:p>
          <a:p>
            <a:pPr>
              <a:buNone/>
            </a:pPr>
            <a:r>
              <a:rPr lang="en-US" b="1" dirty="0" smtClean="0"/>
              <a:t>syntax:</a:t>
            </a:r>
          </a:p>
          <a:p>
            <a:pPr>
              <a:buNone/>
            </a:pPr>
            <a:r>
              <a:rPr lang="en-US" b="1" dirty="0" smtClean="0"/>
              <a:t>def setVariable(</a:t>
            </a:r>
            <a:r>
              <a:rPr lang="en-US" b="1" dirty="0" err="1" smtClean="0"/>
              <a:t>self,variable</a:t>
            </a:r>
            <a:r>
              <a:rPr lang="en-US" b="1" dirty="0" smtClean="0"/>
              <a:t>):</a:t>
            </a:r>
          </a:p>
          <a:p>
            <a:pPr>
              <a:buNone/>
            </a:pPr>
            <a:r>
              <a:rPr lang="en-US" b="1" dirty="0" smtClean="0"/>
              <a:t>	self.variable=variable</a:t>
            </a:r>
          </a:p>
          <a:p>
            <a:pPr>
              <a:buNone/>
            </a:pPr>
            <a:r>
              <a:rPr lang="en-US" dirty="0" smtClean="0"/>
              <a:t>Example:</a:t>
            </a:r>
          </a:p>
          <a:p>
            <a:pPr>
              <a:buNone/>
            </a:pPr>
            <a:r>
              <a:rPr lang="en-US" dirty="0" smtClean="0"/>
              <a:t>def setName(</a:t>
            </a:r>
            <a:r>
              <a:rPr lang="en-US" dirty="0" err="1" smtClean="0"/>
              <a:t>self,name</a:t>
            </a:r>
            <a:r>
              <a:rPr lang="en-US" dirty="0" smtClean="0"/>
              <a:t>):</a:t>
            </a:r>
          </a:p>
          <a:p>
            <a:pPr>
              <a:buNone/>
            </a:pPr>
            <a:r>
              <a:rPr lang="en-US" dirty="0" smtClean="0"/>
              <a:t>	self.name=name</a:t>
            </a:r>
            <a:endParaRPr lang="en-US" dirty="0"/>
          </a:p>
        </p:txBody>
      </p:sp>
    </p:spTree>
    <p:extLst>
      <p:ext uri="{BB962C8B-B14F-4D97-AF65-F5344CB8AC3E}">
        <p14:creationId xmlns:p14="http://schemas.microsoft.com/office/powerpoint/2010/main" val="177152869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lstStyle/>
          <a:p>
            <a:pPr>
              <a:buNone/>
            </a:pPr>
            <a:r>
              <a:rPr lang="en-US" b="1" dirty="0" smtClean="0"/>
              <a:t>Getter Method:</a:t>
            </a:r>
          </a:p>
          <a:p>
            <a:r>
              <a:rPr lang="en-US" dirty="0" smtClean="0"/>
              <a:t>Getter methods can be used to getvalues of the instance variables. </a:t>
            </a:r>
          </a:p>
          <a:p>
            <a:r>
              <a:rPr lang="en-US" dirty="0" smtClean="0"/>
              <a:t>Getter methods also known as accessor methods.</a:t>
            </a:r>
          </a:p>
          <a:p>
            <a:pPr>
              <a:buNone/>
            </a:pPr>
            <a:r>
              <a:rPr lang="en-US" b="1" dirty="0" smtClean="0"/>
              <a:t>syntax:</a:t>
            </a:r>
          </a:p>
          <a:p>
            <a:pPr>
              <a:buNone/>
            </a:pPr>
            <a:r>
              <a:rPr lang="en-US" dirty="0" smtClean="0"/>
              <a:t>def </a:t>
            </a:r>
            <a:r>
              <a:rPr lang="en-US" dirty="0" err="1" smtClean="0"/>
              <a:t>getVariable</a:t>
            </a:r>
            <a:r>
              <a:rPr lang="en-US" dirty="0" smtClean="0"/>
              <a:t>(self):</a:t>
            </a:r>
          </a:p>
          <a:p>
            <a:pPr>
              <a:buNone/>
            </a:pPr>
            <a:r>
              <a:rPr lang="en-US" dirty="0" smtClean="0"/>
              <a:t>	return self.variable</a:t>
            </a:r>
          </a:p>
          <a:p>
            <a:pPr>
              <a:buNone/>
            </a:pPr>
            <a:r>
              <a:rPr lang="en-US" b="1" dirty="0" smtClean="0"/>
              <a:t>Example:</a:t>
            </a:r>
          </a:p>
          <a:p>
            <a:pPr>
              <a:buNone/>
            </a:pPr>
            <a:r>
              <a:rPr lang="en-US" dirty="0" smtClean="0"/>
              <a:t>def </a:t>
            </a:r>
            <a:r>
              <a:rPr lang="en-US" dirty="0" err="1" smtClean="0"/>
              <a:t>getName</a:t>
            </a:r>
            <a:r>
              <a:rPr lang="en-US" dirty="0" smtClean="0"/>
              <a:t>(self):</a:t>
            </a:r>
          </a:p>
          <a:p>
            <a:pPr>
              <a:buNone/>
            </a:pPr>
            <a:r>
              <a:rPr lang="en-US" dirty="0" smtClean="0"/>
              <a:t>	return self.name</a:t>
            </a:r>
          </a:p>
          <a:p>
            <a:endParaRPr lang="en-US" dirty="0"/>
          </a:p>
        </p:txBody>
      </p:sp>
    </p:spTree>
    <p:extLst>
      <p:ext uri="{BB962C8B-B14F-4D97-AF65-F5344CB8AC3E}">
        <p14:creationId xmlns:p14="http://schemas.microsoft.com/office/powerpoint/2010/main" val="177152869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lstStyle/>
          <a:p>
            <a:r>
              <a:rPr lang="en-US" dirty="0" smtClean="0"/>
              <a:t>Example on setter and getter methods:</a:t>
            </a:r>
            <a:endParaRPr lang="en-US" dirty="0"/>
          </a:p>
        </p:txBody>
      </p:sp>
      <p:pic>
        <p:nvPicPr>
          <p:cNvPr id="1026" name="Picture 2"/>
          <p:cNvPicPr>
            <a:picLocks noChangeAspect="1" noChangeArrowheads="1"/>
          </p:cNvPicPr>
          <p:nvPr/>
        </p:nvPicPr>
        <p:blipFill>
          <a:blip r:embed="rId2" cstate="print"/>
          <a:srcRect/>
          <a:stretch>
            <a:fillRect/>
          </a:stretch>
        </p:blipFill>
        <p:spPr bwMode="auto">
          <a:xfrm>
            <a:off x="381000" y="762000"/>
            <a:ext cx="4800600" cy="5791200"/>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6019800" y="1752600"/>
            <a:ext cx="2362200" cy="41148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blinds(horizontal)">
                                      <p:cBhvr>
                                        <p:cTn id="12" dur="500"/>
                                        <p:tgtEl>
                                          <p:spTgt spid="102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27"/>
                                        </p:tgtEl>
                                        <p:attrNameLst>
                                          <p:attrName>style.visibility</p:attrName>
                                        </p:attrNameLst>
                                      </p:cBhvr>
                                      <p:to>
                                        <p:strVal val="visible"/>
                                      </p:to>
                                    </p:set>
                                    <p:animEffect transition="in" filter="blinds(horizontal)">
                                      <p:cBhvr>
                                        <p:cTn id="17" dur="5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lstStyle/>
          <a:p>
            <a:pPr>
              <a:buNone/>
            </a:pPr>
            <a:r>
              <a:rPr lang="en-US" b="1" dirty="0" smtClean="0"/>
              <a:t>2. Class Methods:</a:t>
            </a:r>
          </a:p>
          <a:p>
            <a:r>
              <a:rPr lang="en-US" sz="3200" dirty="0" smtClean="0"/>
              <a:t>Inside method implementation if we are using only class variables(static variables),then such type of methods we should declare as class method.</a:t>
            </a:r>
          </a:p>
          <a:p>
            <a:r>
              <a:rPr lang="en-US" sz="3200" dirty="0" smtClean="0"/>
              <a:t>We can declare class method explicitly by using </a:t>
            </a:r>
            <a:r>
              <a:rPr lang="en-US" sz="3200" b="1" dirty="0" smtClean="0"/>
              <a:t>@classmethod </a:t>
            </a:r>
            <a:r>
              <a:rPr lang="en-US" sz="3200" dirty="0" smtClean="0"/>
              <a:t>decorator. </a:t>
            </a:r>
          </a:p>
          <a:p>
            <a:r>
              <a:rPr lang="en-US" sz="3200" dirty="0" smtClean="0"/>
              <a:t>For class method we should provide </a:t>
            </a:r>
            <a:r>
              <a:rPr lang="en-US" sz="3200" dirty="0" err="1" smtClean="0"/>
              <a:t>cls</a:t>
            </a:r>
            <a:r>
              <a:rPr lang="en-US" sz="3200" dirty="0" smtClean="0"/>
              <a:t> variable at the time of declaration</a:t>
            </a:r>
          </a:p>
          <a:p>
            <a:r>
              <a:rPr lang="en-US" sz="3200" dirty="0" smtClean="0"/>
              <a:t>We can call classmethod by using classname or object reference variable.</a:t>
            </a:r>
            <a:endParaRPr lang="en-US" sz="3200" b="1" dirty="0"/>
          </a:p>
        </p:txBody>
      </p:sp>
    </p:spTree>
    <p:extLst>
      <p:ext uri="{BB962C8B-B14F-4D97-AF65-F5344CB8AC3E}">
        <p14:creationId xmlns:p14="http://schemas.microsoft.com/office/powerpoint/2010/main" val="177152869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381000" y="533400"/>
            <a:ext cx="6019800" cy="3581400"/>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a:stretch>
            <a:fillRect/>
          </a:stretch>
        </p:blipFill>
        <p:spPr bwMode="auto">
          <a:xfrm>
            <a:off x="2133600" y="4800600"/>
            <a:ext cx="3124200" cy="11430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blinds(horizontal)">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051"/>
                                        </p:tgtEl>
                                        <p:attrNameLst>
                                          <p:attrName>style.visibility</p:attrName>
                                        </p:attrNameLst>
                                      </p:cBhvr>
                                      <p:to>
                                        <p:strVal val="visible"/>
                                      </p:to>
                                    </p:set>
                                    <p:animEffect transition="in" filter="blinds(horizontal)">
                                      <p:cBhvr>
                                        <p:cTn id="12" dur="5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lstStyle/>
          <a:p>
            <a:r>
              <a:rPr lang="en-US" b="1" dirty="0" smtClean="0"/>
              <a:t>Program to track the number of objects created for a class:</a:t>
            </a:r>
            <a:endParaRPr lang="en-US" b="1" dirty="0"/>
          </a:p>
        </p:txBody>
      </p:sp>
      <p:pic>
        <p:nvPicPr>
          <p:cNvPr id="3075" name="Picture 3"/>
          <p:cNvPicPr>
            <a:picLocks noChangeAspect="1" noChangeArrowheads="1"/>
          </p:cNvPicPr>
          <p:nvPr/>
        </p:nvPicPr>
        <p:blipFill>
          <a:blip r:embed="rId2" cstate="print"/>
          <a:srcRect/>
          <a:stretch>
            <a:fillRect/>
          </a:stretch>
        </p:blipFill>
        <p:spPr bwMode="auto">
          <a:xfrm>
            <a:off x="304800" y="685800"/>
            <a:ext cx="6781800" cy="5334000"/>
          </a:xfrm>
          <a:prstGeom prst="rect">
            <a:avLst/>
          </a:prstGeom>
          <a:noFill/>
          <a:ln w="9525">
            <a:noFill/>
            <a:miter lim="800000"/>
            <a:headEnd/>
            <a:tailEnd/>
          </a:ln>
        </p:spPr>
      </p:pic>
      <p:pic>
        <p:nvPicPr>
          <p:cNvPr id="3076" name="Picture 4"/>
          <p:cNvPicPr>
            <a:picLocks noChangeAspect="1" noChangeArrowheads="1"/>
          </p:cNvPicPr>
          <p:nvPr/>
        </p:nvPicPr>
        <p:blipFill>
          <a:blip r:embed="rId3" cstate="print"/>
          <a:srcRect/>
          <a:stretch>
            <a:fillRect/>
          </a:stretch>
        </p:blipFill>
        <p:spPr bwMode="auto">
          <a:xfrm>
            <a:off x="3505200" y="5334000"/>
            <a:ext cx="4419600" cy="10668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075"/>
                                        </p:tgtEl>
                                        <p:attrNameLst>
                                          <p:attrName>style.visibility</p:attrName>
                                        </p:attrNameLst>
                                      </p:cBhvr>
                                      <p:to>
                                        <p:strVal val="visible"/>
                                      </p:to>
                                    </p:set>
                                    <p:animEffect transition="in" filter="blinds(horizontal)">
                                      <p:cBhvr>
                                        <p:cTn id="12" dur="500"/>
                                        <p:tgtEl>
                                          <p:spTgt spid="307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076"/>
                                        </p:tgtEl>
                                        <p:attrNameLst>
                                          <p:attrName>style.visibility</p:attrName>
                                        </p:attrNameLst>
                                      </p:cBhvr>
                                      <p:to>
                                        <p:strVal val="visible"/>
                                      </p:to>
                                    </p:set>
                                    <p:animEffect transition="in" filter="blinds(horizontal)">
                                      <p:cBhvr>
                                        <p:cTn id="17"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normAutofit/>
          </a:bodyPr>
          <a:lstStyle/>
          <a:p>
            <a:pPr>
              <a:buNone/>
            </a:pPr>
            <a:r>
              <a:rPr lang="en-US" sz="2800" b="1" dirty="0" smtClean="0"/>
              <a:t>3. Static Methods: </a:t>
            </a:r>
          </a:p>
          <a:p>
            <a:r>
              <a:rPr lang="en-US" sz="2800" dirty="0" smtClean="0"/>
              <a:t>In general these methods are general utility methods.</a:t>
            </a:r>
          </a:p>
          <a:p>
            <a:r>
              <a:rPr lang="en-US" sz="2800" dirty="0" smtClean="0"/>
              <a:t>Inside these methods we won't use any instance or class variables.</a:t>
            </a:r>
          </a:p>
          <a:p>
            <a:r>
              <a:rPr lang="en-US" sz="2800" dirty="0" smtClean="0"/>
              <a:t>Here we won't provide self or </a:t>
            </a:r>
            <a:r>
              <a:rPr lang="en-US" sz="2800" dirty="0" err="1" smtClean="0"/>
              <a:t>cls</a:t>
            </a:r>
            <a:r>
              <a:rPr lang="en-US" sz="2800" dirty="0" smtClean="0"/>
              <a:t> arguments at the time of declaration.</a:t>
            </a:r>
          </a:p>
          <a:p>
            <a:r>
              <a:rPr lang="en-US" sz="2800" dirty="0" smtClean="0"/>
              <a:t>We can declare static method explicitly by using @staticmethod decorator</a:t>
            </a:r>
          </a:p>
          <a:p>
            <a:r>
              <a:rPr lang="en-US" sz="2800" dirty="0" smtClean="0"/>
              <a:t>We can access static methods by using classname or object reference</a:t>
            </a:r>
          </a:p>
          <a:p>
            <a:r>
              <a:rPr lang="en-US" sz="2800" dirty="0" smtClean="0"/>
              <a:t>Note: In general we can use only instance and static methods.</a:t>
            </a:r>
          </a:p>
          <a:p>
            <a:r>
              <a:rPr lang="en-US" sz="2800" dirty="0" smtClean="0"/>
              <a:t>Inside static method we can access class level variables by using class name.</a:t>
            </a:r>
          </a:p>
          <a:p>
            <a:r>
              <a:rPr lang="en-US" sz="2800" dirty="0" smtClean="0"/>
              <a:t>class methods are most rarely used methods in python.</a:t>
            </a:r>
            <a:endParaRPr lang="en-US" sz="2800" dirty="0"/>
          </a:p>
        </p:txBody>
      </p:sp>
    </p:spTree>
    <p:extLst>
      <p:ext uri="{BB962C8B-B14F-4D97-AF65-F5344CB8AC3E}">
        <p14:creationId xmlns:p14="http://schemas.microsoft.com/office/powerpoint/2010/main" val="1771528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linds(horizontal)">
                                      <p:cBhvr>
                                        <p:cTn id="13" dur="500"/>
                                        <p:tgtEl>
                                          <p:spTgt spid="3">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linds(horizontal)">
                                      <p:cBhvr>
                                        <p:cTn id="16" dur="500"/>
                                        <p:tgtEl>
                                          <p:spTgt spid="3">
                                            <p:txEl>
                                              <p:pRg st="3" end="3"/>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blinds(horizontal)">
                                      <p:cBhvr>
                                        <p:cTn id="19" dur="500"/>
                                        <p:tgtEl>
                                          <p:spTgt spid="3">
                                            <p:txEl>
                                              <p:pRg st="4" end="4"/>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blinds(horizontal)">
                                      <p:cBhvr>
                                        <p:cTn id="22" dur="500"/>
                                        <p:tgtEl>
                                          <p:spTgt spid="3">
                                            <p:txEl>
                                              <p:pRg st="5" end="5"/>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blinds(horizontal)">
                                      <p:cBhvr>
                                        <p:cTn id="25" dur="500"/>
                                        <p:tgtEl>
                                          <p:spTgt spid="3">
                                            <p:txEl>
                                              <p:pRg st="6" end="6"/>
                                            </p:txEl>
                                          </p:spTgt>
                                        </p:tgtEl>
                                      </p:cBhvr>
                                    </p:animEffect>
                                  </p:childTnLst>
                                </p:cTn>
                              </p:par>
                              <p:par>
                                <p:cTn id="26" presetID="3" presetClass="entr" presetSubtype="10" fill="hold"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blinds(horizontal)">
                                      <p:cBhvr>
                                        <p:cTn id="28" dur="500"/>
                                        <p:tgtEl>
                                          <p:spTgt spid="3">
                                            <p:txEl>
                                              <p:pRg st="7" end="7"/>
                                            </p:txEl>
                                          </p:spTgt>
                                        </p:tgtEl>
                                      </p:cBhvr>
                                    </p:animEffect>
                                  </p:childTnLst>
                                </p:cTn>
                              </p:par>
                              <p:par>
                                <p:cTn id="29" presetID="3" presetClass="entr" presetSubtype="10" fill="hold"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blinds(horizontal)">
                                      <p:cBhvr>
                                        <p:cTn id="31"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cstate="print"/>
          <a:srcRect/>
          <a:stretch>
            <a:fillRect/>
          </a:stretch>
        </p:blipFill>
        <p:spPr bwMode="auto">
          <a:xfrm>
            <a:off x="457200" y="762000"/>
            <a:ext cx="5257800" cy="4267200"/>
          </a:xfrm>
          <a:prstGeom prst="rect">
            <a:avLst/>
          </a:prstGeom>
          <a:noFill/>
          <a:ln w="9525">
            <a:noFill/>
            <a:miter lim="800000"/>
            <a:headEnd/>
            <a:tailEnd/>
          </a:ln>
        </p:spPr>
      </p:pic>
      <p:pic>
        <p:nvPicPr>
          <p:cNvPr id="5" name="Picture 4"/>
          <p:cNvPicPr>
            <a:picLocks noChangeAspect="1" noChangeArrowheads="1"/>
          </p:cNvPicPr>
          <p:nvPr/>
        </p:nvPicPr>
        <p:blipFill>
          <a:blip r:embed="rId3" cstate="print"/>
          <a:srcRect/>
          <a:stretch>
            <a:fillRect/>
          </a:stretch>
        </p:blipFill>
        <p:spPr bwMode="auto">
          <a:xfrm>
            <a:off x="6553200" y="5181600"/>
            <a:ext cx="1847850" cy="9906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lstStyle/>
          <a:p>
            <a:r>
              <a:rPr lang="en-US" b="1" dirty="0" smtClean="0"/>
              <a:t>Python Constructor</a:t>
            </a:r>
          </a:p>
          <a:p>
            <a:r>
              <a:rPr lang="en-US" dirty="0" smtClean="0"/>
              <a:t>A constructor is a special type of method (function) which is used to initialize the instance members of the class.</a:t>
            </a:r>
          </a:p>
          <a:p>
            <a:r>
              <a:rPr lang="en-US" dirty="0" smtClean="0"/>
              <a:t>Constructors can be of two types.</a:t>
            </a:r>
          </a:p>
          <a:p>
            <a:r>
              <a:rPr lang="en-US" dirty="0" smtClean="0"/>
              <a:t>Parameterized Constructor </a:t>
            </a:r>
          </a:p>
          <a:p>
            <a:r>
              <a:rPr lang="en-US" dirty="0" smtClean="0"/>
              <a:t>Non-parameterized Constructor</a:t>
            </a:r>
          </a:p>
          <a:p>
            <a:endParaRPr lang="en-US" dirty="0"/>
          </a:p>
        </p:txBody>
      </p:sp>
      <p:pic>
        <p:nvPicPr>
          <p:cNvPr id="5123" name="Picture 3"/>
          <p:cNvPicPr>
            <a:picLocks noChangeAspect="1" noChangeArrowheads="1"/>
          </p:cNvPicPr>
          <p:nvPr/>
        </p:nvPicPr>
        <p:blipFill>
          <a:blip r:embed="rId2" cstate="print"/>
          <a:srcRect/>
          <a:stretch>
            <a:fillRect/>
          </a:stretch>
        </p:blipFill>
        <p:spPr bwMode="auto">
          <a:xfrm>
            <a:off x="304800" y="2971800"/>
            <a:ext cx="5410200" cy="3657600"/>
          </a:xfrm>
          <a:prstGeom prst="rect">
            <a:avLst/>
          </a:prstGeom>
          <a:noFill/>
          <a:ln w="9525">
            <a:noFill/>
            <a:miter lim="800000"/>
            <a:headEnd/>
            <a:tailEnd/>
          </a:ln>
        </p:spPr>
      </p:pic>
      <p:pic>
        <p:nvPicPr>
          <p:cNvPr id="5124" name="Picture 4"/>
          <p:cNvPicPr>
            <a:picLocks noChangeAspect="1" noChangeArrowheads="1"/>
          </p:cNvPicPr>
          <p:nvPr/>
        </p:nvPicPr>
        <p:blipFill>
          <a:blip r:embed="rId3" cstate="print"/>
          <a:srcRect/>
          <a:stretch>
            <a:fillRect/>
          </a:stretch>
        </p:blipFill>
        <p:spPr bwMode="auto">
          <a:xfrm>
            <a:off x="4648200" y="5562600"/>
            <a:ext cx="2847975" cy="9906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srcRect/>
          <a:stretch>
            <a:fillRect/>
          </a:stretch>
        </p:blipFill>
        <p:spPr bwMode="auto">
          <a:xfrm>
            <a:off x="457200" y="381000"/>
            <a:ext cx="6248400" cy="4495800"/>
          </a:xfrm>
          <a:prstGeom prst="rect">
            <a:avLst/>
          </a:prstGeom>
          <a:noFill/>
          <a:ln w="9525">
            <a:noFill/>
            <a:miter lim="800000"/>
            <a:headEnd/>
            <a:tailEnd/>
          </a:ln>
        </p:spPr>
      </p:pic>
      <p:pic>
        <p:nvPicPr>
          <p:cNvPr id="6147" name="Picture 3"/>
          <p:cNvPicPr>
            <a:picLocks noChangeAspect="1" noChangeArrowheads="1"/>
          </p:cNvPicPr>
          <p:nvPr/>
        </p:nvPicPr>
        <p:blipFill>
          <a:blip r:embed="rId3" cstate="print"/>
          <a:srcRect/>
          <a:stretch>
            <a:fillRect/>
          </a:stretch>
        </p:blipFill>
        <p:spPr bwMode="auto">
          <a:xfrm>
            <a:off x="4191000" y="4648200"/>
            <a:ext cx="3657600" cy="11430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srcRect/>
          <a:stretch>
            <a:fillRect/>
          </a:stretch>
        </p:blipFill>
        <p:spPr bwMode="auto">
          <a:xfrm>
            <a:off x="381000" y="457200"/>
            <a:ext cx="8382000" cy="56388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cstate="print"/>
          <a:srcRect/>
          <a:stretch>
            <a:fillRect/>
          </a:stretch>
        </p:blipFill>
        <p:spPr bwMode="auto">
          <a:xfrm>
            <a:off x="304800" y="304800"/>
            <a:ext cx="8610600" cy="61722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lstStyle/>
          <a:p>
            <a:r>
              <a:rPr lang="en-US" b="1" dirty="0" smtClean="0"/>
              <a:t>Python Inheritance:</a:t>
            </a:r>
          </a:p>
          <a:p>
            <a:r>
              <a:rPr lang="en-US" dirty="0" smtClean="0"/>
              <a:t>Inheritance is an important aspect of the object-oriented paradigm. </a:t>
            </a:r>
          </a:p>
          <a:p>
            <a:r>
              <a:rPr lang="en-US" dirty="0" smtClean="0"/>
              <a:t>Inheritance provides code reusability to the program because we can use an existing class to create a new class instead of creating it from scratch.</a:t>
            </a:r>
          </a:p>
          <a:p>
            <a:r>
              <a:rPr lang="en-US" dirty="0" smtClean="0"/>
              <a:t>In inheritance, the child class acquires the properties and can access all the data members and functions defined in the parent class. </a:t>
            </a:r>
          </a:p>
          <a:p>
            <a:r>
              <a:rPr lang="en-US" dirty="0" smtClean="0"/>
              <a:t>A child class can also provide its specific implementation to the functions of the parent class.</a:t>
            </a:r>
          </a:p>
          <a:p>
            <a:r>
              <a:rPr lang="en-US" dirty="0" smtClean="0"/>
              <a:t>In python, </a:t>
            </a:r>
            <a:r>
              <a:rPr lang="en-US" b="1" dirty="0" smtClean="0"/>
              <a:t>a derived class can inherit base class by just mentioning the base in the bracket after the derived class name. </a:t>
            </a:r>
          </a:p>
          <a:p>
            <a:r>
              <a:rPr lang="en-US" dirty="0" smtClean="0"/>
              <a:t>Consider the following syntax to inherit a base class into the derived class.</a:t>
            </a:r>
            <a:endParaRPr lang="en-US" dirty="0"/>
          </a:p>
        </p:txBody>
      </p:sp>
    </p:spTree>
    <p:extLst>
      <p:ext uri="{BB962C8B-B14F-4D97-AF65-F5344CB8AC3E}">
        <p14:creationId xmlns:p14="http://schemas.microsoft.com/office/powerpoint/2010/main" val="177152869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228600"/>
            <a:ext cx="8763000" cy="6400800"/>
          </a:xfrm>
        </p:spPr>
        <p:txBody>
          <a:bodyPr>
            <a:normAutofit/>
          </a:bodyPr>
          <a:lstStyle/>
          <a:p>
            <a:r>
              <a:rPr lang="en-US" dirty="0" smtClean="0"/>
              <a:t>The relationship from person to a student is termed </a:t>
            </a:r>
            <a:r>
              <a:rPr lang="en-US" u="sng" dirty="0" smtClean="0"/>
              <a:t>‘Specialization’</a:t>
            </a:r>
            <a:r>
              <a:rPr lang="en-US" dirty="0" smtClean="0"/>
              <a:t>. Conversely, every student is a person, this is called Generalization. </a:t>
            </a:r>
          </a:p>
          <a:p>
            <a:r>
              <a:rPr lang="en-US" dirty="0" smtClean="0"/>
              <a:t>In this representation, we use an arrow towards the base class as a UML (Unified Modeling Language) convention.</a:t>
            </a:r>
            <a:br>
              <a:rPr lang="en-US" dirty="0" smtClean="0"/>
            </a:br>
            <a:r>
              <a:rPr lang="en-US" dirty="0" smtClean="0"/>
              <a:t>Here, </a:t>
            </a:r>
          </a:p>
          <a:p>
            <a:pPr>
              <a:buNone/>
            </a:pPr>
            <a:r>
              <a:rPr lang="en-US" dirty="0" smtClean="0"/>
              <a:t>Person can be called any of the following:</a:t>
            </a:r>
          </a:p>
          <a:p>
            <a:r>
              <a:rPr lang="en-US" dirty="0" smtClean="0"/>
              <a:t>Super Class</a:t>
            </a:r>
          </a:p>
          <a:p>
            <a:r>
              <a:rPr lang="en-US" dirty="0" smtClean="0"/>
              <a:t>Parent Class</a:t>
            </a:r>
          </a:p>
          <a:p>
            <a:r>
              <a:rPr lang="en-US" dirty="0" smtClean="0"/>
              <a:t>Base Class</a:t>
            </a:r>
          </a:p>
          <a:p>
            <a:pPr>
              <a:buNone/>
            </a:pPr>
            <a:r>
              <a:rPr lang="en-US" dirty="0" smtClean="0"/>
              <a:t>Likewise, Student here is:</a:t>
            </a:r>
          </a:p>
          <a:p>
            <a:r>
              <a:rPr lang="en-US" dirty="0" smtClean="0"/>
              <a:t>Sub Class</a:t>
            </a:r>
          </a:p>
          <a:p>
            <a:r>
              <a:rPr lang="en-US" dirty="0" smtClean="0"/>
              <a:t>Child Class</a:t>
            </a:r>
          </a:p>
          <a:p>
            <a:r>
              <a:rPr lang="en-US" dirty="0" smtClean="0"/>
              <a:t>Derived Class</a:t>
            </a:r>
          </a:p>
          <a:p>
            <a:endParaRPr lang="en-US" dirty="0"/>
          </a:p>
        </p:txBody>
      </p:sp>
      <p:pic>
        <p:nvPicPr>
          <p:cNvPr id="4" name="Picture 2"/>
          <p:cNvPicPr>
            <a:picLocks noChangeAspect="1" noChangeArrowheads="1"/>
          </p:cNvPicPr>
          <p:nvPr/>
        </p:nvPicPr>
        <p:blipFill>
          <a:blip r:embed="rId2" cstate="print"/>
          <a:srcRect/>
          <a:stretch>
            <a:fillRect/>
          </a:stretch>
        </p:blipFill>
        <p:spPr bwMode="auto">
          <a:xfrm>
            <a:off x="5791200" y="2743200"/>
            <a:ext cx="2190750" cy="2276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1752600" y="152400"/>
            <a:ext cx="2590800" cy="2590800"/>
          </a:xfrm>
          <a:prstGeom prst="rect">
            <a:avLst/>
          </a:prstGeom>
          <a:noFill/>
          <a:ln w="9525">
            <a:noFill/>
            <a:miter lim="800000"/>
            <a:headEnd/>
            <a:tailEnd/>
          </a:ln>
        </p:spPr>
      </p:pic>
      <p:pic>
        <p:nvPicPr>
          <p:cNvPr id="1027" name="Picture 3"/>
          <p:cNvPicPr>
            <a:picLocks noGrp="1" noChangeAspect="1" noChangeArrowheads="1"/>
          </p:cNvPicPr>
          <p:nvPr>
            <p:ph sz="quarter" idx="1"/>
          </p:nvPr>
        </p:nvPicPr>
        <p:blipFill>
          <a:blip r:embed="rId3" cstate="print"/>
          <a:srcRect/>
          <a:stretch>
            <a:fillRect/>
          </a:stretch>
        </p:blipFill>
        <p:spPr bwMode="auto">
          <a:xfrm>
            <a:off x="228600" y="3352800"/>
            <a:ext cx="3962400" cy="1143000"/>
          </a:xfrm>
          <a:prstGeom prst="rect">
            <a:avLst/>
          </a:prstGeom>
          <a:noFill/>
          <a:ln w="9525">
            <a:noFill/>
            <a:miter lim="800000"/>
            <a:headEnd/>
            <a:tailEnd/>
          </a:ln>
        </p:spPr>
      </p:pic>
      <p:sp>
        <p:nvSpPr>
          <p:cNvPr id="3" name="Rectangle 3"/>
          <p:cNvSpPr>
            <a:spLocks noChangeArrowheads="1"/>
          </p:cNvSpPr>
          <p:nvPr/>
        </p:nvSpPr>
        <p:spPr bwMode="auto">
          <a:xfrm>
            <a:off x="4495800" y="3179802"/>
            <a:ext cx="4495800"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cs typeface="Arial" pitchFamily="34" charset="0"/>
              </a:rPr>
              <a:t>Example:</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cs typeface="Arial" pitchFamily="34" charset="0"/>
              </a:rPr>
              <a:t>class A: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cs typeface="Arial" pitchFamily="34" charset="0"/>
              </a:rPr>
              <a:t># variable of class A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cs typeface="Arial" pitchFamily="34" charset="0"/>
              </a:rPr>
              <a:t># functions of class A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cs typeface="Arial" pitchFamily="34" charset="0"/>
              </a:rPr>
              <a:t>class B(A):</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cs typeface="Arial" pitchFamily="34" charset="0"/>
              </a:rPr>
              <a:t> # variable of class A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cs typeface="Arial" pitchFamily="34" charset="0"/>
              </a:rPr>
              <a:t># functions of class A</a:t>
            </a:r>
          </a:p>
          <a:p>
            <a:pPr lvl="0" fontAlgn="base">
              <a:spcBef>
                <a:spcPct val="0"/>
              </a:spcBef>
              <a:spcAft>
                <a:spcPct val="0"/>
              </a:spcAft>
            </a:pPr>
            <a:r>
              <a:rPr lang="en-US" sz="2400" b="1" dirty="0" smtClean="0"/>
              <a:t># add more properties to class B</a:t>
            </a:r>
            <a:r>
              <a:rPr kumimoji="0" lang="en-US" sz="2400" b="1" i="0" u="none" strike="noStrike" cap="none" normalizeH="0" baseline="0" dirty="0" smtClean="0">
                <a:ln>
                  <a:noFill/>
                </a:ln>
                <a:solidFill>
                  <a:schemeClr val="tx1"/>
                </a:solidFill>
                <a:effectLst/>
                <a:cs typeface="Arial" pitchFamily="34" charset="0"/>
              </a:rPr>
              <a:t> </a:t>
            </a:r>
          </a:p>
        </p:txBody>
      </p:sp>
    </p:spTree>
    <p:extLst>
      <p:ext uri="{BB962C8B-B14F-4D97-AF65-F5344CB8AC3E}">
        <p14:creationId xmlns:p14="http://schemas.microsoft.com/office/powerpoint/2010/main" val="177152869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Picture 1"/>
          <p:cNvPicPr>
            <a:picLocks noChangeAspect="1" noChangeArrowheads="1"/>
          </p:cNvPicPr>
          <p:nvPr/>
        </p:nvPicPr>
        <p:blipFill>
          <a:blip r:embed="rId2" cstate="print"/>
          <a:srcRect/>
          <a:stretch>
            <a:fillRect/>
          </a:stretch>
        </p:blipFill>
        <p:spPr bwMode="auto">
          <a:xfrm>
            <a:off x="990600" y="609600"/>
            <a:ext cx="6858000" cy="52578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lstStyle/>
          <a:p>
            <a:pPr>
              <a:buNone/>
            </a:pPr>
            <a:r>
              <a:rPr lang="en-US" b="1" dirty="0" smtClean="0"/>
              <a:t>1. Single inheritance</a:t>
            </a:r>
            <a:r>
              <a:rPr lang="en-US" dirty="0" smtClean="0"/>
              <a:t>: When a child class inherits from only one parent class, it is called as single inheritance.</a:t>
            </a:r>
            <a:endParaRPr lang="en-US" dirty="0"/>
          </a:p>
        </p:txBody>
      </p:sp>
      <p:pic>
        <p:nvPicPr>
          <p:cNvPr id="4" name="Picture 2"/>
          <p:cNvPicPr>
            <a:picLocks noChangeAspect="1" noChangeArrowheads="1"/>
          </p:cNvPicPr>
          <p:nvPr/>
        </p:nvPicPr>
        <p:blipFill>
          <a:blip r:embed="rId2" cstate="print"/>
          <a:srcRect/>
          <a:stretch>
            <a:fillRect/>
          </a:stretch>
        </p:blipFill>
        <p:spPr bwMode="auto">
          <a:xfrm>
            <a:off x="1371600" y="1295400"/>
            <a:ext cx="2057400" cy="1752600"/>
          </a:xfrm>
          <a:prstGeom prst="rect">
            <a:avLst/>
          </a:prstGeom>
          <a:noFill/>
          <a:ln w="9525">
            <a:noFill/>
            <a:miter lim="800000"/>
            <a:headEnd/>
            <a:tailEnd/>
          </a:ln>
        </p:spPr>
      </p:pic>
      <p:pic>
        <p:nvPicPr>
          <p:cNvPr id="5" name="Picture 3"/>
          <p:cNvPicPr>
            <a:picLocks noChangeAspect="1" noChangeArrowheads="1"/>
          </p:cNvPicPr>
          <p:nvPr/>
        </p:nvPicPr>
        <p:blipFill>
          <a:blip r:embed="rId3" cstate="print"/>
          <a:srcRect/>
          <a:stretch>
            <a:fillRect/>
          </a:stretch>
        </p:blipFill>
        <p:spPr bwMode="auto">
          <a:xfrm>
            <a:off x="4419600" y="1600200"/>
            <a:ext cx="3505200" cy="1143000"/>
          </a:xfrm>
          <a:prstGeom prst="rect">
            <a:avLst/>
          </a:prstGeom>
          <a:noFill/>
          <a:ln w="9525">
            <a:noFill/>
            <a:miter lim="800000"/>
            <a:headEnd/>
            <a:tailEnd/>
          </a:ln>
        </p:spPr>
      </p:pic>
      <p:pic>
        <p:nvPicPr>
          <p:cNvPr id="19457" name="Picture 1"/>
          <p:cNvPicPr>
            <a:picLocks noChangeAspect="1" noChangeArrowheads="1"/>
          </p:cNvPicPr>
          <p:nvPr/>
        </p:nvPicPr>
        <p:blipFill>
          <a:blip r:embed="rId4" cstate="print"/>
          <a:srcRect/>
          <a:stretch>
            <a:fillRect/>
          </a:stretch>
        </p:blipFill>
        <p:spPr bwMode="auto">
          <a:xfrm>
            <a:off x="533400" y="3581400"/>
            <a:ext cx="3733800" cy="2743200"/>
          </a:xfrm>
          <a:prstGeom prst="rect">
            <a:avLst/>
          </a:prstGeom>
          <a:noFill/>
          <a:ln w="9525">
            <a:noFill/>
            <a:miter lim="800000"/>
            <a:headEnd/>
            <a:tailEnd/>
          </a:ln>
        </p:spPr>
      </p:pic>
      <p:pic>
        <p:nvPicPr>
          <p:cNvPr id="19458" name="Picture 2"/>
          <p:cNvPicPr>
            <a:picLocks noChangeAspect="1" noChangeArrowheads="1"/>
          </p:cNvPicPr>
          <p:nvPr/>
        </p:nvPicPr>
        <p:blipFill>
          <a:blip r:embed="rId5" cstate="print"/>
          <a:srcRect/>
          <a:stretch>
            <a:fillRect/>
          </a:stretch>
        </p:blipFill>
        <p:spPr bwMode="auto">
          <a:xfrm>
            <a:off x="5181600" y="5105400"/>
            <a:ext cx="2133600" cy="9144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9457"/>
                                        </p:tgtEl>
                                        <p:attrNameLst>
                                          <p:attrName>style.visibility</p:attrName>
                                        </p:attrNameLst>
                                      </p:cBhvr>
                                      <p:to>
                                        <p:strVal val="visible"/>
                                      </p:to>
                                    </p:set>
                                    <p:animEffect transition="in" filter="blinds(horizontal)">
                                      <p:cBhvr>
                                        <p:cTn id="22" dur="500"/>
                                        <p:tgtEl>
                                          <p:spTgt spid="1945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9458"/>
                                        </p:tgtEl>
                                        <p:attrNameLst>
                                          <p:attrName>style.visibility</p:attrName>
                                        </p:attrNameLst>
                                      </p:cBhvr>
                                      <p:to>
                                        <p:strVal val="visible"/>
                                      </p:to>
                                    </p:set>
                                    <p:animEffect transition="in" filter="blinds(horizontal)">
                                      <p:cBhvr>
                                        <p:cTn id="27" dur="500"/>
                                        <p:tgtEl>
                                          <p:spTgt spid="194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lstStyle/>
          <a:p>
            <a:pPr>
              <a:buNone/>
            </a:pPr>
            <a:r>
              <a:rPr lang="en-US" dirty="0" smtClean="0"/>
              <a:t>2.</a:t>
            </a:r>
            <a:r>
              <a:rPr lang="en-US" b="1" dirty="0" smtClean="0"/>
              <a:t> Multi-Level inheritance:</a:t>
            </a:r>
          </a:p>
          <a:p>
            <a:r>
              <a:rPr lang="en-US" dirty="0" smtClean="0"/>
              <a:t>Multi-Level inheritance is possible in python like other object-oriented languages. </a:t>
            </a:r>
          </a:p>
          <a:p>
            <a:r>
              <a:rPr lang="en-US" dirty="0" smtClean="0"/>
              <a:t>Multi-level inheritance is archived when a derived class inherits another derived class.</a:t>
            </a:r>
          </a:p>
          <a:p>
            <a:r>
              <a:rPr lang="en-US" dirty="0" smtClean="0"/>
              <a:t> There is no limit on the number of levels up to which, the multi-level inheritance is archived in python.</a:t>
            </a:r>
          </a:p>
          <a:p>
            <a:endParaRPr lang="en-US" dirty="0"/>
          </a:p>
        </p:txBody>
      </p:sp>
      <p:pic>
        <p:nvPicPr>
          <p:cNvPr id="18434" name="Picture 2"/>
          <p:cNvPicPr>
            <a:picLocks noChangeAspect="1" noChangeArrowheads="1"/>
          </p:cNvPicPr>
          <p:nvPr/>
        </p:nvPicPr>
        <p:blipFill>
          <a:blip r:embed="rId2" cstate="print"/>
          <a:srcRect/>
          <a:stretch>
            <a:fillRect/>
          </a:stretch>
        </p:blipFill>
        <p:spPr bwMode="auto">
          <a:xfrm>
            <a:off x="1295400" y="3429000"/>
            <a:ext cx="2096477" cy="2819400"/>
          </a:xfrm>
          <a:prstGeom prst="rect">
            <a:avLst/>
          </a:prstGeom>
          <a:noFill/>
          <a:ln w="9525">
            <a:noFill/>
            <a:miter lim="800000"/>
            <a:headEnd/>
            <a:tailEnd/>
          </a:ln>
        </p:spPr>
      </p:pic>
      <p:pic>
        <p:nvPicPr>
          <p:cNvPr id="18435" name="Picture 3"/>
          <p:cNvPicPr>
            <a:picLocks noChangeAspect="1" noChangeArrowheads="1"/>
          </p:cNvPicPr>
          <p:nvPr/>
        </p:nvPicPr>
        <p:blipFill>
          <a:blip r:embed="rId3" cstate="print"/>
          <a:srcRect/>
          <a:stretch>
            <a:fillRect/>
          </a:stretch>
        </p:blipFill>
        <p:spPr bwMode="auto">
          <a:xfrm>
            <a:off x="4343400" y="3657600"/>
            <a:ext cx="2667000" cy="24384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linds(horizontal)">
                                      <p:cBhvr>
                                        <p:cTn id="13" dur="500"/>
                                        <p:tgtEl>
                                          <p:spTgt spid="3">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linds(horizontal)">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18434"/>
                                        </p:tgtEl>
                                        <p:attrNameLst>
                                          <p:attrName>style.visibility</p:attrName>
                                        </p:attrNameLst>
                                      </p:cBhvr>
                                      <p:to>
                                        <p:strVal val="visible"/>
                                      </p:to>
                                    </p:set>
                                    <p:animEffect transition="in" filter="blinds(horizontal)">
                                      <p:cBhvr>
                                        <p:cTn id="21" dur="500"/>
                                        <p:tgtEl>
                                          <p:spTgt spid="18434"/>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nodeType="clickEffect">
                                  <p:stCondLst>
                                    <p:cond delay="0"/>
                                  </p:stCondLst>
                                  <p:childTnLst>
                                    <p:set>
                                      <p:cBhvr>
                                        <p:cTn id="25" dur="1" fill="hold">
                                          <p:stCondLst>
                                            <p:cond delay="0"/>
                                          </p:stCondLst>
                                        </p:cTn>
                                        <p:tgtEl>
                                          <p:spTgt spid="18435"/>
                                        </p:tgtEl>
                                        <p:attrNameLst>
                                          <p:attrName>style.visibility</p:attrName>
                                        </p:attrNameLst>
                                      </p:cBhvr>
                                      <p:to>
                                        <p:strVal val="visible"/>
                                      </p:to>
                                    </p:set>
                                    <p:animEffect transition="in" filter="blinds(horizontal)">
                                      <p:cBhvr>
                                        <p:cTn id="26" dur="500"/>
                                        <p:tgtEl>
                                          <p:spTgt spid="18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1"/>
          <p:cNvPicPr>
            <a:picLocks noChangeAspect="1" noChangeArrowheads="1"/>
          </p:cNvPicPr>
          <p:nvPr/>
        </p:nvPicPr>
        <p:blipFill>
          <a:blip r:embed="rId2" cstate="print"/>
          <a:srcRect/>
          <a:stretch>
            <a:fillRect/>
          </a:stretch>
        </p:blipFill>
        <p:spPr bwMode="auto">
          <a:xfrm>
            <a:off x="609600" y="762000"/>
            <a:ext cx="4876800" cy="4419600"/>
          </a:xfrm>
          <a:prstGeom prst="rect">
            <a:avLst/>
          </a:prstGeom>
          <a:noFill/>
          <a:ln w="9525">
            <a:noFill/>
            <a:miter lim="800000"/>
            <a:headEnd/>
            <a:tailEnd/>
          </a:ln>
        </p:spPr>
      </p:pic>
      <p:pic>
        <p:nvPicPr>
          <p:cNvPr id="17410" name="Picture 2"/>
          <p:cNvPicPr>
            <a:picLocks noGrp="1" noChangeAspect="1" noChangeArrowheads="1"/>
          </p:cNvPicPr>
          <p:nvPr>
            <p:ph sz="quarter" idx="1"/>
          </p:nvPr>
        </p:nvPicPr>
        <p:blipFill>
          <a:blip r:embed="rId3" cstate="print"/>
          <a:srcRect/>
          <a:stretch>
            <a:fillRect/>
          </a:stretch>
        </p:blipFill>
        <p:spPr bwMode="auto">
          <a:xfrm>
            <a:off x="5257800" y="4724400"/>
            <a:ext cx="2819400" cy="12954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7409"/>
                                        </p:tgtEl>
                                        <p:attrNameLst>
                                          <p:attrName>style.visibility</p:attrName>
                                        </p:attrNameLst>
                                      </p:cBhvr>
                                      <p:to>
                                        <p:strVal val="visible"/>
                                      </p:to>
                                    </p:set>
                                    <p:animEffect transition="in" filter="blinds(horizontal)">
                                      <p:cBhvr>
                                        <p:cTn id="7" dur="500"/>
                                        <p:tgtEl>
                                          <p:spTgt spid="1740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7410"/>
                                        </p:tgtEl>
                                        <p:attrNameLst>
                                          <p:attrName>style.visibility</p:attrName>
                                        </p:attrNameLst>
                                      </p:cBhvr>
                                      <p:to>
                                        <p:strVal val="visible"/>
                                      </p:to>
                                    </p:set>
                                    <p:animEffect transition="in" filter="blinds(horizontal)">
                                      <p:cBhvr>
                                        <p:cTn id="12" dur="500"/>
                                        <p:tgtEl>
                                          <p:spTgt spid="174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lstStyle/>
          <a:p>
            <a:pPr>
              <a:buNone/>
            </a:pPr>
            <a:r>
              <a:rPr lang="en-US" b="1" dirty="0" smtClean="0"/>
              <a:t>3.Multiple inheritance:</a:t>
            </a:r>
          </a:p>
          <a:p>
            <a:r>
              <a:rPr lang="en-US" dirty="0" smtClean="0"/>
              <a:t>Python provides us the flexibility to inherit multiple base classes in the child class.</a:t>
            </a:r>
          </a:p>
          <a:p>
            <a:endParaRPr lang="en-US" dirty="0"/>
          </a:p>
        </p:txBody>
      </p:sp>
      <p:pic>
        <p:nvPicPr>
          <p:cNvPr id="16385" name="Picture 1"/>
          <p:cNvPicPr>
            <a:picLocks noChangeAspect="1" noChangeArrowheads="1"/>
          </p:cNvPicPr>
          <p:nvPr/>
        </p:nvPicPr>
        <p:blipFill>
          <a:blip r:embed="rId2" cstate="print"/>
          <a:srcRect/>
          <a:stretch>
            <a:fillRect/>
          </a:stretch>
        </p:blipFill>
        <p:spPr bwMode="auto">
          <a:xfrm>
            <a:off x="990600" y="1600200"/>
            <a:ext cx="6172200" cy="1828800"/>
          </a:xfrm>
          <a:prstGeom prst="rect">
            <a:avLst/>
          </a:prstGeom>
          <a:noFill/>
          <a:ln w="9525">
            <a:noFill/>
            <a:miter lim="800000"/>
            <a:headEnd/>
            <a:tailEnd/>
          </a:ln>
        </p:spPr>
      </p:pic>
      <p:pic>
        <p:nvPicPr>
          <p:cNvPr id="16386" name="Picture 2"/>
          <p:cNvPicPr>
            <a:picLocks noChangeAspect="1" noChangeArrowheads="1"/>
          </p:cNvPicPr>
          <p:nvPr/>
        </p:nvPicPr>
        <p:blipFill>
          <a:blip r:embed="rId3" cstate="print"/>
          <a:srcRect/>
          <a:stretch>
            <a:fillRect/>
          </a:stretch>
        </p:blipFill>
        <p:spPr bwMode="auto">
          <a:xfrm>
            <a:off x="609600" y="3581400"/>
            <a:ext cx="5410200" cy="30480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16385"/>
                                        </p:tgtEl>
                                        <p:attrNameLst>
                                          <p:attrName>style.visibility</p:attrName>
                                        </p:attrNameLst>
                                      </p:cBhvr>
                                      <p:to>
                                        <p:strVal val="visible"/>
                                      </p:to>
                                    </p:set>
                                    <p:animEffect transition="in" filter="blinds(horizontal)">
                                      <p:cBhvr>
                                        <p:cTn id="15" dur="500"/>
                                        <p:tgtEl>
                                          <p:spTgt spid="16385"/>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16386"/>
                                        </p:tgtEl>
                                        <p:attrNameLst>
                                          <p:attrName>style.visibility</p:attrName>
                                        </p:attrNameLst>
                                      </p:cBhvr>
                                      <p:to>
                                        <p:strVal val="visible"/>
                                      </p:to>
                                    </p:set>
                                    <p:animEffect transition="in" filter="blinds(horizontal)">
                                      <p:cBhvr>
                                        <p:cTn id="20"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1"/>
          <p:cNvPicPr>
            <a:picLocks noChangeAspect="1" noChangeArrowheads="1"/>
          </p:cNvPicPr>
          <p:nvPr/>
        </p:nvPicPr>
        <p:blipFill>
          <a:blip r:embed="rId2" cstate="print"/>
          <a:srcRect/>
          <a:stretch>
            <a:fillRect/>
          </a:stretch>
        </p:blipFill>
        <p:spPr bwMode="auto">
          <a:xfrm>
            <a:off x="838200" y="685800"/>
            <a:ext cx="5638800" cy="5715000"/>
          </a:xfrm>
          <a:prstGeom prst="rect">
            <a:avLst/>
          </a:prstGeom>
          <a:noFill/>
          <a:ln w="9525">
            <a:noFill/>
            <a:miter lim="800000"/>
            <a:headEnd/>
            <a:tailEnd/>
          </a:ln>
        </p:spPr>
      </p:pic>
      <p:pic>
        <p:nvPicPr>
          <p:cNvPr id="15362" name="Picture 2"/>
          <p:cNvPicPr>
            <a:picLocks noChangeAspect="1" noChangeArrowheads="1"/>
          </p:cNvPicPr>
          <p:nvPr/>
        </p:nvPicPr>
        <p:blipFill>
          <a:blip r:embed="rId3" cstate="print"/>
          <a:srcRect/>
          <a:stretch>
            <a:fillRect/>
          </a:stretch>
        </p:blipFill>
        <p:spPr bwMode="auto">
          <a:xfrm>
            <a:off x="6705600" y="5105400"/>
            <a:ext cx="1219200" cy="13716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5361"/>
                                        </p:tgtEl>
                                        <p:attrNameLst>
                                          <p:attrName>style.visibility</p:attrName>
                                        </p:attrNameLst>
                                      </p:cBhvr>
                                      <p:to>
                                        <p:strVal val="visible"/>
                                      </p:to>
                                    </p:set>
                                    <p:animEffect transition="in" filter="blinds(horizontal)">
                                      <p:cBhvr>
                                        <p:cTn id="7" dur="500"/>
                                        <p:tgtEl>
                                          <p:spTgt spid="1536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5362"/>
                                        </p:tgtEl>
                                        <p:attrNameLst>
                                          <p:attrName>style.visibility</p:attrName>
                                        </p:attrNameLst>
                                      </p:cBhvr>
                                      <p:to>
                                        <p:strVal val="visible"/>
                                      </p:to>
                                    </p:set>
                                    <p:animEffect transition="in" filter="blinds(horizontal)">
                                      <p:cBhvr>
                                        <p:cTn id="12" dur="5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lstStyle/>
          <a:p>
            <a:pPr>
              <a:buNone/>
            </a:pPr>
            <a:r>
              <a:rPr lang="en-US" b="1" dirty="0" smtClean="0"/>
              <a:t>Using </a:t>
            </a:r>
            <a:r>
              <a:rPr lang="en-US" b="1" dirty="0" err="1" smtClean="0"/>
              <a:t>issubclass</a:t>
            </a:r>
            <a:r>
              <a:rPr lang="en-US" b="1" dirty="0" smtClean="0"/>
              <a:t>() method</a:t>
            </a:r>
          </a:p>
          <a:p>
            <a:r>
              <a:rPr lang="en-US" sz="2000" dirty="0" smtClean="0"/>
              <a:t>In python, there is a function which helps us to verify whether a particular class is a sub class of another class, that built-in function is </a:t>
            </a:r>
            <a:r>
              <a:rPr lang="en-US" sz="2000" dirty="0" err="1" smtClean="0"/>
              <a:t>issubclass</a:t>
            </a:r>
            <a:r>
              <a:rPr lang="en-US" sz="2000" dirty="0" smtClean="0"/>
              <a:t>(</a:t>
            </a:r>
            <a:r>
              <a:rPr lang="en-US" sz="2000" dirty="0" err="1" smtClean="0"/>
              <a:t>paramOne</a:t>
            </a:r>
            <a:r>
              <a:rPr lang="en-US" sz="2000" dirty="0" smtClean="0"/>
              <a:t>, </a:t>
            </a:r>
            <a:r>
              <a:rPr lang="en-US" sz="2000" dirty="0" err="1" smtClean="0"/>
              <a:t>paramTwo</a:t>
            </a:r>
            <a:r>
              <a:rPr lang="en-US" sz="2000" dirty="0" smtClean="0"/>
              <a:t>), where </a:t>
            </a:r>
            <a:r>
              <a:rPr lang="en-US" sz="2000" dirty="0" err="1" smtClean="0"/>
              <a:t>paramOne</a:t>
            </a:r>
            <a:r>
              <a:rPr lang="en-US" sz="2000" dirty="0" smtClean="0"/>
              <a:t> and </a:t>
            </a:r>
            <a:r>
              <a:rPr lang="en-US" sz="2000" dirty="0" err="1" smtClean="0"/>
              <a:t>paramTwo</a:t>
            </a:r>
            <a:r>
              <a:rPr lang="en-US" sz="2000" dirty="0" smtClean="0"/>
              <a:t> can be either class names or class's object name.</a:t>
            </a:r>
          </a:p>
          <a:p>
            <a:r>
              <a:rPr lang="en-US" sz="2000" dirty="0" smtClean="0"/>
              <a:t>The </a:t>
            </a:r>
            <a:r>
              <a:rPr lang="en-US" sz="2000" dirty="0" err="1" smtClean="0"/>
              <a:t>issubclass</a:t>
            </a:r>
            <a:r>
              <a:rPr lang="en-US" sz="2000" dirty="0" smtClean="0"/>
              <a:t>(sub, sup) method is used to check the relationships between the specified classes. </a:t>
            </a:r>
          </a:p>
          <a:p>
            <a:r>
              <a:rPr lang="en-US" sz="2000" dirty="0" smtClean="0"/>
              <a:t>It returns true if the first class is the subclass of the second class, and false otherwise.</a:t>
            </a:r>
          </a:p>
          <a:p>
            <a:endParaRPr lang="en-US" dirty="0"/>
          </a:p>
        </p:txBody>
      </p:sp>
      <p:pic>
        <p:nvPicPr>
          <p:cNvPr id="14338" name="Picture 2"/>
          <p:cNvPicPr>
            <a:picLocks noChangeAspect="1" noChangeArrowheads="1"/>
          </p:cNvPicPr>
          <p:nvPr/>
        </p:nvPicPr>
        <p:blipFill>
          <a:blip r:embed="rId2" cstate="print"/>
          <a:srcRect/>
          <a:stretch>
            <a:fillRect/>
          </a:stretch>
        </p:blipFill>
        <p:spPr bwMode="auto">
          <a:xfrm>
            <a:off x="685800" y="2743200"/>
            <a:ext cx="4343400" cy="3962400"/>
          </a:xfrm>
          <a:prstGeom prst="rect">
            <a:avLst/>
          </a:prstGeom>
          <a:noFill/>
          <a:ln w="9525">
            <a:noFill/>
            <a:miter lim="800000"/>
            <a:headEnd/>
            <a:tailEnd/>
          </a:ln>
        </p:spPr>
      </p:pic>
      <p:pic>
        <p:nvPicPr>
          <p:cNvPr id="14339" name="Picture 3"/>
          <p:cNvPicPr>
            <a:picLocks noChangeAspect="1" noChangeArrowheads="1"/>
          </p:cNvPicPr>
          <p:nvPr/>
        </p:nvPicPr>
        <p:blipFill>
          <a:blip r:embed="rId3" cstate="print"/>
          <a:srcRect/>
          <a:stretch>
            <a:fillRect/>
          </a:stretch>
        </p:blipFill>
        <p:spPr bwMode="auto">
          <a:xfrm>
            <a:off x="6324600" y="5410200"/>
            <a:ext cx="1295400" cy="11430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linds(horizontal)">
                                      <p:cBhvr>
                                        <p:cTn id="13" dur="500"/>
                                        <p:tgtEl>
                                          <p:spTgt spid="3">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linds(horizontal)">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14338"/>
                                        </p:tgtEl>
                                        <p:attrNameLst>
                                          <p:attrName>style.visibility</p:attrName>
                                        </p:attrNameLst>
                                      </p:cBhvr>
                                      <p:to>
                                        <p:strVal val="visible"/>
                                      </p:to>
                                    </p:set>
                                    <p:animEffect transition="in" filter="blinds(horizontal)">
                                      <p:cBhvr>
                                        <p:cTn id="21" dur="500"/>
                                        <p:tgtEl>
                                          <p:spTgt spid="14338"/>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nodeType="clickEffect">
                                  <p:stCondLst>
                                    <p:cond delay="0"/>
                                  </p:stCondLst>
                                  <p:childTnLst>
                                    <p:set>
                                      <p:cBhvr>
                                        <p:cTn id="25" dur="1" fill="hold">
                                          <p:stCondLst>
                                            <p:cond delay="0"/>
                                          </p:stCondLst>
                                        </p:cTn>
                                        <p:tgtEl>
                                          <p:spTgt spid="14339"/>
                                        </p:tgtEl>
                                        <p:attrNameLst>
                                          <p:attrName>style.visibility</p:attrName>
                                        </p:attrNameLst>
                                      </p:cBhvr>
                                      <p:to>
                                        <p:strVal val="visible"/>
                                      </p:to>
                                    </p:set>
                                    <p:animEffect transition="in" filter="blinds(horizontal)">
                                      <p:cBhvr>
                                        <p:cTn id="26" dur="500"/>
                                        <p:tgtEl>
                                          <p:spTgt spid="143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lstStyle/>
          <a:p>
            <a:pPr>
              <a:buNone/>
            </a:pPr>
            <a:r>
              <a:rPr lang="en-US" b="1" dirty="0" smtClean="0"/>
              <a:t>isinstance (</a:t>
            </a:r>
            <a:r>
              <a:rPr lang="en-US" b="1" dirty="0" err="1" smtClean="0"/>
              <a:t>obj</a:t>
            </a:r>
            <a:r>
              <a:rPr lang="en-US" b="1" dirty="0" smtClean="0"/>
              <a:t>, class) method</a:t>
            </a:r>
          </a:p>
          <a:p>
            <a:r>
              <a:rPr lang="en-US" dirty="0" smtClean="0"/>
              <a:t>The isinstance() method is used to check the relationship between the objects and classes. It returns true if the first parameter, i.e., </a:t>
            </a:r>
            <a:r>
              <a:rPr lang="en-US" dirty="0" err="1" smtClean="0"/>
              <a:t>obj</a:t>
            </a:r>
            <a:r>
              <a:rPr lang="en-US" dirty="0" smtClean="0"/>
              <a:t> is the instance of the second parameter, i.e., class. </a:t>
            </a:r>
          </a:p>
          <a:p>
            <a:pPr>
              <a:buNone/>
            </a:pPr>
            <a:r>
              <a:rPr lang="en-US" b="1" dirty="0" smtClean="0"/>
              <a:t>Syntax</a:t>
            </a:r>
          </a:p>
          <a:p>
            <a:r>
              <a:rPr lang="en-US" b="1" dirty="0" err="1" smtClean="0"/>
              <a:t>isinstance</a:t>
            </a:r>
            <a:r>
              <a:rPr lang="en-US" b="1" dirty="0" smtClean="0"/>
              <a:t>(object, classinfo)</a:t>
            </a:r>
          </a:p>
          <a:p>
            <a:pPr>
              <a:buNone/>
            </a:pPr>
            <a:r>
              <a:rPr lang="en-US" b="1" dirty="0" smtClean="0"/>
              <a:t> </a:t>
            </a:r>
            <a:r>
              <a:rPr lang="en-US" dirty="0" smtClean="0"/>
              <a:t>Python isinstance() takes two parameters as the argument.</a:t>
            </a:r>
          </a:p>
          <a:p>
            <a:r>
              <a:rPr lang="en-US" b="1" dirty="0" smtClean="0"/>
              <a:t>object</a:t>
            </a:r>
            <a:r>
              <a:rPr lang="en-US" dirty="0" smtClean="0"/>
              <a:t> (required) – an object to be checked</a:t>
            </a:r>
          </a:p>
          <a:p>
            <a:r>
              <a:rPr lang="en-US" b="1" dirty="0" smtClean="0"/>
              <a:t>classinfo</a:t>
            </a:r>
            <a:r>
              <a:rPr lang="en-US" dirty="0" smtClean="0"/>
              <a:t> (required) – A class, type or a tuple of classes, types or other tuples</a:t>
            </a:r>
          </a:p>
          <a:p>
            <a:endParaRPr lang="en-US" dirty="0"/>
          </a:p>
        </p:txBody>
      </p:sp>
      <p:pic>
        <p:nvPicPr>
          <p:cNvPr id="13313" name="Picture 1"/>
          <p:cNvPicPr>
            <a:picLocks noChangeAspect="1" noChangeArrowheads="1"/>
          </p:cNvPicPr>
          <p:nvPr/>
        </p:nvPicPr>
        <p:blipFill>
          <a:blip r:embed="rId2" cstate="print"/>
          <a:srcRect/>
          <a:stretch>
            <a:fillRect/>
          </a:stretch>
        </p:blipFill>
        <p:spPr bwMode="auto">
          <a:xfrm>
            <a:off x="228600" y="4648200"/>
            <a:ext cx="3048000" cy="1905000"/>
          </a:xfrm>
          <a:prstGeom prst="rect">
            <a:avLst/>
          </a:prstGeom>
          <a:noFill/>
          <a:ln w="9525">
            <a:noFill/>
            <a:miter lim="800000"/>
            <a:headEnd/>
            <a:tailEnd/>
          </a:ln>
        </p:spPr>
      </p:pic>
      <p:sp>
        <p:nvSpPr>
          <p:cNvPr id="4" name="Rectangle 3"/>
          <p:cNvSpPr/>
          <p:nvPr/>
        </p:nvSpPr>
        <p:spPr>
          <a:xfrm>
            <a:off x="3429000" y="4953000"/>
            <a:ext cx="5715000" cy="1815882"/>
          </a:xfrm>
          <a:prstGeom prst="rect">
            <a:avLst/>
          </a:prstGeom>
        </p:spPr>
        <p:txBody>
          <a:bodyPr wrap="square">
            <a:spAutoFit/>
          </a:bodyPr>
          <a:lstStyle/>
          <a:p>
            <a:r>
              <a:rPr lang="en-US" sz="2800" dirty="0" smtClean="0"/>
              <a:t>Example:</a:t>
            </a:r>
          </a:p>
          <a:p>
            <a:r>
              <a:rPr lang="en-US" sz="2800" dirty="0" smtClean="0"/>
              <a:t>x = isinstance("Hello", (str, float, int, str, list, dict, tuple))</a:t>
            </a:r>
          </a:p>
          <a:p>
            <a:r>
              <a:rPr lang="en-US" sz="2800" dirty="0" smtClean="0"/>
              <a:t>print(x)</a:t>
            </a:r>
            <a:endParaRPr lang="en-US" sz="2800" dirty="0"/>
          </a:p>
        </p:txBody>
      </p:sp>
    </p:spTree>
    <p:extLst>
      <p:ext uri="{BB962C8B-B14F-4D97-AF65-F5344CB8AC3E}">
        <p14:creationId xmlns:p14="http://schemas.microsoft.com/office/powerpoint/2010/main" val="1771528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blinds(horizontal)">
                                      <p:cBhvr>
                                        <p:cTn id="18" dur="500"/>
                                        <p:tgtEl>
                                          <p:spTgt spid="3">
                                            <p:txEl>
                                              <p:pRg st="3" end="3"/>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blinds(horizontal)">
                                      <p:cBhvr>
                                        <p:cTn id="21" dur="500"/>
                                        <p:tgtEl>
                                          <p:spTgt spid="3">
                                            <p:txEl>
                                              <p:pRg st="4" end="4"/>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blinds(horizontal)">
                                      <p:cBhvr>
                                        <p:cTn id="24" dur="500"/>
                                        <p:tgtEl>
                                          <p:spTgt spid="3">
                                            <p:txEl>
                                              <p:pRg st="5" end="5"/>
                                            </p:txEl>
                                          </p:spTgt>
                                        </p:tgtEl>
                                      </p:cBhvr>
                                    </p:animEffect>
                                  </p:childTnLst>
                                </p:cTn>
                              </p:par>
                              <p:par>
                                <p:cTn id="25" presetID="3" presetClass="entr" presetSubtype="10"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blinds(horizontal)">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13313"/>
                                        </p:tgtEl>
                                        <p:attrNameLst>
                                          <p:attrName>style.visibility</p:attrName>
                                        </p:attrNameLst>
                                      </p:cBhvr>
                                      <p:to>
                                        <p:strVal val="visible"/>
                                      </p:to>
                                    </p:set>
                                    <p:animEffect transition="in" filter="blinds(horizontal)">
                                      <p:cBhvr>
                                        <p:cTn id="32" dur="500"/>
                                        <p:tgtEl>
                                          <p:spTgt spid="13313"/>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blinds(horizontal)">
                                      <p:cBhvr>
                                        <p:cTn id="3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Picture 1"/>
          <p:cNvPicPr>
            <a:picLocks noChangeAspect="1" noChangeArrowheads="1"/>
          </p:cNvPicPr>
          <p:nvPr/>
        </p:nvPicPr>
        <p:blipFill>
          <a:blip r:embed="rId2" cstate="print"/>
          <a:srcRect/>
          <a:stretch>
            <a:fillRect/>
          </a:stretch>
        </p:blipFill>
        <p:spPr bwMode="auto">
          <a:xfrm>
            <a:off x="152400" y="228600"/>
            <a:ext cx="8839200" cy="4800600"/>
          </a:xfrm>
          <a:prstGeom prst="rect">
            <a:avLst/>
          </a:prstGeom>
          <a:noFill/>
          <a:ln w="9525">
            <a:noFill/>
            <a:miter lim="800000"/>
            <a:headEnd/>
            <a:tailEnd/>
          </a:ln>
        </p:spPr>
      </p:pic>
      <p:pic>
        <p:nvPicPr>
          <p:cNvPr id="12290" name="Picture 2"/>
          <p:cNvPicPr>
            <a:picLocks noChangeAspect="1" noChangeArrowheads="1"/>
          </p:cNvPicPr>
          <p:nvPr/>
        </p:nvPicPr>
        <p:blipFill>
          <a:blip r:embed="rId3" cstate="print"/>
          <a:srcRect/>
          <a:stretch>
            <a:fillRect/>
          </a:stretch>
        </p:blipFill>
        <p:spPr bwMode="auto">
          <a:xfrm>
            <a:off x="4800600" y="5334000"/>
            <a:ext cx="3352800" cy="12192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2289"/>
                                        </p:tgtEl>
                                        <p:attrNameLst>
                                          <p:attrName>style.visibility</p:attrName>
                                        </p:attrNameLst>
                                      </p:cBhvr>
                                      <p:to>
                                        <p:strVal val="visible"/>
                                      </p:to>
                                    </p:set>
                                    <p:animEffect transition="in" filter="blinds(horizontal)">
                                      <p:cBhvr>
                                        <p:cTn id="7" dur="500"/>
                                        <p:tgtEl>
                                          <p:spTgt spid="1228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2290"/>
                                        </p:tgtEl>
                                        <p:attrNameLst>
                                          <p:attrName>style.visibility</p:attrName>
                                        </p:attrNameLst>
                                      </p:cBhvr>
                                      <p:to>
                                        <p:strVal val="visible"/>
                                      </p:to>
                                    </p:set>
                                    <p:animEffect transition="in" filter="blinds(horizontal)">
                                      <p:cBhvr>
                                        <p:cTn id="12" dur="500"/>
                                        <p:tgtEl>
                                          <p:spTgt spid="122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lstStyle/>
          <a:p>
            <a:pPr>
              <a:buNone/>
            </a:pPr>
            <a:r>
              <a:rPr lang="en-US" sz="3200" b="1" dirty="0" smtClean="0"/>
              <a:t>Polymorphism:</a:t>
            </a:r>
          </a:p>
          <a:p>
            <a:r>
              <a:rPr lang="en-US" dirty="0" smtClean="0"/>
              <a:t>Poly means many. </a:t>
            </a:r>
          </a:p>
          <a:p>
            <a:r>
              <a:rPr lang="en-US" dirty="0" smtClean="0"/>
              <a:t>Morphs means forms.</a:t>
            </a:r>
          </a:p>
          <a:p>
            <a:r>
              <a:rPr lang="en-US" dirty="0" smtClean="0"/>
              <a:t>Polymorphism means 'Many Forms'.</a:t>
            </a:r>
          </a:p>
          <a:p>
            <a:r>
              <a:rPr lang="en-US" dirty="0" smtClean="0"/>
              <a:t>Eg1:Yourself is best example of polymorphism. In front of Your parents You will have one type of behavior and with friends another type of behaviour.Same person but different behaviors at different places, which is nothing but polymorphism.</a:t>
            </a:r>
          </a:p>
          <a:p>
            <a:r>
              <a:rPr lang="en-US" dirty="0" smtClean="0"/>
              <a:t>Eg2:+ operator acts as concatenation and arithmetic addition</a:t>
            </a:r>
          </a:p>
          <a:p>
            <a:r>
              <a:rPr lang="en-US" dirty="0" smtClean="0"/>
              <a:t>Eg3:* operator acts as multiplication and repetition operator</a:t>
            </a:r>
          </a:p>
          <a:p>
            <a:r>
              <a:rPr lang="en-US" dirty="0" smtClean="0"/>
              <a:t>Eg4:The Same method with different implementations in Parent class and child classes.(overriding)</a:t>
            </a:r>
            <a:endParaRPr lang="en-US" dirty="0"/>
          </a:p>
        </p:txBody>
      </p:sp>
    </p:spTree>
    <p:extLst>
      <p:ext uri="{BB962C8B-B14F-4D97-AF65-F5344CB8AC3E}">
        <p14:creationId xmlns:p14="http://schemas.microsoft.com/office/powerpoint/2010/main" val="1771528690"/>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lstStyle/>
          <a:p>
            <a:pPr>
              <a:buNone/>
            </a:pPr>
            <a:r>
              <a:rPr lang="en-US" b="1" dirty="0" smtClean="0"/>
              <a:t>Overloading:</a:t>
            </a:r>
          </a:p>
          <a:p>
            <a:r>
              <a:rPr lang="en-US" dirty="0" smtClean="0"/>
              <a:t>We can use same operator or methods for different purposes.</a:t>
            </a:r>
          </a:p>
          <a:p>
            <a:r>
              <a:rPr lang="en-US" dirty="0" smtClean="0"/>
              <a:t>Eg1:+ operator can be used for Arithmetic addition and String concatenation </a:t>
            </a:r>
          </a:p>
          <a:p>
            <a:pPr>
              <a:buNone/>
            </a:pPr>
            <a:r>
              <a:rPr lang="en-US" dirty="0" smtClean="0"/>
              <a:t>print(10+20)#30</a:t>
            </a:r>
          </a:p>
          <a:p>
            <a:pPr>
              <a:buNone/>
            </a:pPr>
            <a:r>
              <a:rPr lang="en-US" dirty="0" smtClean="0"/>
              <a:t>print(‘</a:t>
            </a:r>
            <a:r>
              <a:rPr lang="en-US" dirty="0" err="1" smtClean="0"/>
              <a:t>Sree'+‘nidhi</a:t>
            </a:r>
            <a:r>
              <a:rPr lang="en-US" dirty="0" smtClean="0"/>
              <a:t>')#Sreenidhi</a:t>
            </a:r>
          </a:p>
          <a:p>
            <a:r>
              <a:rPr lang="en-US" dirty="0" smtClean="0"/>
              <a:t>Eg2:* operator can be used for multiplication and string repetition purposes.</a:t>
            </a:r>
          </a:p>
          <a:p>
            <a:pPr>
              <a:buNone/>
            </a:pPr>
            <a:r>
              <a:rPr lang="en-US" dirty="0" smtClean="0"/>
              <a:t>print(10*20)#200</a:t>
            </a:r>
          </a:p>
          <a:p>
            <a:pPr>
              <a:buNone/>
            </a:pPr>
            <a:r>
              <a:rPr lang="en-US" dirty="0" smtClean="0"/>
              <a:t>print(‘</a:t>
            </a:r>
            <a:r>
              <a:rPr lang="en-US" dirty="0" err="1" smtClean="0"/>
              <a:t>snist</a:t>
            </a:r>
            <a:r>
              <a:rPr lang="en-US" dirty="0" smtClean="0"/>
              <a:t>'*3)#snistsnistsnist</a:t>
            </a:r>
          </a:p>
          <a:p>
            <a:r>
              <a:rPr lang="en-US" dirty="0" smtClean="0"/>
              <a:t>Eg3:We can use deposit() method to deposit cash or cheque or dd</a:t>
            </a:r>
          </a:p>
          <a:p>
            <a:pPr>
              <a:buNone/>
            </a:pPr>
            <a:r>
              <a:rPr lang="en-US" dirty="0" smtClean="0"/>
              <a:t>deposit(cash)</a:t>
            </a:r>
          </a:p>
          <a:p>
            <a:pPr>
              <a:buNone/>
            </a:pPr>
            <a:r>
              <a:rPr lang="en-US" dirty="0" smtClean="0"/>
              <a:t>deposit(</a:t>
            </a:r>
            <a:r>
              <a:rPr lang="en-US" dirty="0" err="1" smtClean="0"/>
              <a:t>cheque</a:t>
            </a:r>
            <a:r>
              <a:rPr lang="en-US" dirty="0" smtClean="0"/>
              <a:t>)</a:t>
            </a:r>
          </a:p>
          <a:p>
            <a:pPr>
              <a:buNone/>
            </a:pPr>
            <a:r>
              <a:rPr lang="en-US" dirty="0" smtClean="0"/>
              <a:t>deposit(</a:t>
            </a:r>
            <a:r>
              <a:rPr lang="en-US" dirty="0" err="1" smtClean="0"/>
              <a:t>dd</a:t>
            </a:r>
            <a:r>
              <a:rPr lang="en-US" dirty="0" smtClean="0"/>
              <a:t>)</a:t>
            </a:r>
            <a:endParaRPr lang="en-US" dirty="0"/>
          </a:p>
        </p:txBody>
      </p:sp>
    </p:spTree>
    <p:extLst>
      <p:ext uri="{BB962C8B-B14F-4D97-AF65-F5344CB8AC3E}">
        <p14:creationId xmlns:p14="http://schemas.microsoft.com/office/powerpoint/2010/main" val="1771528690"/>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normAutofit fontScale="92500" lnSpcReduction="10000"/>
          </a:bodyPr>
          <a:lstStyle/>
          <a:p>
            <a:pPr>
              <a:buNone/>
            </a:pPr>
            <a:r>
              <a:rPr lang="en-US" dirty="0" smtClean="0"/>
              <a:t>There are 3 types of overloading</a:t>
            </a:r>
          </a:p>
          <a:p>
            <a:r>
              <a:rPr lang="en-US" dirty="0" smtClean="0"/>
              <a:t>1. Operator Overloading</a:t>
            </a:r>
          </a:p>
          <a:p>
            <a:r>
              <a:rPr lang="en-US" dirty="0" smtClean="0"/>
              <a:t>2. Method Overloading</a:t>
            </a:r>
          </a:p>
          <a:p>
            <a:r>
              <a:rPr lang="en-US" dirty="0" smtClean="0"/>
              <a:t>3. Constructor Overloading</a:t>
            </a:r>
          </a:p>
          <a:p>
            <a:r>
              <a:rPr lang="en-US" dirty="0" smtClean="0"/>
              <a:t>1. Operator Overloading:</a:t>
            </a:r>
          </a:p>
          <a:p>
            <a:r>
              <a:rPr lang="en-US" dirty="0" smtClean="0"/>
              <a:t>We can use the same operator for multiple </a:t>
            </a:r>
            <a:r>
              <a:rPr lang="en-US" dirty="0" err="1" smtClean="0"/>
              <a:t>purposes,which</a:t>
            </a:r>
            <a:r>
              <a:rPr lang="en-US" dirty="0" smtClean="0"/>
              <a:t> is nothing but operator overloading.</a:t>
            </a:r>
          </a:p>
          <a:p>
            <a:r>
              <a:rPr lang="en-US" dirty="0" smtClean="0"/>
              <a:t>Python supports operator overloading.</a:t>
            </a:r>
          </a:p>
          <a:p>
            <a:r>
              <a:rPr lang="en-US" dirty="0" smtClean="0"/>
              <a:t>Eg1:+ operator can be used for Arithmetic addition and String concatenation</a:t>
            </a:r>
          </a:p>
          <a:p>
            <a:pPr>
              <a:buNone/>
            </a:pPr>
            <a:r>
              <a:rPr lang="en-US" dirty="0" smtClean="0"/>
              <a:t>print(10+20)#30</a:t>
            </a:r>
          </a:p>
          <a:p>
            <a:pPr>
              <a:buNone/>
            </a:pPr>
            <a:r>
              <a:rPr lang="en-US" dirty="0" smtClean="0"/>
              <a:t>print(‘</a:t>
            </a:r>
            <a:r>
              <a:rPr lang="en-US" dirty="0" err="1" smtClean="0"/>
              <a:t>Sree'+‘nidhi</a:t>
            </a:r>
            <a:r>
              <a:rPr lang="en-US" dirty="0" smtClean="0"/>
              <a:t>')#</a:t>
            </a:r>
            <a:r>
              <a:rPr lang="en-US" dirty="0" err="1" smtClean="0"/>
              <a:t>sreenidhi</a:t>
            </a:r>
            <a:endParaRPr lang="en-US" dirty="0" smtClean="0"/>
          </a:p>
          <a:p>
            <a:r>
              <a:rPr lang="en-US" dirty="0" smtClean="0"/>
              <a:t>Eg2:* operator can be used for multiplication and string repetition purposes.</a:t>
            </a:r>
          </a:p>
          <a:p>
            <a:pPr>
              <a:buNone/>
            </a:pPr>
            <a:r>
              <a:rPr lang="en-US" dirty="0" smtClean="0"/>
              <a:t>print(10*20)#200</a:t>
            </a:r>
          </a:p>
          <a:p>
            <a:pPr>
              <a:buNone/>
            </a:pPr>
            <a:r>
              <a:rPr lang="en-US" dirty="0" smtClean="0"/>
              <a:t>print(‘</a:t>
            </a:r>
            <a:r>
              <a:rPr lang="en-US" dirty="0" err="1" smtClean="0"/>
              <a:t>snist</a:t>
            </a:r>
            <a:r>
              <a:rPr lang="en-US" dirty="0" smtClean="0"/>
              <a:t>'*3)#snistsnistsnist</a:t>
            </a:r>
          </a:p>
          <a:p>
            <a:endParaRPr lang="en-US" dirty="0"/>
          </a:p>
        </p:txBody>
      </p:sp>
    </p:spTree>
    <p:extLst>
      <p:ext uri="{BB962C8B-B14F-4D97-AF65-F5344CB8AC3E}">
        <p14:creationId xmlns:p14="http://schemas.microsoft.com/office/powerpoint/2010/main" val="1771528690"/>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762000" y="685800"/>
            <a:ext cx="4495800" cy="2590800"/>
          </a:xfrm>
          <a:prstGeom prst="rect">
            <a:avLst/>
          </a:prstGeom>
          <a:noFill/>
          <a:ln w="9525">
            <a:noFill/>
            <a:miter lim="800000"/>
            <a:headEnd/>
            <a:tailEnd/>
          </a:ln>
        </p:spPr>
      </p:pic>
      <p:pic>
        <p:nvPicPr>
          <p:cNvPr id="1027" name="Picture 3"/>
          <p:cNvPicPr>
            <a:picLocks noGrp="1" noChangeAspect="1" noChangeArrowheads="1"/>
          </p:cNvPicPr>
          <p:nvPr>
            <p:ph sz="quarter" idx="1"/>
          </p:nvPr>
        </p:nvPicPr>
        <p:blipFill>
          <a:blip r:embed="rId3" cstate="print"/>
          <a:srcRect/>
          <a:stretch>
            <a:fillRect/>
          </a:stretch>
        </p:blipFill>
        <p:spPr bwMode="auto">
          <a:xfrm>
            <a:off x="762000" y="3505200"/>
            <a:ext cx="5181600" cy="26670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blinds(horizontal)">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027"/>
                                        </p:tgtEl>
                                        <p:attrNameLst>
                                          <p:attrName>style.visibility</p:attrName>
                                        </p:attrNameLst>
                                      </p:cBhvr>
                                      <p:to>
                                        <p:strVal val="visible"/>
                                      </p:to>
                                    </p:set>
                                    <p:animEffect transition="in" filter="blinds(horizontal)">
                                      <p:cBhvr>
                                        <p:cTn id="12" dur="5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77000"/>
          </a:xfrm>
        </p:spPr>
        <p:txBody>
          <a:bodyPr>
            <a:normAutofit/>
          </a:bodyPr>
          <a:lstStyle/>
          <a:p>
            <a:r>
              <a:rPr lang="en-US" sz="2000" dirty="0" smtClean="0"/>
              <a:t>We can overload + operator to work with Book objects also. </a:t>
            </a:r>
            <a:r>
              <a:rPr lang="en-US" sz="2000" dirty="0" err="1" smtClean="0"/>
              <a:t>i.e</a:t>
            </a:r>
            <a:endParaRPr lang="en-US" sz="2000" dirty="0" smtClean="0"/>
          </a:p>
          <a:p>
            <a:r>
              <a:rPr lang="en-US" sz="2000" dirty="0" smtClean="0"/>
              <a:t> Python supports Operator Overloading.</a:t>
            </a:r>
          </a:p>
          <a:p>
            <a:r>
              <a:rPr lang="en-US" sz="2000" dirty="0" smtClean="0"/>
              <a:t>For every operator Magic Methods are available. </a:t>
            </a:r>
          </a:p>
          <a:p>
            <a:r>
              <a:rPr lang="en-US" sz="2000" dirty="0" smtClean="0"/>
              <a:t>To overload any operator we have to override that Method in our class.</a:t>
            </a:r>
          </a:p>
          <a:p>
            <a:r>
              <a:rPr lang="en-US" sz="2000" dirty="0" smtClean="0"/>
              <a:t> Internally + operator is implemented by using __add__() method.</a:t>
            </a:r>
          </a:p>
          <a:p>
            <a:r>
              <a:rPr lang="en-US" sz="2000" dirty="0" smtClean="0"/>
              <a:t>This method is called magic method for + operator. </a:t>
            </a:r>
          </a:p>
          <a:p>
            <a:r>
              <a:rPr lang="en-US" sz="2000" dirty="0" smtClean="0"/>
              <a:t>We have to override this method in our class.</a:t>
            </a:r>
            <a:endParaRPr lang="en-US" sz="2000" dirty="0"/>
          </a:p>
        </p:txBody>
      </p:sp>
      <p:pic>
        <p:nvPicPr>
          <p:cNvPr id="2050" name="Picture 2"/>
          <p:cNvPicPr>
            <a:picLocks noChangeAspect="1" noChangeArrowheads="1"/>
          </p:cNvPicPr>
          <p:nvPr/>
        </p:nvPicPr>
        <p:blipFill>
          <a:blip r:embed="rId2" cstate="print"/>
          <a:srcRect/>
          <a:stretch>
            <a:fillRect/>
          </a:stretch>
        </p:blipFill>
        <p:spPr bwMode="auto">
          <a:xfrm>
            <a:off x="609600" y="2971800"/>
            <a:ext cx="4038600" cy="3657600"/>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a:stretch>
            <a:fillRect/>
          </a:stretch>
        </p:blipFill>
        <p:spPr bwMode="auto">
          <a:xfrm>
            <a:off x="5486400" y="5715000"/>
            <a:ext cx="3057525" cy="59055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linds(horizontal)">
                                      <p:cBhvr>
                                        <p:cTn id="13" dur="500"/>
                                        <p:tgtEl>
                                          <p:spTgt spid="3">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linds(horizontal)">
                                      <p:cBhvr>
                                        <p:cTn id="16" dur="500"/>
                                        <p:tgtEl>
                                          <p:spTgt spid="3">
                                            <p:txEl>
                                              <p:pRg st="3" end="3"/>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blinds(horizontal)">
                                      <p:cBhvr>
                                        <p:cTn id="19" dur="500"/>
                                        <p:tgtEl>
                                          <p:spTgt spid="3">
                                            <p:txEl>
                                              <p:pRg st="4" end="4"/>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blinds(horizontal)">
                                      <p:cBhvr>
                                        <p:cTn id="22" dur="500"/>
                                        <p:tgtEl>
                                          <p:spTgt spid="3">
                                            <p:txEl>
                                              <p:pRg st="5" end="5"/>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blinds(horizontal)">
                                      <p:cBhvr>
                                        <p:cTn id="25" dur="500"/>
                                        <p:tgtEl>
                                          <p:spTgt spid="3">
                                            <p:txEl>
                                              <p:pRg st="6" end="6"/>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nodeType="clickEffect">
                                  <p:stCondLst>
                                    <p:cond delay="0"/>
                                  </p:stCondLst>
                                  <p:childTnLst>
                                    <p:set>
                                      <p:cBhvr>
                                        <p:cTn id="29" dur="1" fill="hold">
                                          <p:stCondLst>
                                            <p:cond delay="0"/>
                                          </p:stCondLst>
                                        </p:cTn>
                                        <p:tgtEl>
                                          <p:spTgt spid="2050"/>
                                        </p:tgtEl>
                                        <p:attrNameLst>
                                          <p:attrName>style.visibility</p:attrName>
                                        </p:attrNameLst>
                                      </p:cBhvr>
                                      <p:to>
                                        <p:strVal val="visible"/>
                                      </p:to>
                                    </p:set>
                                    <p:animEffect transition="in" filter="blinds(horizontal)">
                                      <p:cBhvr>
                                        <p:cTn id="30" dur="500"/>
                                        <p:tgtEl>
                                          <p:spTgt spid="2050"/>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nodeType="clickEffect">
                                  <p:stCondLst>
                                    <p:cond delay="0"/>
                                  </p:stCondLst>
                                  <p:childTnLst>
                                    <p:set>
                                      <p:cBhvr>
                                        <p:cTn id="34" dur="1" fill="hold">
                                          <p:stCondLst>
                                            <p:cond delay="0"/>
                                          </p:stCondLst>
                                        </p:cTn>
                                        <p:tgtEl>
                                          <p:spTgt spid="2051"/>
                                        </p:tgtEl>
                                        <p:attrNameLst>
                                          <p:attrName>style.visibility</p:attrName>
                                        </p:attrNameLst>
                                      </p:cBhvr>
                                      <p:to>
                                        <p:strVal val="visible"/>
                                      </p:to>
                                    </p:set>
                                    <p:animEffect transition="in" filter="blinds(horizontal)">
                                      <p:cBhvr>
                                        <p:cTn id="35" dur="5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457200" y="304800"/>
            <a:ext cx="7772400" cy="5562600"/>
          </a:xfrm>
          <a:prstGeom prst="rect">
            <a:avLst/>
          </a:prstGeom>
          <a:noFill/>
          <a:ln w="9525">
            <a:noFill/>
            <a:miter lim="800000"/>
            <a:headEnd/>
            <a:tailEnd/>
          </a:ln>
        </p:spPr>
      </p:pic>
      <p:pic>
        <p:nvPicPr>
          <p:cNvPr id="3075" name="Picture 3"/>
          <p:cNvPicPr>
            <a:picLocks noGrp="1" noChangeAspect="1" noChangeArrowheads="1"/>
          </p:cNvPicPr>
          <p:nvPr>
            <p:ph sz="quarter" idx="1"/>
          </p:nvPr>
        </p:nvPicPr>
        <p:blipFill>
          <a:blip r:embed="rId3" cstate="print"/>
          <a:srcRect/>
          <a:stretch>
            <a:fillRect/>
          </a:stretch>
        </p:blipFill>
        <p:spPr bwMode="auto">
          <a:xfrm>
            <a:off x="381000" y="5867400"/>
            <a:ext cx="7162800" cy="7620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blinds(horizontal)">
                                      <p:cBhvr>
                                        <p:cTn id="7" dur="500"/>
                                        <p:tgtEl>
                                          <p:spTgt spid="3074"/>
                                        </p:tgtEl>
                                      </p:cBhvr>
                                    </p:animEffect>
                                  </p:childTnLst>
                                </p:cTn>
                              </p:par>
                              <p:par>
                                <p:cTn id="8" presetID="3" presetClass="entr" presetSubtype="10" fill="hold" nodeType="withEffect">
                                  <p:stCondLst>
                                    <p:cond delay="0"/>
                                  </p:stCondLst>
                                  <p:childTnLst>
                                    <p:set>
                                      <p:cBhvr>
                                        <p:cTn id="9" dur="1" fill="hold">
                                          <p:stCondLst>
                                            <p:cond delay="0"/>
                                          </p:stCondLst>
                                        </p:cTn>
                                        <p:tgtEl>
                                          <p:spTgt spid="3075"/>
                                        </p:tgtEl>
                                        <p:attrNameLst>
                                          <p:attrName>style.visibility</p:attrName>
                                        </p:attrNameLst>
                                      </p:cBhvr>
                                      <p:to>
                                        <p:strVal val="visible"/>
                                      </p:to>
                                    </p:set>
                                    <p:animEffect transition="in" filter="blinds(horizontal)">
                                      <p:cBhvr>
                                        <p:cTn id="10" dur="5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sz="quarter" idx="1"/>
          </p:nvPr>
        </p:nvPicPr>
        <p:blipFill>
          <a:blip r:embed="rId2" cstate="print"/>
          <a:srcRect/>
          <a:stretch>
            <a:fillRect/>
          </a:stretch>
        </p:blipFill>
        <p:spPr bwMode="auto">
          <a:xfrm>
            <a:off x="609600" y="457200"/>
            <a:ext cx="6553200" cy="5715000"/>
          </a:xfrm>
          <a:prstGeom prst="rect">
            <a:avLst/>
          </a:prstGeom>
          <a:noFill/>
          <a:ln w="9525">
            <a:noFill/>
            <a:miter lim="800000"/>
            <a:headEnd/>
            <a:tailEnd/>
          </a:ln>
        </p:spPr>
      </p:pic>
      <p:pic>
        <p:nvPicPr>
          <p:cNvPr id="4099" name="Picture 3"/>
          <p:cNvPicPr>
            <a:picLocks noChangeAspect="1" noChangeArrowheads="1"/>
          </p:cNvPicPr>
          <p:nvPr/>
        </p:nvPicPr>
        <p:blipFill>
          <a:blip r:embed="rId3" cstate="print"/>
          <a:srcRect/>
          <a:stretch>
            <a:fillRect/>
          </a:stretch>
        </p:blipFill>
        <p:spPr bwMode="auto">
          <a:xfrm>
            <a:off x="6019800" y="4724400"/>
            <a:ext cx="2105025" cy="12192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blinds(horizontal)">
                                      <p:cBhvr>
                                        <p:cTn id="7" dur="500"/>
                                        <p:tgtEl>
                                          <p:spTgt spid="409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099"/>
                                        </p:tgtEl>
                                        <p:attrNameLst>
                                          <p:attrName>style.visibility</p:attrName>
                                        </p:attrNameLst>
                                      </p:cBhvr>
                                      <p:to>
                                        <p:strVal val="visible"/>
                                      </p:to>
                                    </p:set>
                                    <p:animEffect transition="in" filter="blinds(horizontal)">
                                      <p:cBhvr>
                                        <p:cTn id="12" dur="5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srcRect/>
          <a:stretch>
            <a:fillRect/>
          </a:stretch>
        </p:blipFill>
        <p:spPr bwMode="auto">
          <a:xfrm>
            <a:off x="533400" y="304800"/>
            <a:ext cx="5257800" cy="5715000"/>
          </a:xfrm>
          <a:prstGeom prst="rect">
            <a:avLst/>
          </a:prstGeom>
          <a:noFill/>
          <a:ln w="9525">
            <a:noFill/>
            <a:miter lim="800000"/>
            <a:headEnd/>
            <a:tailEnd/>
          </a:ln>
        </p:spPr>
      </p:pic>
      <p:pic>
        <p:nvPicPr>
          <p:cNvPr id="5123" name="Picture 3"/>
          <p:cNvPicPr>
            <a:picLocks noGrp="1" noChangeAspect="1" noChangeArrowheads="1"/>
          </p:cNvPicPr>
          <p:nvPr>
            <p:ph sz="quarter" idx="1"/>
          </p:nvPr>
        </p:nvPicPr>
        <p:blipFill>
          <a:blip r:embed="rId3" cstate="print"/>
          <a:srcRect/>
          <a:stretch>
            <a:fillRect/>
          </a:stretch>
        </p:blipFill>
        <p:spPr bwMode="auto">
          <a:xfrm>
            <a:off x="5791200" y="5029200"/>
            <a:ext cx="2819400" cy="990600"/>
          </a:xfrm>
          <a:prstGeom prst="rect">
            <a:avLst/>
          </a:prstGeom>
          <a:noFill/>
          <a:ln w="9525">
            <a:noFill/>
            <a:miter lim="800000"/>
            <a:headEnd/>
            <a:tailEnd/>
          </a:ln>
        </p:spPr>
      </p:pic>
    </p:spTree>
    <p:extLst>
      <p:ext uri="{BB962C8B-B14F-4D97-AF65-F5344CB8AC3E}">
        <p14:creationId xmlns:p14="http://schemas.microsoft.com/office/powerpoint/2010/main" val="1771528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linds(horizontal)">
                                      <p:cBhvr>
                                        <p:cTn id="7" dur="500"/>
                                        <p:tgtEl>
                                          <p:spTgt spid="512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123"/>
                                        </p:tgtEl>
                                        <p:attrNameLst>
                                          <p:attrName>style.visibility</p:attrName>
                                        </p:attrNameLst>
                                      </p:cBhvr>
                                      <p:to>
                                        <p:strVal val="visible"/>
                                      </p:to>
                                    </p:set>
                                    <p:animEffect transition="in" filter="blinds(horizontal)">
                                      <p:cBhvr>
                                        <p:cTn id="12" dur="500"/>
                                        <p:tgtEl>
                                          <p:spTgt spid="5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066800"/>
            <a:ext cx="8839200" cy="5105400"/>
          </a:xfrm>
        </p:spPr>
        <p:txBody>
          <a:bodyPr/>
          <a:lstStyle/>
          <a:p>
            <a:pPr>
              <a:buNone/>
            </a:pPr>
            <a:r>
              <a:rPr lang="en-US" b="1" dirty="0" smtClean="0"/>
              <a:t>2. Method Overloading:</a:t>
            </a:r>
          </a:p>
          <a:p>
            <a:r>
              <a:rPr lang="en-US" dirty="0" smtClean="0"/>
              <a:t>If 2 methods having same name but different type of arguments then those methods are said to be overloaded methods.</a:t>
            </a:r>
          </a:p>
          <a:p>
            <a:pPr>
              <a:buNone/>
            </a:pPr>
            <a:r>
              <a:rPr lang="en-US" dirty="0" smtClean="0"/>
              <a:t>Eg:</a:t>
            </a:r>
          </a:p>
          <a:p>
            <a:pPr>
              <a:buNone/>
            </a:pPr>
            <a:r>
              <a:rPr lang="en-US" dirty="0" smtClean="0"/>
              <a:t>m1(int a)</a:t>
            </a:r>
          </a:p>
          <a:p>
            <a:pPr>
              <a:buNone/>
            </a:pPr>
            <a:r>
              <a:rPr lang="en-US" dirty="0" smtClean="0"/>
              <a:t>m1(double d)</a:t>
            </a:r>
          </a:p>
          <a:p>
            <a:r>
              <a:rPr lang="en-US" dirty="0" smtClean="0"/>
              <a:t>But in Python Method overloading is not possible.</a:t>
            </a:r>
          </a:p>
          <a:p>
            <a:r>
              <a:rPr lang="en-US" dirty="0" smtClean="0"/>
              <a:t>If we are trying to declare multiple methods with same name and different number of arguments then Python will always consider only last method.</a:t>
            </a:r>
            <a:endParaRPr lang="en-US" dirty="0"/>
          </a:p>
        </p:txBody>
      </p:sp>
    </p:spTree>
    <p:extLst>
      <p:ext uri="{BB962C8B-B14F-4D97-AF65-F5344CB8AC3E}">
        <p14:creationId xmlns:p14="http://schemas.microsoft.com/office/powerpoint/2010/main" val="1771528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linds(horizontal)">
                                      <p:cBhvr>
                                        <p:cTn id="13" dur="500"/>
                                        <p:tgtEl>
                                          <p:spTgt spid="3">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linds(horizontal)">
                                      <p:cBhvr>
                                        <p:cTn id="16" dur="500"/>
                                        <p:tgtEl>
                                          <p:spTgt spid="3">
                                            <p:txEl>
                                              <p:pRg st="3" end="3"/>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blinds(horizontal)">
                                      <p:cBhvr>
                                        <p:cTn id="19" dur="500"/>
                                        <p:tgtEl>
                                          <p:spTgt spid="3">
                                            <p:txEl>
                                              <p:pRg st="4" end="4"/>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blinds(horizontal)">
                                      <p:cBhvr>
                                        <p:cTn id="22" dur="500"/>
                                        <p:tgtEl>
                                          <p:spTgt spid="3">
                                            <p:txEl>
                                              <p:pRg st="5" end="5"/>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blinds(horizontal)">
                                      <p:cBhvr>
                                        <p:cTn id="25"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Grp="1" noChangeAspect="1" noChangeArrowheads="1"/>
          </p:cNvPicPr>
          <p:nvPr>
            <p:ph sz="quarter" idx="1"/>
          </p:nvPr>
        </p:nvPicPr>
        <p:blipFill>
          <a:blip r:embed="rId2" cstate="print"/>
          <a:srcRect/>
          <a:stretch>
            <a:fillRect/>
          </a:stretch>
        </p:blipFill>
        <p:spPr bwMode="auto">
          <a:xfrm>
            <a:off x="609600" y="685800"/>
            <a:ext cx="3810000" cy="4419600"/>
          </a:xfrm>
          <a:prstGeom prst="rect">
            <a:avLst/>
          </a:prstGeom>
          <a:noFill/>
          <a:ln w="9525">
            <a:noFill/>
            <a:miter lim="800000"/>
            <a:headEnd/>
            <a:tailEnd/>
          </a:ln>
        </p:spPr>
      </p:pic>
      <p:pic>
        <p:nvPicPr>
          <p:cNvPr id="6147" name="Picture 3"/>
          <p:cNvPicPr>
            <a:picLocks noChangeAspect="1" noChangeArrowheads="1"/>
          </p:cNvPicPr>
          <p:nvPr/>
        </p:nvPicPr>
        <p:blipFill>
          <a:blip r:embed="rId3" cstate="print"/>
          <a:srcRect/>
          <a:stretch>
            <a:fillRect/>
          </a:stretch>
        </p:blipFill>
        <p:spPr bwMode="auto">
          <a:xfrm>
            <a:off x="3733800" y="5486400"/>
            <a:ext cx="2895600" cy="6096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blinds(horizontal)">
                                      <p:cBhvr>
                                        <p:cTn id="7" dur="500"/>
                                        <p:tgtEl>
                                          <p:spTgt spid="614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147"/>
                                        </p:tgtEl>
                                        <p:attrNameLst>
                                          <p:attrName>style.visibility</p:attrName>
                                        </p:attrNameLst>
                                      </p:cBhvr>
                                      <p:to>
                                        <p:strVal val="visible"/>
                                      </p:to>
                                    </p:set>
                                    <p:animEffect transition="in" filter="blinds(horizontal)">
                                      <p:cBhvr>
                                        <p:cTn id="12" dur="5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304800"/>
            <a:ext cx="8610600" cy="6248400"/>
          </a:xfrm>
        </p:spPr>
        <p:txBody>
          <a:bodyPr>
            <a:normAutofit/>
          </a:bodyPr>
          <a:lstStyle/>
          <a:p>
            <a:r>
              <a:rPr lang="en-US" sz="2000" b="1" dirty="0" smtClean="0"/>
              <a:t>How we can handle overloaded method requirements in Python:</a:t>
            </a:r>
          </a:p>
          <a:p>
            <a:r>
              <a:rPr lang="en-US" sz="2000" dirty="0" smtClean="0"/>
              <a:t>Most of the times, if method with variable number of arguments required then we can handle with default arguments or with variable number of argument methods.</a:t>
            </a:r>
            <a:endParaRPr lang="en-US" sz="2000" dirty="0"/>
          </a:p>
        </p:txBody>
      </p:sp>
      <p:pic>
        <p:nvPicPr>
          <p:cNvPr id="7170" name="Picture 2"/>
          <p:cNvPicPr>
            <a:picLocks noChangeAspect="1" noChangeArrowheads="1"/>
          </p:cNvPicPr>
          <p:nvPr/>
        </p:nvPicPr>
        <p:blipFill>
          <a:blip r:embed="rId2" cstate="print"/>
          <a:srcRect/>
          <a:stretch>
            <a:fillRect/>
          </a:stretch>
        </p:blipFill>
        <p:spPr bwMode="auto">
          <a:xfrm>
            <a:off x="533400" y="1676400"/>
            <a:ext cx="3505200" cy="3733800"/>
          </a:xfrm>
          <a:prstGeom prst="rect">
            <a:avLst/>
          </a:prstGeom>
          <a:noFill/>
          <a:ln w="9525">
            <a:noFill/>
            <a:miter lim="800000"/>
            <a:headEnd/>
            <a:tailEnd/>
          </a:ln>
        </p:spPr>
      </p:pic>
      <p:pic>
        <p:nvPicPr>
          <p:cNvPr id="7171" name="Picture 3"/>
          <p:cNvPicPr>
            <a:picLocks noChangeAspect="1" noChangeArrowheads="1"/>
          </p:cNvPicPr>
          <p:nvPr/>
        </p:nvPicPr>
        <p:blipFill>
          <a:blip r:embed="rId3" cstate="print"/>
          <a:srcRect/>
          <a:stretch>
            <a:fillRect/>
          </a:stretch>
        </p:blipFill>
        <p:spPr bwMode="auto">
          <a:xfrm>
            <a:off x="762000" y="5410200"/>
            <a:ext cx="1371600" cy="1219200"/>
          </a:xfrm>
          <a:prstGeom prst="rect">
            <a:avLst/>
          </a:prstGeom>
          <a:noFill/>
          <a:ln w="9525">
            <a:noFill/>
            <a:miter lim="800000"/>
            <a:headEnd/>
            <a:tailEnd/>
          </a:ln>
        </p:spPr>
      </p:pic>
      <p:pic>
        <p:nvPicPr>
          <p:cNvPr id="7172" name="Picture 4"/>
          <p:cNvPicPr>
            <a:picLocks noChangeAspect="1" noChangeArrowheads="1"/>
          </p:cNvPicPr>
          <p:nvPr/>
        </p:nvPicPr>
        <p:blipFill>
          <a:blip r:embed="rId4" cstate="print"/>
          <a:srcRect/>
          <a:stretch>
            <a:fillRect/>
          </a:stretch>
        </p:blipFill>
        <p:spPr bwMode="auto">
          <a:xfrm>
            <a:off x="5562600" y="5562600"/>
            <a:ext cx="2390775" cy="9715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7170"/>
                                        </p:tgtEl>
                                        <p:attrNameLst>
                                          <p:attrName>style.visibility</p:attrName>
                                        </p:attrNameLst>
                                      </p:cBhvr>
                                      <p:to>
                                        <p:strVal val="visible"/>
                                      </p:to>
                                    </p:set>
                                    <p:animEffect transition="in" filter="blinds(horizontal)">
                                      <p:cBhvr>
                                        <p:cTn id="15" dur="500"/>
                                        <p:tgtEl>
                                          <p:spTgt spid="7170"/>
                                        </p:tgtEl>
                                      </p:cBhvr>
                                    </p:animEffect>
                                  </p:childTnLst>
                                </p:cTn>
                              </p:par>
                              <p:par>
                                <p:cTn id="16" presetID="3" presetClass="entr" presetSubtype="10" fill="hold" nodeType="withEffect">
                                  <p:stCondLst>
                                    <p:cond delay="0"/>
                                  </p:stCondLst>
                                  <p:childTnLst>
                                    <p:set>
                                      <p:cBhvr>
                                        <p:cTn id="17" dur="1" fill="hold">
                                          <p:stCondLst>
                                            <p:cond delay="0"/>
                                          </p:stCondLst>
                                        </p:cTn>
                                        <p:tgtEl>
                                          <p:spTgt spid="7171"/>
                                        </p:tgtEl>
                                        <p:attrNameLst>
                                          <p:attrName>style.visibility</p:attrName>
                                        </p:attrNameLst>
                                      </p:cBhvr>
                                      <p:to>
                                        <p:strVal val="visible"/>
                                      </p:to>
                                    </p:set>
                                    <p:animEffect transition="in" filter="blinds(horizontal)">
                                      <p:cBhvr>
                                        <p:cTn id="18" dur="500"/>
                                        <p:tgtEl>
                                          <p:spTgt spid="7171"/>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7172"/>
                                        </p:tgtEl>
                                        <p:attrNameLst>
                                          <p:attrName>style.visibility</p:attrName>
                                        </p:attrNameLst>
                                      </p:cBhvr>
                                      <p:to>
                                        <p:strVal val="visible"/>
                                      </p:to>
                                    </p:set>
                                    <p:animEffect transition="in" filter="blinds(horizontal)">
                                      <p:cBhvr>
                                        <p:cTn id="23" dur="500"/>
                                        <p:tgtEl>
                                          <p:spTgt spid="71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cstate="print"/>
          <a:srcRect/>
          <a:stretch>
            <a:fillRect/>
          </a:stretch>
        </p:blipFill>
        <p:spPr bwMode="auto">
          <a:xfrm>
            <a:off x="838200" y="457200"/>
            <a:ext cx="5029200" cy="4953000"/>
          </a:xfrm>
          <a:prstGeom prst="rect">
            <a:avLst/>
          </a:prstGeom>
          <a:noFill/>
          <a:ln w="9525">
            <a:noFill/>
            <a:miter lim="800000"/>
            <a:headEnd/>
            <a:tailEnd/>
          </a:ln>
        </p:spPr>
      </p:pic>
      <p:pic>
        <p:nvPicPr>
          <p:cNvPr id="8195" name="Picture 3"/>
          <p:cNvPicPr>
            <a:picLocks noGrp="1" noChangeAspect="1" noChangeArrowheads="1"/>
          </p:cNvPicPr>
          <p:nvPr>
            <p:ph sz="quarter" idx="1"/>
          </p:nvPr>
        </p:nvPicPr>
        <p:blipFill>
          <a:blip r:embed="rId3" cstate="print"/>
          <a:srcRect/>
          <a:stretch>
            <a:fillRect/>
          </a:stretch>
        </p:blipFill>
        <p:spPr bwMode="auto">
          <a:xfrm>
            <a:off x="5638800" y="4648200"/>
            <a:ext cx="1933575" cy="13906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blinds(horizontal)">
                                      <p:cBhvr>
                                        <p:cTn id="7" dur="500"/>
                                        <p:tgtEl>
                                          <p:spTgt spid="819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8195"/>
                                        </p:tgtEl>
                                        <p:attrNameLst>
                                          <p:attrName>style.visibility</p:attrName>
                                        </p:attrNameLst>
                                      </p:cBhvr>
                                      <p:to>
                                        <p:strVal val="visible"/>
                                      </p:to>
                                    </p:set>
                                    <p:animEffect transition="in" filter="blinds(horizontal)">
                                      <p:cBhvr>
                                        <p:cTn id="12" dur="500"/>
                                        <p:tgtEl>
                                          <p:spTgt spid="81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304800"/>
            <a:ext cx="8610600" cy="6248400"/>
          </a:xfrm>
        </p:spPr>
        <p:txBody>
          <a:bodyPr>
            <a:normAutofit lnSpcReduction="10000"/>
          </a:bodyPr>
          <a:lstStyle/>
          <a:p>
            <a:pPr>
              <a:buNone/>
            </a:pPr>
            <a:r>
              <a:rPr lang="en-US" b="1" dirty="0" smtClean="0"/>
              <a:t>3. Constructor Overloading:</a:t>
            </a:r>
          </a:p>
          <a:p>
            <a:r>
              <a:rPr lang="en-US" dirty="0" smtClean="0"/>
              <a:t>Constructor overloading is not possible in Python.</a:t>
            </a:r>
          </a:p>
          <a:p>
            <a:r>
              <a:rPr lang="en-US" dirty="0" smtClean="0"/>
              <a:t>If we define multiple constructors then the last constructor will be considered.</a:t>
            </a:r>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r>
              <a:rPr lang="en-US" dirty="0" smtClean="0"/>
              <a:t>In the above program only Two-</a:t>
            </a:r>
            <a:r>
              <a:rPr lang="en-US" dirty="0" err="1" smtClean="0"/>
              <a:t>Arg</a:t>
            </a:r>
            <a:r>
              <a:rPr lang="en-US" dirty="0" smtClean="0"/>
              <a:t> Constructor is available.</a:t>
            </a:r>
          </a:p>
          <a:p>
            <a:r>
              <a:rPr lang="en-US" dirty="0" smtClean="0"/>
              <a:t>But based on our requirement we can declare constructor with default arguments and variable number of arguments.</a:t>
            </a:r>
            <a:endParaRPr lang="en-US" dirty="0"/>
          </a:p>
        </p:txBody>
      </p:sp>
      <p:pic>
        <p:nvPicPr>
          <p:cNvPr id="9218" name="Picture 2"/>
          <p:cNvPicPr>
            <a:picLocks noChangeAspect="1" noChangeArrowheads="1"/>
          </p:cNvPicPr>
          <p:nvPr/>
        </p:nvPicPr>
        <p:blipFill>
          <a:blip r:embed="rId2" cstate="print"/>
          <a:srcRect/>
          <a:stretch>
            <a:fillRect/>
          </a:stretch>
        </p:blipFill>
        <p:spPr bwMode="auto">
          <a:xfrm>
            <a:off x="2286000" y="1828800"/>
            <a:ext cx="5105400" cy="30480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linds(horizontal)">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9218"/>
                                        </p:tgtEl>
                                        <p:attrNameLst>
                                          <p:attrName>style.visibility</p:attrName>
                                        </p:attrNameLst>
                                      </p:cBhvr>
                                      <p:to>
                                        <p:strVal val="visible"/>
                                      </p:to>
                                    </p:set>
                                    <p:animEffect transition="in" filter="blinds(horizontal)">
                                      <p:cBhvr>
                                        <p:cTn id="18" dur="500"/>
                                        <p:tgtEl>
                                          <p:spTgt spid="9218"/>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3">
                                            <p:txEl>
                                              <p:pRg st="10" end="10"/>
                                            </p:txEl>
                                          </p:spTgt>
                                        </p:tgtEl>
                                        <p:attrNameLst>
                                          <p:attrName>style.visibility</p:attrName>
                                        </p:attrNameLst>
                                      </p:cBhvr>
                                      <p:to>
                                        <p:strVal val="visible"/>
                                      </p:to>
                                    </p:set>
                                    <p:animEffect transition="in" filter="blinds(horizontal)">
                                      <p:cBhvr>
                                        <p:cTn id="23" dur="500"/>
                                        <p:tgtEl>
                                          <p:spTgt spid="3">
                                            <p:txEl>
                                              <p:pRg st="10" end="10"/>
                                            </p:txEl>
                                          </p:spTgt>
                                        </p:tgtEl>
                                      </p:cBhvr>
                                    </p:animEffect>
                                  </p:childTnLst>
                                </p:cTn>
                              </p:par>
                              <p:par>
                                <p:cTn id="24" presetID="3" presetClass="entr" presetSubtype="10" fill="hold" nodeType="withEffect">
                                  <p:stCondLst>
                                    <p:cond delay="0"/>
                                  </p:stCondLst>
                                  <p:childTnLst>
                                    <p:set>
                                      <p:cBhvr>
                                        <p:cTn id="25" dur="1" fill="hold">
                                          <p:stCondLst>
                                            <p:cond delay="0"/>
                                          </p:stCondLst>
                                        </p:cTn>
                                        <p:tgtEl>
                                          <p:spTgt spid="3">
                                            <p:txEl>
                                              <p:pRg st="11" end="11"/>
                                            </p:txEl>
                                          </p:spTgt>
                                        </p:tgtEl>
                                        <p:attrNameLst>
                                          <p:attrName>style.visibility</p:attrName>
                                        </p:attrNameLst>
                                      </p:cBhvr>
                                      <p:to>
                                        <p:strVal val="visible"/>
                                      </p:to>
                                    </p:set>
                                    <p:animEffect transition="in" filter="blinds(horizontal)">
                                      <p:cBhvr>
                                        <p:cTn id="26"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cstate="print"/>
          <a:srcRect/>
          <a:stretch>
            <a:fillRect/>
          </a:stretch>
        </p:blipFill>
        <p:spPr bwMode="auto">
          <a:xfrm>
            <a:off x="838200" y="533400"/>
            <a:ext cx="7086600" cy="5410200"/>
          </a:xfrm>
          <a:prstGeom prst="rect">
            <a:avLst/>
          </a:prstGeom>
          <a:noFill/>
          <a:ln w="9525">
            <a:noFill/>
            <a:miter lim="800000"/>
            <a:headEnd/>
            <a:tailEnd/>
          </a:ln>
        </p:spPr>
      </p:pic>
      <p:pic>
        <p:nvPicPr>
          <p:cNvPr id="10243" name="Picture 3"/>
          <p:cNvPicPr>
            <a:picLocks noChangeAspect="1" noChangeArrowheads="1"/>
          </p:cNvPicPr>
          <p:nvPr/>
        </p:nvPicPr>
        <p:blipFill>
          <a:blip r:embed="rId3" cstate="print"/>
          <a:srcRect/>
          <a:stretch>
            <a:fillRect/>
          </a:stretch>
        </p:blipFill>
        <p:spPr bwMode="auto">
          <a:xfrm>
            <a:off x="4648200" y="5029200"/>
            <a:ext cx="4191000" cy="11430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blinds(horizontal)">
                                      <p:cBhvr>
                                        <p:cTn id="7" dur="500"/>
                                        <p:tgtEl>
                                          <p:spTgt spid="1024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0243"/>
                                        </p:tgtEl>
                                        <p:attrNameLst>
                                          <p:attrName>style.visibility</p:attrName>
                                        </p:attrNameLst>
                                      </p:cBhvr>
                                      <p:to>
                                        <p:strVal val="visible"/>
                                      </p:to>
                                    </p:set>
                                    <p:animEffect transition="in" filter="blinds(horizontal)">
                                      <p:cBhvr>
                                        <p:cTn id="12" dur="500"/>
                                        <p:tgtEl>
                                          <p:spTgt spid="10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p:cNvPicPr>
            <a:picLocks noChangeAspect="1" noChangeArrowheads="1"/>
          </p:cNvPicPr>
          <p:nvPr/>
        </p:nvPicPr>
        <p:blipFill>
          <a:blip r:embed="rId2" cstate="print"/>
          <a:srcRect/>
          <a:stretch>
            <a:fillRect/>
          </a:stretch>
        </p:blipFill>
        <p:spPr bwMode="auto">
          <a:xfrm>
            <a:off x="304800" y="533400"/>
            <a:ext cx="6553200" cy="5334000"/>
          </a:xfrm>
          <a:prstGeom prst="rect">
            <a:avLst/>
          </a:prstGeom>
          <a:noFill/>
          <a:ln w="9525">
            <a:noFill/>
            <a:miter lim="800000"/>
            <a:headEnd/>
            <a:tailEnd/>
          </a:ln>
        </p:spPr>
      </p:pic>
      <p:pic>
        <p:nvPicPr>
          <p:cNvPr id="11268" name="Picture 4"/>
          <p:cNvPicPr>
            <a:picLocks noChangeAspect="1" noChangeArrowheads="1"/>
          </p:cNvPicPr>
          <p:nvPr/>
        </p:nvPicPr>
        <p:blipFill>
          <a:blip r:embed="rId3" cstate="print"/>
          <a:srcRect/>
          <a:stretch>
            <a:fillRect/>
          </a:stretch>
        </p:blipFill>
        <p:spPr bwMode="auto">
          <a:xfrm>
            <a:off x="4267200" y="4495800"/>
            <a:ext cx="4572000" cy="12192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blinds(horizontal)">
                                      <p:cBhvr>
                                        <p:cTn id="7" dur="500"/>
                                        <p:tgtEl>
                                          <p:spTgt spid="1126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1268"/>
                                        </p:tgtEl>
                                        <p:attrNameLst>
                                          <p:attrName>style.visibility</p:attrName>
                                        </p:attrNameLst>
                                      </p:cBhvr>
                                      <p:to>
                                        <p:strVal val="visible"/>
                                      </p:to>
                                    </p:set>
                                    <p:animEffect transition="in" filter="blinds(horizontal)">
                                      <p:cBhvr>
                                        <p:cTn id="12" dur="500"/>
                                        <p:tgtEl>
                                          <p:spTgt spid="112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152400"/>
            <a:ext cx="8610600" cy="6400800"/>
          </a:xfrm>
        </p:spPr>
        <p:txBody>
          <a:bodyPr/>
          <a:lstStyle/>
          <a:p>
            <a:pPr>
              <a:buNone/>
            </a:pPr>
            <a:r>
              <a:rPr lang="en-US" b="1" dirty="0" smtClean="0"/>
              <a:t>Method overriding:</a:t>
            </a:r>
          </a:p>
          <a:p>
            <a:r>
              <a:rPr lang="en-US" dirty="0" smtClean="0"/>
              <a:t>What ever members available in the parent class are by default available to the child class through inheritance. </a:t>
            </a:r>
          </a:p>
          <a:p>
            <a:r>
              <a:rPr lang="en-US" dirty="0" smtClean="0"/>
              <a:t>If the child class not satisfied with parent class implementation then child class is allowed to redefine that method in the child class based on its requirement. This concept is called </a:t>
            </a:r>
            <a:r>
              <a:rPr lang="en-US" b="1" dirty="0" smtClean="0"/>
              <a:t>overriding.</a:t>
            </a:r>
          </a:p>
          <a:p>
            <a:r>
              <a:rPr lang="en-US" dirty="0" smtClean="0"/>
              <a:t> Overriding concept applicable for both methods and constructors.</a:t>
            </a:r>
            <a:endParaRPr lang="en-US" dirty="0"/>
          </a:p>
        </p:txBody>
      </p:sp>
      <p:pic>
        <p:nvPicPr>
          <p:cNvPr id="12290" name="Picture 2"/>
          <p:cNvPicPr>
            <a:picLocks noChangeAspect="1" noChangeArrowheads="1"/>
          </p:cNvPicPr>
          <p:nvPr/>
        </p:nvPicPr>
        <p:blipFill>
          <a:blip r:embed="rId2" cstate="print"/>
          <a:srcRect/>
          <a:stretch>
            <a:fillRect/>
          </a:stretch>
        </p:blipFill>
        <p:spPr bwMode="auto">
          <a:xfrm>
            <a:off x="914400" y="3352800"/>
            <a:ext cx="4876800" cy="3276600"/>
          </a:xfrm>
          <a:prstGeom prst="rect">
            <a:avLst/>
          </a:prstGeom>
          <a:noFill/>
          <a:ln w="9525">
            <a:noFill/>
            <a:miter lim="800000"/>
            <a:headEnd/>
            <a:tailEnd/>
          </a:ln>
        </p:spPr>
      </p:pic>
      <p:pic>
        <p:nvPicPr>
          <p:cNvPr id="12292" name="Picture 4"/>
          <p:cNvPicPr>
            <a:picLocks noChangeAspect="1" noChangeArrowheads="1"/>
          </p:cNvPicPr>
          <p:nvPr/>
        </p:nvPicPr>
        <p:blipFill>
          <a:blip r:embed="rId3" cstate="print"/>
          <a:srcRect/>
          <a:stretch>
            <a:fillRect/>
          </a:stretch>
        </p:blipFill>
        <p:spPr bwMode="auto">
          <a:xfrm>
            <a:off x="5410200" y="5562600"/>
            <a:ext cx="2438400" cy="8382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linds(horizontal)">
                                      <p:cBhvr>
                                        <p:cTn id="13" dur="500"/>
                                        <p:tgtEl>
                                          <p:spTgt spid="3">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linds(horizontal)">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12290"/>
                                        </p:tgtEl>
                                        <p:attrNameLst>
                                          <p:attrName>style.visibility</p:attrName>
                                        </p:attrNameLst>
                                      </p:cBhvr>
                                      <p:to>
                                        <p:strVal val="visible"/>
                                      </p:to>
                                    </p:set>
                                    <p:animEffect transition="in" filter="blinds(horizontal)">
                                      <p:cBhvr>
                                        <p:cTn id="21" dur="500"/>
                                        <p:tgtEl>
                                          <p:spTgt spid="12290"/>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nodeType="clickEffect">
                                  <p:stCondLst>
                                    <p:cond delay="0"/>
                                  </p:stCondLst>
                                  <p:childTnLst>
                                    <p:set>
                                      <p:cBhvr>
                                        <p:cTn id="25" dur="1" fill="hold">
                                          <p:stCondLst>
                                            <p:cond delay="0"/>
                                          </p:stCondLst>
                                        </p:cTn>
                                        <p:tgtEl>
                                          <p:spTgt spid="12292"/>
                                        </p:tgtEl>
                                        <p:attrNameLst>
                                          <p:attrName>style.visibility</p:attrName>
                                        </p:attrNameLst>
                                      </p:cBhvr>
                                      <p:to>
                                        <p:strVal val="visible"/>
                                      </p:to>
                                    </p:set>
                                    <p:animEffect transition="in" filter="blinds(horizontal)">
                                      <p:cBhvr>
                                        <p:cTn id="26" dur="500"/>
                                        <p:tgtEl>
                                          <p:spTgt spid="122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304800"/>
            <a:ext cx="8610600" cy="6248400"/>
          </a:xfrm>
        </p:spPr>
        <p:txBody>
          <a:bodyPr/>
          <a:lstStyle/>
          <a:p>
            <a:r>
              <a:rPr lang="en-US" b="1" dirty="0" smtClean="0"/>
              <a:t>From Overriding method of child class, we can call parent class method also by using super() method.</a:t>
            </a:r>
            <a:endParaRPr lang="en-US" b="1" dirty="0"/>
          </a:p>
        </p:txBody>
      </p:sp>
      <p:pic>
        <p:nvPicPr>
          <p:cNvPr id="13314" name="Picture 2"/>
          <p:cNvPicPr>
            <a:picLocks noChangeAspect="1" noChangeArrowheads="1"/>
          </p:cNvPicPr>
          <p:nvPr/>
        </p:nvPicPr>
        <p:blipFill>
          <a:blip r:embed="rId2" cstate="print"/>
          <a:srcRect/>
          <a:stretch>
            <a:fillRect/>
          </a:stretch>
        </p:blipFill>
        <p:spPr bwMode="auto">
          <a:xfrm>
            <a:off x="1143000" y="1828800"/>
            <a:ext cx="4876800" cy="3733800"/>
          </a:xfrm>
          <a:prstGeom prst="rect">
            <a:avLst/>
          </a:prstGeom>
          <a:noFill/>
          <a:ln w="9525">
            <a:noFill/>
            <a:miter lim="800000"/>
            <a:headEnd/>
            <a:tailEnd/>
          </a:ln>
        </p:spPr>
      </p:pic>
      <p:pic>
        <p:nvPicPr>
          <p:cNvPr id="13315" name="Picture 3"/>
          <p:cNvPicPr>
            <a:picLocks noChangeAspect="1" noChangeArrowheads="1"/>
          </p:cNvPicPr>
          <p:nvPr/>
        </p:nvPicPr>
        <p:blipFill>
          <a:blip r:embed="rId3" cstate="print"/>
          <a:srcRect/>
          <a:stretch>
            <a:fillRect/>
          </a:stretch>
        </p:blipFill>
        <p:spPr bwMode="auto">
          <a:xfrm>
            <a:off x="5181600" y="4876800"/>
            <a:ext cx="2514600" cy="10668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314"/>
                                        </p:tgtEl>
                                        <p:attrNameLst>
                                          <p:attrName>style.visibility</p:attrName>
                                        </p:attrNameLst>
                                      </p:cBhvr>
                                      <p:to>
                                        <p:strVal val="visible"/>
                                      </p:to>
                                    </p:set>
                                    <p:animEffect transition="in" filter="blinds(horizontal)">
                                      <p:cBhvr>
                                        <p:cTn id="12" dur="500"/>
                                        <p:tgtEl>
                                          <p:spTgt spid="1331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3315"/>
                                        </p:tgtEl>
                                        <p:attrNameLst>
                                          <p:attrName>style.visibility</p:attrName>
                                        </p:attrNameLst>
                                      </p:cBhvr>
                                      <p:to>
                                        <p:strVal val="visible"/>
                                      </p:to>
                                    </p:set>
                                    <p:animEffect transition="in" filter="blinds(horizontal)">
                                      <p:cBhvr>
                                        <p:cTn id="1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cstate="print"/>
          <a:srcRect/>
          <a:stretch>
            <a:fillRect/>
          </a:stretch>
        </p:blipFill>
        <p:spPr bwMode="auto">
          <a:xfrm>
            <a:off x="685800" y="609600"/>
            <a:ext cx="4724400" cy="2895600"/>
          </a:xfrm>
          <a:prstGeom prst="rect">
            <a:avLst/>
          </a:prstGeom>
          <a:noFill/>
          <a:ln w="9525">
            <a:noFill/>
            <a:miter lim="800000"/>
            <a:headEnd/>
            <a:tailEnd/>
          </a:ln>
        </p:spPr>
      </p:pic>
      <p:pic>
        <p:nvPicPr>
          <p:cNvPr id="14339" name="Picture 3"/>
          <p:cNvPicPr>
            <a:picLocks noGrp="1" noChangeAspect="1" noChangeArrowheads="1"/>
          </p:cNvPicPr>
          <p:nvPr>
            <p:ph sz="quarter" idx="1"/>
          </p:nvPr>
        </p:nvPicPr>
        <p:blipFill>
          <a:blip r:embed="rId3" cstate="print"/>
          <a:srcRect/>
          <a:stretch>
            <a:fillRect/>
          </a:stretch>
        </p:blipFill>
        <p:spPr bwMode="auto">
          <a:xfrm>
            <a:off x="5943600" y="2286000"/>
            <a:ext cx="2009775" cy="457200"/>
          </a:xfrm>
          <a:prstGeom prst="rect">
            <a:avLst/>
          </a:prstGeom>
          <a:noFill/>
          <a:ln w="9525">
            <a:noFill/>
            <a:miter lim="800000"/>
            <a:headEnd/>
            <a:tailEnd/>
          </a:ln>
        </p:spPr>
      </p:pic>
      <p:sp>
        <p:nvSpPr>
          <p:cNvPr id="5" name="Rectangle 4"/>
          <p:cNvSpPr/>
          <p:nvPr/>
        </p:nvSpPr>
        <p:spPr>
          <a:xfrm>
            <a:off x="228600" y="3962400"/>
            <a:ext cx="8534400" cy="1815882"/>
          </a:xfrm>
          <a:prstGeom prst="rect">
            <a:avLst/>
          </a:prstGeom>
        </p:spPr>
        <p:txBody>
          <a:bodyPr wrap="square">
            <a:spAutoFit/>
          </a:bodyPr>
          <a:lstStyle/>
          <a:p>
            <a:pPr>
              <a:buFont typeface="Wingdings" pitchFamily="2" charset="2"/>
              <a:buChar char="Ø"/>
            </a:pPr>
            <a:r>
              <a:rPr lang="en-US" sz="2800" dirty="0" smtClean="0"/>
              <a:t>In the above example, if child class does not contain constructor then parent class constructor will be executed From child class constructor we can call parent class constructor by using super() method.</a:t>
            </a:r>
            <a:endParaRPr 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blinds(horizontal)">
                                      <p:cBhvr>
                                        <p:cTn id="7" dur="500"/>
                                        <p:tgtEl>
                                          <p:spTgt spid="1433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339"/>
                                        </p:tgtEl>
                                        <p:attrNameLst>
                                          <p:attrName>style.visibility</p:attrName>
                                        </p:attrNameLst>
                                      </p:cBhvr>
                                      <p:to>
                                        <p:strVal val="visible"/>
                                      </p:to>
                                    </p:set>
                                    <p:animEffect transition="in" filter="blinds(horizontal)">
                                      <p:cBhvr>
                                        <p:cTn id="12" dur="500"/>
                                        <p:tgtEl>
                                          <p:spTgt spid="143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cstate="print"/>
          <a:srcRect/>
          <a:stretch>
            <a:fillRect/>
          </a:stretch>
        </p:blipFill>
        <p:spPr bwMode="auto">
          <a:xfrm>
            <a:off x="304800" y="381000"/>
            <a:ext cx="6781800" cy="5334000"/>
          </a:xfrm>
          <a:prstGeom prst="rect">
            <a:avLst/>
          </a:prstGeom>
          <a:noFill/>
          <a:ln w="9525">
            <a:noFill/>
            <a:miter lim="800000"/>
            <a:headEnd/>
            <a:tailEnd/>
          </a:ln>
        </p:spPr>
      </p:pic>
      <p:pic>
        <p:nvPicPr>
          <p:cNvPr id="15363" name="Picture 3"/>
          <p:cNvPicPr>
            <a:picLocks noChangeAspect="1" noChangeArrowheads="1"/>
          </p:cNvPicPr>
          <p:nvPr/>
        </p:nvPicPr>
        <p:blipFill>
          <a:blip r:embed="rId3" cstate="print"/>
          <a:srcRect/>
          <a:stretch>
            <a:fillRect/>
          </a:stretch>
        </p:blipFill>
        <p:spPr bwMode="auto">
          <a:xfrm>
            <a:off x="6477000" y="3352800"/>
            <a:ext cx="2362200" cy="25908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blinds(horizontal)">
                                      <p:cBhvr>
                                        <p:cTn id="7" dur="500"/>
                                        <p:tgtEl>
                                          <p:spTgt spid="1536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5363"/>
                                        </p:tgtEl>
                                        <p:attrNameLst>
                                          <p:attrName>style.visibility</p:attrName>
                                        </p:attrNameLst>
                                      </p:cBhvr>
                                      <p:to>
                                        <p:strVal val="visible"/>
                                      </p:to>
                                    </p:set>
                                    <p:animEffect transition="in" filter="blinds(horizontal)">
                                      <p:cBhvr>
                                        <p:cTn id="12" dur="500"/>
                                        <p:tgtEl>
                                          <p:spTgt spid="153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772400" cy="715962"/>
          </a:xfrm>
        </p:spPr>
        <p:txBody>
          <a:bodyPr>
            <a:normAutofit/>
          </a:bodyPr>
          <a:lstStyle/>
          <a:p>
            <a:pPr algn="ctr"/>
            <a:r>
              <a:rPr lang="en-US" sz="3200" dirty="0">
                <a:solidFill>
                  <a:srgbClr val="FF0000"/>
                </a:solidFill>
              </a:rPr>
              <a:t>Data hiding</a:t>
            </a:r>
            <a:endParaRPr lang="en-IN" sz="3200" dirty="0">
              <a:solidFill>
                <a:srgbClr val="FF0000"/>
              </a:solidFill>
            </a:endParaRPr>
          </a:p>
        </p:txBody>
      </p:sp>
      <p:sp>
        <p:nvSpPr>
          <p:cNvPr id="3" name="Content Placeholder 2"/>
          <p:cNvSpPr>
            <a:spLocks noGrp="1"/>
          </p:cNvSpPr>
          <p:nvPr>
            <p:ph sz="quarter" idx="1"/>
          </p:nvPr>
        </p:nvSpPr>
        <p:spPr>
          <a:xfrm>
            <a:off x="914400" y="990600"/>
            <a:ext cx="7772400" cy="5029200"/>
          </a:xfrm>
        </p:spPr>
        <p:txBody>
          <a:bodyPr/>
          <a:lstStyle/>
          <a:p>
            <a:pPr marL="0" indent="0">
              <a:buNone/>
            </a:pPr>
            <a:r>
              <a:rPr lang="en-US" sz="2400" b="1" dirty="0"/>
              <a:t>Definition</a:t>
            </a:r>
          </a:p>
          <a:p>
            <a:pPr marL="0" indent="0">
              <a:buNone/>
            </a:pPr>
            <a:r>
              <a:rPr lang="en-US" sz="2400" b="1" dirty="0"/>
              <a:t>Data hiding</a:t>
            </a:r>
            <a:r>
              <a:rPr lang="en-US" sz="2400" dirty="0"/>
              <a:t> is the process of restricting access to the internal data of a class to protect it from unauthorized access or modification</a:t>
            </a:r>
            <a:r>
              <a:rPr lang="en-US" sz="2400" dirty="0" smtClean="0"/>
              <a:t>.</a:t>
            </a:r>
          </a:p>
          <a:p>
            <a:pPr marL="0" indent="0">
              <a:buNone/>
            </a:pPr>
            <a:r>
              <a:rPr lang="en-IN" sz="2400" b="1" dirty="0"/>
              <a:t>Purpose</a:t>
            </a:r>
          </a:p>
          <a:p>
            <a:r>
              <a:rPr lang="en-IN" sz="2400" dirty="0"/>
              <a:t>Protect sensitive data </a:t>
            </a:r>
          </a:p>
          <a:p>
            <a:r>
              <a:rPr lang="en-IN" sz="2400" dirty="0"/>
              <a:t>Improve security </a:t>
            </a:r>
          </a:p>
          <a:p>
            <a:r>
              <a:rPr lang="en-IN" sz="2400" dirty="0"/>
              <a:t>Prevent accidental changes </a:t>
            </a:r>
          </a:p>
          <a:p>
            <a:r>
              <a:rPr lang="en-IN" sz="2400" dirty="0"/>
              <a:t>Support encapsulation</a:t>
            </a:r>
          </a:p>
          <a:p>
            <a:pPr marL="0" indent="0">
              <a:buNone/>
            </a:pPr>
            <a:endParaRPr lang="en-US" dirty="0"/>
          </a:p>
          <a:p>
            <a:endParaRPr lang="en-IN" dirty="0"/>
          </a:p>
        </p:txBody>
      </p:sp>
    </p:spTree>
    <p:extLst>
      <p:ext uri="{BB962C8B-B14F-4D97-AF65-F5344CB8AC3E}">
        <p14:creationId xmlns:p14="http://schemas.microsoft.com/office/powerpoint/2010/main" val="386871818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762000" y="457200"/>
            <a:ext cx="7848600" cy="5943600"/>
          </a:xfrm>
        </p:spPr>
        <p:txBody>
          <a:bodyPr>
            <a:normAutofit fontScale="85000" lnSpcReduction="20000"/>
          </a:bodyPr>
          <a:lstStyle/>
          <a:p>
            <a:pPr marL="0" indent="0">
              <a:buNone/>
            </a:pPr>
            <a:r>
              <a:rPr lang="en-US" b="1" dirty="0">
                <a:solidFill>
                  <a:srgbClr val="FF0000"/>
                </a:solidFill>
              </a:rPr>
              <a:t>Access Specifiers in Python</a:t>
            </a:r>
          </a:p>
          <a:p>
            <a:pPr marL="0" indent="0">
              <a:buNone/>
            </a:pPr>
            <a:r>
              <a:rPr lang="en-US" dirty="0"/>
              <a:t>Python uses </a:t>
            </a:r>
            <a:r>
              <a:rPr lang="en-US" b="1" dirty="0"/>
              <a:t>naming conventions</a:t>
            </a:r>
            <a:r>
              <a:rPr lang="en-US" dirty="0"/>
              <a:t> instead of strict access control:</a:t>
            </a:r>
          </a:p>
          <a:p>
            <a:pPr marL="0" indent="0">
              <a:buNone/>
            </a:pPr>
            <a:r>
              <a:rPr lang="en-US" b="1" dirty="0">
                <a:solidFill>
                  <a:srgbClr val="0070C0"/>
                </a:solidFill>
              </a:rPr>
              <a:t>1. Public Members</a:t>
            </a:r>
          </a:p>
          <a:p>
            <a:r>
              <a:rPr lang="en-US" dirty="0"/>
              <a:t>Accessible everywhere </a:t>
            </a:r>
          </a:p>
          <a:p>
            <a:r>
              <a:rPr lang="en-US" dirty="0"/>
              <a:t>No underscore </a:t>
            </a:r>
            <a:r>
              <a:rPr lang="en-US" dirty="0" smtClean="0"/>
              <a:t>used</a:t>
            </a:r>
          </a:p>
          <a:p>
            <a:pPr marL="0" indent="0">
              <a:buNone/>
            </a:pPr>
            <a:r>
              <a:rPr lang="en-US" dirty="0" smtClean="0"/>
              <a:t>Ex:</a:t>
            </a:r>
          </a:p>
          <a:p>
            <a:pPr marL="0" indent="0">
              <a:buNone/>
            </a:pPr>
            <a:r>
              <a:rPr lang="en-US" dirty="0" smtClean="0"/>
              <a:t>class </a:t>
            </a:r>
            <a:r>
              <a:rPr lang="en-US" dirty="0"/>
              <a:t>Demo:</a:t>
            </a:r>
          </a:p>
          <a:p>
            <a:pPr marL="0" indent="0">
              <a:buNone/>
            </a:pPr>
            <a:r>
              <a:rPr lang="en-US" dirty="0"/>
              <a:t>    </a:t>
            </a:r>
            <a:r>
              <a:rPr lang="en-US" dirty="0" err="1"/>
              <a:t>def</a:t>
            </a:r>
            <a:r>
              <a:rPr lang="en-US" dirty="0"/>
              <a:t> __</a:t>
            </a:r>
            <a:r>
              <a:rPr lang="en-US" dirty="0" err="1"/>
              <a:t>init</a:t>
            </a:r>
            <a:r>
              <a:rPr lang="en-US" dirty="0"/>
              <a:t>__(self):</a:t>
            </a:r>
          </a:p>
          <a:p>
            <a:pPr marL="0" indent="0">
              <a:buNone/>
            </a:pPr>
            <a:r>
              <a:rPr lang="en-US" dirty="0"/>
              <a:t>        self.name = "</a:t>
            </a:r>
            <a:r>
              <a:rPr lang="en-US" dirty="0" err="1" smtClean="0"/>
              <a:t>Nalini</a:t>
            </a:r>
            <a:r>
              <a:rPr lang="en-US" dirty="0" smtClean="0"/>
              <a:t>“</a:t>
            </a:r>
          </a:p>
          <a:p>
            <a:pPr marL="0" indent="0">
              <a:buNone/>
            </a:pPr>
            <a:r>
              <a:rPr lang="en-IN" b="1" dirty="0">
                <a:solidFill>
                  <a:srgbClr val="0070C0"/>
                </a:solidFill>
              </a:rPr>
              <a:t>2. Protected </a:t>
            </a:r>
            <a:r>
              <a:rPr lang="en-IN" b="1" dirty="0" smtClean="0">
                <a:solidFill>
                  <a:srgbClr val="0070C0"/>
                </a:solidFill>
              </a:rPr>
              <a:t>Members(_)</a:t>
            </a:r>
          </a:p>
          <a:p>
            <a:r>
              <a:rPr lang="en-IN" dirty="0"/>
              <a:t>Indicated using single underscore </a:t>
            </a:r>
            <a:r>
              <a:rPr lang="en-IN" dirty="0" smtClean="0"/>
              <a:t>_</a:t>
            </a:r>
          </a:p>
          <a:p>
            <a:r>
              <a:rPr lang="en-US" dirty="0"/>
              <a:t>Should not be accessed outside </a:t>
            </a:r>
            <a:r>
              <a:rPr lang="en-US" dirty="0" smtClean="0"/>
              <a:t>class</a:t>
            </a:r>
          </a:p>
          <a:p>
            <a:pPr marL="0" indent="0">
              <a:buNone/>
            </a:pPr>
            <a:r>
              <a:rPr lang="en-US" dirty="0" smtClean="0"/>
              <a:t>EX:</a:t>
            </a:r>
          </a:p>
          <a:p>
            <a:pPr marL="0" indent="0">
              <a:buNone/>
            </a:pPr>
            <a:r>
              <a:rPr lang="en-US" dirty="0" smtClean="0"/>
              <a:t>class </a:t>
            </a:r>
            <a:r>
              <a:rPr lang="en-US" dirty="0"/>
              <a:t>Demo:</a:t>
            </a:r>
          </a:p>
          <a:p>
            <a:pPr marL="0" indent="0">
              <a:buNone/>
            </a:pPr>
            <a:r>
              <a:rPr lang="en-US" dirty="0"/>
              <a:t>    </a:t>
            </a:r>
            <a:r>
              <a:rPr lang="en-US" dirty="0" err="1"/>
              <a:t>def</a:t>
            </a:r>
            <a:r>
              <a:rPr lang="en-US" dirty="0"/>
              <a:t> __</a:t>
            </a:r>
            <a:r>
              <a:rPr lang="en-US" dirty="0" err="1"/>
              <a:t>init</a:t>
            </a:r>
            <a:r>
              <a:rPr lang="en-US" dirty="0"/>
              <a:t>__(self):</a:t>
            </a:r>
          </a:p>
          <a:p>
            <a:pPr marL="0" indent="0">
              <a:buNone/>
            </a:pPr>
            <a:r>
              <a:rPr lang="en-US" dirty="0"/>
              <a:t>        </a:t>
            </a:r>
            <a:r>
              <a:rPr lang="en-US" dirty="0" err="1"/>
              <a:t>self._age</a:t>
            </a:r>
            <a:r>
              <a:rPr lang="en-US" dirty="0"/>
              <a:t> = 20</a:t>
            </a:r>
            <a:endParaRPr lang="en-US" dirty="0" smtClean="0"/>
          </a:p>
          <a:p>
            <a:pPr marL="0" indent="0">
              <a:buNone/>
            </a:pPr>
            <a:endParaRPr lang="en-US" dirty="0"/>
          </a:p>
          <a:p>
            <a:endParaRPr lang="en-IN" dirty="0"/>
          </a:p>
        </p:txBody>
      </p:sp>
    </p:spTree>
    <p:extLst>
      <p:ext uri="{BB962C8B-B14F-4D97-AF65-F5344CB8AC3E}">
        <p14:creationId xmlns:p14="http://schemas.microsoft.com/office/powerpoint/2010/main" val="24014695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914400" y="685800"/>
            <a:ext cx="7772400" cy="5334000"/>
          </a:xfrm>
        </p:spPr>
        <p:txBody>
          <a:bodyPr/>
          <a:lstStyle/>
          <a:p>
            <a:pPr marL="0" indent="0">
              <a:buNone/>
            </a:pPr>
            <a:r>
              <a:rPr lang="en-IN" b="1" dirty="0">
                <a:solidFill>
                  <a:srgbClr val="0070C0"/>
                </a:solidFill>
              </a:rPr>
              <a:t>3. Private </a:t>
            </a:r>
            <a:r>
              <a:rPr lang="en-IN" b="1" dirty="0" smtClean="0">
                <a:solidFill>
                  <a:srgbClr val="0070C0"/>
                </a:solidFill>
              </a:rPr>
              <a:t>Members(__)</a:t>
            </a:r>
          </a:p>
          <a:p>
            <a:r>
              <a:rPr lang="en-IN" dirty="0"/>
              <a:t>Indicated using double </a:t>
            </a:r>
            <a:r>
              <a:rPr lang="en-IN" dirty="0" smtClean="0"/>
              <a:t>underscore__</a:t>
            </a:r>
          </a:p>
          <a:p>
            <a:r>
              <a:rPr lang="en-US" dirty="0"/>
              <a:t>Cannot be accessed directly outside the </a:t>
            </a:r>
            <a:r>
              <a:rPr lang="en-US" dirty="0" smtClean="0"/>
              <a:t>class</a:t>
            </a:r>
          </a:p>
          <a:p>
            <a:r>
              <a:rPr lang="en-US" dirty="0" smtClean="0"/>
              <a:t>Ex:</a:t>
            </a:r>
          </a:p>
          <a:p>
            <a:pPr marL="0" indent="0">
              <a:buNone/>
            </a:pPr>
            <a:r>
              <a:rPr lang="en-US" dirty="0"/>
              <a:t>class Demo:</a:t>
            </a:r>
          </a:p>
          <a:p>
            <a:pPr marL="0" indent="0">
              <a:buNone/>
            </a:pPr>
            <a:r>
              <a:rPr lang="en-US" dirty="0"/>
              <a:t>    </a:t>
            </a:r>
            <a:r>
              <a:rPr lang="en-US" dirty="0" err="1"/>
              <a:t>def</a:t>
            </a:r>
            <a:r>
              <a:rPr lang="en-US" dirty="0"/>
              <a:t> __</a:t>
            </a:r>
            <a:r>
              <a:rPr lang="en-US" dirty="0" err="1"/>
              <a:t>init</a:t>
            </a:r>
            <a:r>
              <a:rPr lang="en-US" dirty="0"/>
              <a:t>__(self):</a:t>
            </a:r>
          </a:p>
          <a:p>
            <a:pPr marL="0" indent="0">
              <a:buNone/>
            </a:pPr>
            <a:r>
              <a:rPr lang="en-US" dirty="0"/>
              <a:t>        </a:t>
            </a:r>
            <a:r>
              <a:rPr lang="en-US" dirty="0" err="1"/>
              <a:t>self.__salary</a:t>
            </a:r>
            <a:r>
              <a:rPr lang="en-US" dirty="0"/>
              <a:t> = 50000</a:t>
            </a:r>
            <a:endParaRPr lang="en-IN" dirty="0"/>
          </a:p>
        </p:txBody>
      </p:sp>
    </p:spTree>
    <p:extLst>
      <p:ext uri="{BB962C8B-B14F-4D97-AF65-F5344CB8AC3E}">
        <p14:creationId xmlns:p14="http://schemas.microsoft.com/office/powerpoint/2010/main" val="318414420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a:t/>
            </a:r>
            <a:br>
              <a:rPr lang="en-US" b="1" dirty="0"/>
            </a:br>
            <a:r>
              <a:rPr lang="en-US" b="1" dirty="0" smtClean="0"/>
              <a:t/>
            </a:r>
            <a:br>
              <a:rPr lang="en-US" b="1" dirty="0" smtClean="0"/>
            </a:br>
            <a:r>
              <a:rPr lang="en-US" b="1" dirty="0"/>
              <a:t/>
            </a:r>
            <a:br>
              <a:rPr lang="en-US" b="1" dirty="0"/>
            </a:br>
            <a:r>
              <a:rPr lang="en-US" b="1" dirty="0" smtClean="0"/>
              <a:t/>
            </a:r>
            <a:br>
              <a:rPr lang="en-US" b="1" dirty="0" smtClean="0"/>
            </a:br>
            <a:r>
              <a:rPr lang="en-US" sz="2700" b="1" dirty="0" smtClean="0">
                <a:solidFill>
                  <a:schemeClr val="accent1"/>
                </a:solidFill>
              </a:rPr>
              <a:t>Data </a:t>
            </a:r>
            <a:r>
              <a:rPr lang="en-US" sz="2700" b="1" dirty="0">
                <a:solidFill>
                  <a:schemeClr val="accent1"/>
                </a:solidFill>
              </a:rPr>
              <a:t>Hiding Using </a:t>
            </a:r>
            <a:r>
              <a:rPr lang="en-US" sz="2700" b="1" dirty="0" smtClean="0">
                <a:solidFill>
                  <a:schemeClr val="accent1"/>
                </a:solidFill>
              </a:rPr>
              <a:t>Methods</a:t>
            </a:r>
            <a:r>
              <a:rPr lang="en-US" sz="2700" b="1" dirty="0"/>
              <a:t/>
            </a:r>
            <a:br>
              <a:rPr lang="en-US" sz="2700" b="1" dirty="0"/>
            </a:br>
            <a:endParaRPr lang="en-IN" sz="2700" dirty="0"/>
          </a:p>
        </p:txBody>
      </p:sp>
      <p:sp>
        <p:nvSpPr>
          <p:cNvPr id="3" name="Content Placeholder 2"/>
          <p:cNvSpPr>
            <a:spLocks noGrp="1"/>
          </p:cNvSpPr>
          <p:nvPr>
            <p:ph sz="quarter" idx="1"/>
          </p:nvPr>
        </p:nvSpPr>
        <p:spPr>
          <a:xfrm>
            <a:off x="914400" y="1143000"/>
            <a:ext cx="7772400" cy="5105400"/>
          </a:xfrm>
        </p:spPr>
        <p:txBody>
          <a:bodyPr>
            <a:normAutofit fontScale="92500" lnSpcReduction="10000"/>
          </a:bodyPr>
          <a:lstStyle/>
          <a:p>
            <a:r>
              <a:rPr lang="en-US" sz="2400" b="1" dirty="0"/>
              <a:t>Getter and Setter </a:t>
            </a:r>
            <a:r>
              <a:rPr lang="en-US" sz="2400" b="1" dirty="0" smtClean="0"/>
              <a:t>Methods</a:t>
            </a:r>
          </a:p>
          <a:p>
            <a:pPr marL="0" indent="0">
              <a:buNone/>
            </a:pPr>
            <a:r>
              <a:rPr lang="en-US" dirty="0" smtClean="0"/>
              <a:t>Ex:</a:t>
            </a:r>
          </a:p>
          <a:p>
            <a:pPr marL="0" indent="0">
              <a:buNone/>
            </a:pPr>
            <a:r>
              <a:rPr lang="en-US" dirty="0" smtClean="0"/>
              <a:t>class </a:t>
            </a:r>
            <a:r>
              <a:rPr lang="en-US" dirty="0"/>
              <a:t>Employee:</a:t>
            </a:r>
          </a:p>
          <a:p>
            <a:pPr marL="0" indent="0">
              <a:buNone/>
            </a:pPr>
            <a:r>
              <a:rPr lang="en-US" dirty="0"/>
              <a:t>    </a:t>
            </a:r>
            <a:r>
              <a:rPr lang="en-US" dirty="0" err="1"/>
              <a:t>def</a:t>
            </a:r>
            <a:r>
              <a:rPr lang="en-US" dirty="0"/>
              <a:t> __</a:t>
            </a:r>
            <a:r>
              <a:rPr lang="en-US" dirty="0" err="1"/>
              <a:t>init</a:t>
            </a:r>
            <a:r>
              <a:rPr lang="en-US" dirty="0"/>
              <a:t>__(self):</a:t>
            </a:r>
          </a:p>
          <a:p>
            <a:pPr marL="0" indent="0">
              <a:buNone/>
            </a:pPr>
            <a:r>
              <a:rPr lang="en-US" dirty="0"/>
              <a:t>        </a:t>
            </a:r>
            <a:r>
              <a:rPr lang="en-US" dirty="0" err="1"/>
              <a:t>self.__salary</a:t>
            </a:r>
            <a:r>
              <a:rPr lang="en-US" dirty="0"/>
              <a:t> = 50000</a:t>
            </a:r>
          </a:p>
          <a:p>
            <a:pPr marL="0" indent="0">
              <a:buNone/>
            </a:pPr>
            <a:endParaRPr lang="en-US" dirty="0"/>
          </a:p>
          <a:p>
            <a:pPr marL="0" indent="0">
              <a:buNone/>
            </a:pPr>
            <a:r>
              <a:rPr lang="en-US" dirty="0"/>
              <a:t>    </a:t>
            </a:r>
            <a:r>
              <a:rPr lang="en-US" dirty="0" err="1"/>
              <a:t>def</a:t>
            </a:r>
            <a:r>
              <a:rPr lang="en-US" dirty="0"/>
              <a:t> </a:t>
            </a:r>
            <a:r>
              <a:rPr lang="en-US" dirty="0" err="1"/>
              <a:t>get_salary</a:t>
            </a:r>
            <a:r>
              <a:rPr lang="en-US" dirty="0"/>
              <a:t>(self):</a:t>
            </a:r>
          </a:p>
          <a:p>
            <a:pPr marL="0" indent="0">
              <a:buNone/>
            </a:pPr>
            <a:r>
              <a:rPr lang="en-US" dirty="0"/>
              <a:t>        return </a:t>
            </a:r>
            <a:r>
              <a:rPr lang="en-US" dirty="0" err="1"/>
              <a:t>self.__salary</a:t>
            </a:r>
            <a:endParaRPr lang="en-US" dirty="0"/>
          </a:p>
          <a:p>
            <a:pPr marL="0" indent="0">
              <a:buNone/>
            </a:pPr>
            <a:endParaRPr lang="en-US" dirty="0"/>
          </a:p>
          <a:p>
            <a:pPr marL="0" indent="0">
              <a:buNone/>
            </a:pPr>
            <a:r>
              <a:rPr lang="en-US" dirty="0"/>
              <a:t>    </a:t>
            </a:r>
            <a:r>
              <a:rPr lang="en-US" dirty="0" err="1"/>
              <a:t>def</a:t>
            </a:r>
            <a:r>
              <a:rPr lang="en-US" dirty="0"/>
              <a:t> </a:t>
            </a:r>
            <a:r>
              <a:rPr lang="en-US" dirty="0" err="1"/>
              <a:t>set_salary</a:t>
            </a:r>
            <a:r>
              <a:rPr lang="en-US" dirty="0"/>
              <a:t>(self, value):</a:t>
            </a:r>
          </a:p>
          <a:p>
            <a:pPr marL="0" indent="0">
              <a:buNone/>
            </a:pPr>
            <a:r>
              <a:rPr lang="en-US" dirty="0"/>
              <a:t>        if value &gt; 0:</a:t>
            </a:r>
          </a:p>
          <a:p>
            <a:pPr marL="0" indent="0">
              <a:buNone/>
            </a:pPr>
            <a:r>
              <a:rPr lang="en-US" dirty="0"/>
              <a:t>            </a:t>
            </a:r>
            <a:r>
              <a:rPr lang="en-US" dirty="0" err="1"/>
              <a:t>self.__salary</a:t>
            </a:r>
            <a:r>
              <a:rPr lang="en-US" dirty="0"/>
              <a:t> = value</a:t>
            </a:r>
            <a:endParaRPr lang="en-IN" dirty="0"/>
          </a:p>
        </p:txBody>
      </p:sp>
    </p:spTree>
    <p:extLst>
      <p:ext uri="{BB962C8B-B14F-4D97-AF65-F5344CB8AC3E}">
        <p14:creationId xmlns:p14="http://schemas.microsoft.com/office/powerpoint/2010/main" val="167374934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838200" y="990600"/>
            <a:ext cx="7848600" cy="5029200"/>
          </a:xfrm>
        </p:spPr>
        <p:txBody>
          <a:bodyPr/>
          <a:lstStyle/>
          <a:p>
            <a:pPr marL="0" indent="0">
              <a:buNone/>
            </a:pPr>
            <a:r>
              <a:rPr lang="en-US" b="1" dirty="0"/>
              <a:t>Advantages</a:t>
            </a:r>
          </a:p>
          <a:p>
            <a:r>
              <a:rPr lang="en-US" dirty="0"/>
              <a:t>Data security </a:t>
            </a:r>
          </a:p>
          <a:p>
            <a:r>
              <a:rPr lang="en-US" dirty="0"/>
              <a:t>Controlled access </a:t>
            </a:r>
          </a:p>
          <a:p>
            <a:r>
              <a:rPr lang="en-US" dirty="0"/>
              <a:t>Better code organization </a:t>
            </a:r>
          </a:p>
          <a:p>
            <a:r>
              <a:rPr lang="en-US" dirty="0"/>
              <a:t>Easy maintenance </a:t>
            </a:r>
          </a:p>
          <a:p>
            <a:pPr marL="0" indent="0">
              <a:buNone/>
            </a:pPr>
            <a:r>
              <a:rPr lang="en-US" b="1" dirty="0"/>
              <a:t>Disadvantages</a:t>
            </a:r>
          </a:p>
          <a:p>
            <a:r>
              <a:rPr lang="en-US" dirty="0"/>
              <a:t>Not strictly enforced in Python </a:t>
            </a:r>
          </a:p>
          <a:p>
            <a:r>
              <a:rPr lang="en-US" dirty="0"/>
              <a:t>Can still access private data (name mangling) </a:t>
            </a:r>
          </a:p>
          <a:p>
            <a:endParaRPr lang="en-IN" dirty="0"/>
          </a:p>
        </p:txBody>
      </p:sp>
    </p:spTree>
    <p:extLst>
      <p:ext uri="{BB962C8B-B14F-4D97-AF65-F5344CB8AC3E}">
        <p14:creationId xmlns:p14="http://schemas.microsoft.com/office/powerpoint/2010/main" val="48051880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52400"/>
            <a:ext cx="8839200" cy="6400800"/>
          </a:xfrm>
        </p:spPr>
        <p:txBody>
          <a:bodyPr>
            <a:normAutofit lnSpcReduction="10000"/>
          </a:bodyPr>
          <a:lstStyle/>
          <a:p>
            <a:pPr>
              <a:buNone/>
            </a:pPr>
            <a:r>
              <a:rPr lang="en-US" b="1" dirty="0" smtClean="0"/>
              <a:t>Regular Expressions:</a:t>
            </a:r>
          </a:p>
          <a:p>
            <a:r>
              <a:rPr lang="en-US" dirty="0" smtClean="0"/>
              <a:t>If we want to represent a group of Strings according to a particular format/pattern then we should go for Regular Expressions.</a:t>
            </a:r>
          </a:p>
          <a:p>
            <a:r>
              <a:rPr lang="en-US" dirty="0" smtClean="0"/>
              <a:t>i.e. Regular Expressions is a declarative mechanism to represent a group of Strings according to particular format/pattern.</a:t>
            </a:r>
          </a:p>
          <a:p>
            <a:r>
              <a:rPr lang="en-US" dirty="0" smtClean="0"/>
              <a:t>Eg 1:We can write a regular expression to represent all mobile numbers</a:t>
            </a:r>
          </a:p>
          <a:p>
            <a:r>
              <a:rPr lang="en-US" dirty="0" smtClean="0"/>
              <a:t>Eg 2:We can write a regular expression to represent all mail ids.</a:t>
            </a:r>
          </a:p>
          <a:p>
            <a:r>
              <a:rPr lang="en-US" dirty="0" smtClean="0"/>
              <a:t>The main important application areas of Regular Expressions are</a:t>
            </a:r>
          </a:p>
          <a:p>
            <a:r>
              <a:rPr lang="en-US" dirty="0" smtClean="0"/>
              <a:t>1. To develop validation frameworks/validation logic</a:t>
            </a:r>
          </a:p>
          <a:p>
            <a:r>
              <a:rPr lang="en-US" dirty="0" smtClean="0"/>
              <a:t>2. To develop Pattern matching applications(ctrl-f in windows, grep in UNIX etc)</a:t>
            </a:r>
          </a:p>
          <a:p>
            <a:r>
              <a:rPr lang="en-US" dirty="0" smtClean="0"/>
              <a:t>3. To develop Translators like compilers, interpreters etc</a:t>
            </a:r>
          </a:p>
          <a:p>
            <a:r>
              <a:rPr lang="en-US" dirty="0" smtClean="0"/>
              <a:t>4. To develop digital circuits5. To develop communication protocols like TCP/IP,UDP etc.</a:t>
            </a:r>
            <a:endParaRPr lang="en-US" b="1" dirty="0"/>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304800"/>
            <a:ext cx="8610600" cy="6248400"/>
          </a:xfrm>
        </p:spPr>
        <p:txBody>
          <a:bodyPr/>
          <a:lstStyle/>
          <a:p>
            <a:r>
              <a:rPr lang="en-US" dirty="0" smtClean="0"/>
              <a:t>We can develop Regular Expression Based applications by using python module: </a:t>
            </a:r>
            <a:r>
              <a:rPr lang="en-US" b="1" dirty="0" smtClean="0"/>
              <a:t>re</a:t>
            </a:r>
          </a:p>
          <a:p>
            <a:r>
              <a:rPr lang="en-US" dirty="0" smtClean="0"/>
              <a:t>This module contains several inbuilt functions to use Regular Expressions very easily in our applications.</a:t>
            </a:r>
          </a:p>
          <a:p>
            <a:pPr>
              <a:buNone/>
            </a:pPr>
            <a:r>
              <a:rPr lang="en-US" dirty="0" smtClean="0"/>
              <a:t>1. compile()</a:t>
            </a:r>
          </a:p>
          <a:p>
            <a:r>
              <a:rPr lang="en-US" dirty="0" smtClean="0"/>
              <a:t>re module contains compile() function to compile a pattern into RegexObject.(Python Object)</a:t>
            </a:r>
          </a:p>
          <a:p>
            <a:r>
              <a:rPr lang="en-US" b="1" dirty="0" smtClean="0"/>
              <a:t>pattern = re.compile("ab")</a:t>
            </a:r>
            <a:endParaRPr lang="en-US" b="1" dirty="0"/>
          </a:p>
        </p:txBody>
      </p:sp>
      <p:pic>
        <p:nvPicPr>
          <p:cNvPr id="1027" name="Picture 3"/>
          <p:cNvPicPr>
            <a:picLocks noChangeAspect="1" noChangeArrowheads="1"/>
          </p:cNvPicPr>
          <p:nvPr/>
        </p:nvPicPr>
        <p:blipFill>
          <a:blip r:embed="rId2" cstate="print"/>
          <a:srcRect/>
          <a:stretch>
            <a:fillRect/>
          </a:stretch>
        </p:blipFill>
        <p:spPr bwMode="auto">
          <a:xfrm>
            <a:off x="1143000" y="4267200"/>
            <a:ext cx="3200400" cy="1371600"/>
          </a:xfrm>
          <a:prstGeom prst="rect">
            <a:avLst/>
          </a:prstGeom>
          <a:noFill/>
          <a:ln w="9525">
            <a:noFill/>
            <a:miter lim="800000"/>
            <a:headEnd/>
            <a:tailEnd/>
          </a:ln>
        </p:spPr>
      </p:pic>
      <p:pic>
        <p:nvPicPr>
          <p:cNvPr id="1028" name="Picture 4"/>
          <p:cNvPicPr>
            <a:picLocks noChangeAspect="1" noChangeArrowheads="1"/>
          </p:cNvPicPr>
          <p:nvPr/>
        </p:nvPicPr>
        <p:blipFill>
          <a:blip r:embed="rId3" cstate="print"/>
          <a:srcRect/>
          <a:stretch>
            <a:fillRect/>
          </a:stretch>
        </p:blipFill>
        <p:spPr bwMode="auto">
          <a:xfrm>
            <a:off x="4572000" y="5715000"/>
            <a:ext cx="2743200" cy="5334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500"/>
                                        <p:tgtEl>
                                          <p:spTgt spid="3">
                                            <p:txEl>
                                              <p:pRg st="2" end="2"/>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blinds(horizontal)">
                                      <p:cBhvr>
                                        <p:cTn id="18" dur="500"/>
                                        <p:tgtEl>
                                          <p:spTgt spid="3">
                                            <p:txEl>
                                              <p:pRg st="3" end="3"/>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blinds(horizontal)">
                                      <p:cBhvr>
                                        <p:cTn id="21" dur="500"/>
                                        <p:tgtEl>
                                          <p:spTgt spid="3">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nodeType="clickEffect">
                                  <p:stCondLst>
                                    <p:cond delay="0"/>
                                  </p:stCondLst>
                                  <p:childTnLst>
                                    <p:set>
                                      <p:cBhvr>
                                        <p:cTn id="25" dur="1" fill="hold">
                                          <p:stCondLst>
                                            <p:cond delay="0"/>
                                          </p:stCondLst>
                                        </p:cTn>
                                        <p:tgtEl>
                                          <p:spTgt spid="1027"/>
                                        </p:tgtEl>
                                        <p:attrNameLst>
                                          <p:attrName>style.visibility</p:attrName>
                                        </p:attrNameLst>
                                      </p:cBhvr>
                                      <p:to>
                                        <p:strVal val="visible"/>
                                      </p:to>
                                    </p:set>
                                    <p:animEffect transition="in" filter="blinds(horizontal)">
                                      <p:cBhvr>
                                        <p:cTn id="26" dur="500"/>
                                        <p:tgtEl>
                                          <p:spTgt spid="1027"/>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nodeType="clickEffect">
                                  <p:stCondLst>
                                    <p:cond delay="0"/>
                                  </p:stCondLst>
                                  <p:childTnLst>
                                    <p:set>
                                      <p:cBhvr>
                                        <p:cTn id="30" dur="1" fill="hold">
                                          <p:stCondLst>
                                            <p:cond delay="0"/>
                                          </p:stCondLst>
                                        </p:cTn>
                                        <p:tgtEl>
                                          <p:spTgt spid="1028"/>
                                        </p:tgtEl>
                                        <p:attrNameLst>
                                          <p:attrName>style.visibility</p:attrName>
                                        </p:attrNameLst>
                                      </p:cBhvr>
                                      <p:to>
                                        <p:strVal val="visible"/>
                                      </p:to>
                                    </p:set>
                                    <p:animEffect transition="in" filter="blinds(horizontal)">
                                      <p:cBhvr>
                                        <p:cTn id="31"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304800"/>
            <a:ext cx="8610600" cy="6248400"/>
          </a:xfrm>
        </p:spPr>
        <p:txBody>
          <a:bodyPr/>
          <a:lstStyle/>
          <a:p>
            <a:pPr>
              <a:buNone/>
            </a:pPr>
            <a:r>
              <a:rPr lang="en-US" b="1" dirty="0" smtClean="0"/>
              <a:t>2. finditer():</a:t>
            </a:r>
          </a:p>
          <a:p>
            <a:r>
              <a:rPr lang="en-US" dirty="0" smtClean="0"/>
              <a:t>Returns an Iterator object which yields Match object for every Match.</a:t>
            </a:r>
          </a:p>
          <a:p>
            <a:r>
              <a:rPr lang="en-US" dirty="0" smtClean="0"/>
              <a:t>We can check how many matches are available.</a:t>
            </a:r>
          </a:p>
          <a:p>
            <a:r>
              <a:rPr lang="en-US" b="1" dirty="0" smtClean="0"/>
              <a:t>matcher = pattern.finditer(“Python is very is easy")</a:t>
            </a:r>
          </a:p>
          <a:p>
            <a:pPr>
              <a:buNone/>
            </a:pPr>
            <a:r>
              <a:rPr lang="en-US" dirty="0" smtClean="0"/>
              <a:t>On Match object we can call the following methods.</a:t>
            </a:r>
          </a:p>
          <a:p>
            <a:r>
              <a:rPr lang="en-US" b="1" dirty="0" smtClean="0"/>
              <a:t>1. start()</a:t>
            </a:r>
            <a:r>
              <a:rPr lang="en-US" b="1" dirty="0" smtClean="0">
                <a:sym typeface="Wingdings" pitchFamily="2" charset="2"/>
              </a:rPr>
              <a:t></a:t>
            </a:r>
            <a:r>
              <a:rPr lang="en-US" b="1" dirty="0" smtClean="0"/>
              <a:t>Returns start index of the match</a:t>
            </a:r>
          </a:p>
          <a:p>
            <a:r>
              <a:rPr lang="en-US" b="1" dirty="0" smtClean="0"/>
              <a:t>2. end() </a:t>
            </a:r>
            <a:r>
              <a:rPr lang="en-US" b="1" dirty="0" smtClean="0">
                <a:sym typeface="Wingdings" pitchFamily="2" charset="2"/>
              </a:rPr>
              <a:t></a:t>
            </a:r>
            <a:r>
              <a:rPr lang="en-US" b="1" dirty="0" smtClean="0"/>
              <a:t>Returns end+1 index of the match</a:t>
            </a:r>
          </a:p>
          <a:p>
            <a:r>
              <a:rPr lang="en-US" b="1" dirty="0" smtClean="0"/>
              <a:t>3. group() </a:t>
            </a:r>
            <a:r>
              <a:rPr lang="en-US" b="1" dirty="0" smtClean="0">
                <a:sym typeface="Wingdings" pitchFamily="2" charset="2"/>
              </a:rPr>
              <a:t></a:t>
            </a:r>
            <a:r>
              <a:rPr lang="en-US" b="1" dirty="0" smtClean="0"/>
              <a:t>Returns the matched string</a:t>
            </a:r>
            <a:endParaRPr lang="en-US" b="1" dirty="0"/>
          </a:p>
        </p:txBody>
      </p:sp>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sz="quarter" idx="1"/>
          </p:nvPr>
        </p:nvPicPr>
        <p:blipFill>
          <a:blip r:embed="rId2" cstate="print"/>
          <a:srcRect/>
          <a:stretch>
            <a:fillRect/>
          </a:stretch>
        </p:blipFill>
        <p:spPr bwMode="auto">
          <a:xfrm>
            <a:off x="533400" y="381000"/>
            <a:ext cx="7239000" cy="4191000"/>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a:stretch>
            <a:fillRect/>
          </a:stretch>
        </p:blipFill>
        <p:spPr bwMode="auto">
          <a:xfrm>
            <a:off x="609600" y="4800600"/>
            <a:ext cx="5486400" cy="16764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blinds(horizontal)">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051"/>
                                        </p:tgtEl>
                                        <p:attrNameLst>
                                          <p:attrName>style.visibility</p:attrName>
                                        </p:attrNameLst>
                                      </p:cBhvr>
                                      <p:to>
                                        <p:strVal val="visible"/>
                                      </p:to>
                                    </p:set>
                                    <p:animEffect transition="in" filter="blinds(horizontal)">
                                      <p:cBhvr>
                                        <p:cTn id="12" dur="5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533400" y="457200"/>
            <a:ext cx="5562600" cy="3886200"/>
          </a:xfrm>
          <a:prstGeom prst="rect">
            <a:avLst/>
          </a:prstGeom>
          <a:noFill/>
          <a:ln w="9525">
            <a:noFill/>
            <a:miter lim="800000"/>
            <a:headEnd/>
            <a:tailEnd/>
          </a:ln>
        </p:spPr>
      </p:pic>
      <p:pic>
        <p:nvPicPr>
          <p:cNvPr id="3075" name="Picture 3"/>
          <p:cNvPicPr>
            <a:picLocks noChangeAspect="1" noChangeArrowheads="1"/>
          </p:cNvPicPr>
          <p:nvPr/>
        </p:nvPicPr>
        <p:blipFill>
          <a:blip r:embed="rId3" cstate="print"/>
          <a:srcRect/>
          <a:stretch>
            <a:fillRect/>
          </a:stretch>
        </p:blipFill>
        <p:spPr bwMode="auto">
          <a:xfrm>
            <a:off x="685800" y="4343400"/>
            <a:ext cx="4419600" cy="2209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sz="quarter" idx="1"/>
          </p:nvPr>
        </p:nvPicPr>
        <p:blipFill>
          <a:blip r:embed="rId2" cstate="print"/>
          <a:srcRect/>
          <a:stretch>
            <a:fillRect/>
          </a:stretch>
        </p:blipFill>
        <p:spPr bwMode="auto">
          <a:xfrm>
            <a:off x="457200" y="533400"/>
            <a:ext cx="8229600" cy="5562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srcRect/>
          <a:stretch>
            <a:fillRect/>
          </a:stretch>
        </p:blipFill>
        <p:spPr bwMode="auto">
          <a:xfrm>
            <a:off x="990600" y="228600"/>
            <a:ext cx="5257800" cy="2209800"/>
          </a:xfrm>
          <a:prstGeom prst="rect">
            <a:avLst/>
          </a:prstGeom>
          <a:noFill/>
          <a:ln w="9525">
            <a:noFill/>
            <a:miter lim="800000"/>
            <a:headEnd/>
            <a:tailEnd/>
          </a:ln>
        </p:spPr>
      </p:pic>
      <p:pic>
        <p:nvPicPr>
          <p:cNvPr id="5123" name="Picture 3"/>
          <p:cNvPicPr>
            <a:picLocks noChangeAspect="1" noChangeArrowheads="1"/>
          </p:cNvPicPr>
          <p:nvPr/>
        </p:nvPicPr>
        <p:blipFill>
          <a:blip r:embed="rId3" cstate="print"/>
          <a:srcRect/>
          <a:stretch>
            <a:fillRect/>
          </a:stretch>
        </p:blipFill>
        <p:spPr bwMode="auto">
          <a:xfrm>
            <a:off x="304800" y="3200400"/>
            <a:ext cx="2133600" cy="2286000"/>
          </a:xfrm>
          <a:prstGeom prst="rect">
            <a:avLst/>
          </a:prstGeom>
          <a:noFill/>
          <a:ln w="9525">
            <a:noFill/>
            <a:miter lim="800000"/>
            <a:headEnd/>
            <a:tailEnd/>
          </a:ln>
        </p:spPr>
      </p:pic>
      <p:pic>
        <p:nvPicPr>
          <p:cNvPr id="5124" name="Picture 4"/>
          <p:cNvPicPr>
            <a:picLocks noChangeAspect="1" noChangeArrowheads="1"/>
          </p:cNvPicPr>
          <p:nvPr/>
        </p:nvPicPr>
        <p:blipFill>
          <a:blip r:embed="rId4" cstate="print"/>
          <a:srcRect/>
          <a:stretch>
            <a:fillRect/>
          </a:stretch>
        </p:blipFill>
        <p:spPr bwMode="auto">
          <a:xfrm>
            <a:off x="3124200" y="3124200"/>
            <a:ext cx="2057400" cy="2438400"/>
          </a:xfrm>
          <a:prstGeom prst="rect">
            <a:avLst/>
          </a:prstGeom>
          <a:noFill/>
          <a:ln w="9525">
            <a:noFill/>
            <a:miter lim="800000"/>
            <a:headEnd/>
            <a:tailEnd/>
          </a:ln>
        </p:spPr>
      </p:pic>
      <p:pic>
        <p:nvPicPr>
          <p:cNvPr id="5125" name="Picture 5"/>
          <p:cNvPicPr>
            <a:picLocks noChangeAspect="1" noChangeArrowheads="1"/>
          </p:cNvPicPr>
          <p:nvPr/>
        </p:nvPicPr>
        <p:blipFill>
          <a:blip r:embed="rId5" cstate="print"/>
          <a:srcRect/>
          <a:stretch>
            <a:fillRect/>
          </a:stretch>
        </p:blipFill>
        <p:spPr bwMode="auto">
          <a:xfrm>
            <a:off x="5867400" y="3048000"/>
            <a:ext cx="2667000" cy="28194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linds(horizontal)">
                                      <p:cBhvr>
                                        <p:cTn id="7" dur="500"/>
                                        <p:tgtEl>
                                          <p:spTgt spid="512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123"/>
                                        </p:tgtEl>
                                        <p:attrNameLst>
                                          <p:attrName>style.visibility</p:attrName>
                                        </p:attrNameLst>
                                      </p:cBhvr>
                                      <p:to>
                                        <p:strVal val="visible"/>
                                      </p:to>
                                    </p:set>
                                    <p:animEffect transition="in" filter="blinds(horizontal)">
                                      <p:cBhvr>
                                        <p:cTn id="12" dur="500"/>
                                        <p:tgtEl>
                                          <p:spTgt spid="5123"/>
                                        </p:tgtEl>
                                      </p:cBhvr>
                                    </p:animEffect>
                                  </p:childTnLst>
                                </p:cTn>
                              </p:par>
                              <p:par>
                                <p:cTn id="13" presetID="3" presetClass="entr" presetSubtype="10" fill="hold" nodeType="withEffect">
                                  <p:stCondLst>
                                    <p:cond delay="0"/>
                                  </p:stCondLst>
                                  <p:childTnLst>
                                    <p:set>
                                      <p:cBhvr>
                                        <p:cTn id="14" dur="1" fill="hold">
                                          <p:stCondLst>
                                            <p:cond delay="0"/>
                                          </p:stCondLst>
                                        </p:cTn>
                                        <p:tgtEl>
                                          <p:spTgt spid="5124"/>
                                        </p:tgtEl>
                                        <p:attrNameLst>
                                          <p:attrName>style.visibility</p:attrName>
                                        </p:attrNameLst>
                                      </p:cBhvr>
                                      <p:to>
                                        <p:strVal val="visible"/>
                                      </p:to>
                                    </p:set>
                                    <p:animEffect transition="in" filter="blinds(horizontal)">
                                      <p:cBhvr>
                                        <p:cTn id="15" dur="500"/>
                                        <p:tgtEl>
                                          <p:spTgt spid="5124"/>
                                        </p:tgtEl>
                                      </p:cBhvr>
                                    </p:animEffect>
                                  </p:childTnLst>
                                </p:cTn>
                              </p:par>
                              <p:par>
                                <p:cTn id="16" presetID="3" presetClass="entr" presetSubtype="10" fill="hold" nodeType="withEffect">
                                  <p:stCondLst>
                                    <p:cond delay="0"/>
                                  </p:stCondLst>
                                  <p:childTnLst>
                                    <p:set>
                                      <p:cBhvr>
                                        <p:cTn id="17" dur="1" fill="hold">
                                          <p:stCondLst>
                                            <p:cond delay="0"/>
                                          </p:stCondLst>
                                        </p:cTn>
                                        <p:tgtEl>
                                          <p:spTgt spid="5125"/>
                                        </p:tgtEl>
                                        <p:attrNameLst>
                                          <p:attrName>style.visibility</p:attrName>
                                        </p:attrNameLst>
                                      </p:cBhvr>
                                      <p:to>
                                        <p:strVal val="visible"/>
                                      </p:to>
                                    </p:set>
                                    <p:animEffect transition="in" filter="blinds(horizontal)">
                                      <p:cBhvr>
                                        <p:cTn id="18" dur="500"/>
                                        <p:tgtEl>
                                          <p:spTgt spid="5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609600" y="762000"/>
            <a:ext cx="7696200" cy="4724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noChangeArrowheads="1"/>
          </p:cNvPicPr>
          <p:nvPr>
            <p:ph sz="quarter" idx="1"/>
          </p:nvPr>
        </p:nvPicPr>
        <p:blipFill>
          <a:blip r:embed="rId2" cstate="print"/>
          <a:srcRect/>
          <a:stretch>
            <a:fillRect/>
          </a:stretch>
        </p:blipFill>
        <p:spPr bwMode="auto">
          <a:xfrm>
            <a:off x="457200" y="609600"/>
            <a:ext cx="5562600" cy="1752600"/>
          </a:xfrm>
          <a:prstGeom prst="rect">
            <a:avLst/>
          </a:prstGeom>
          <a:noFill/>
          <a:ln w="9525">
            <a:noFill/>
            <a:miter lim="800000"/>
            <a:headEnd/>
            <a:tailEnd/>
          </a:ln>
        </p:spPr>
      </p:pic>
      <p:pic>
        <p:nvPicPr>
          <p:cNvPr id="2050" name="Picture 2"/>
          <p:cNvPicPr>
            <a:picLocks noChangeAspect="1" noChangeArrowheads="1"/>
          </p:cNvPicPr>
          <p:nvPr/>
        </p:nvPicPr>
        <p:blipFill>
          <a:blip r:embed="rId3" cstate="print"/>
          <a:srcRect/>
          <a:stretch>
            <a:fillRect/>
          </a:stretch>
        </p:blipFill>
        <p:spPr bwMode="auto">
          <a:xfrm>
            <a:off x="609600" y="2667000"/>
            <a:ext cx="1066800" cy="838200"/>
          </a:xfrm>
          <a:prstGeom prst="rect">
            <a:avLst/>
          </a:prstGeom>
          <a:noFill/>
          <a:ln w="9525">
            <a:noFill/>
            <a:miter lim="800000"/>
            <a:headEnd/>
            <a:tailEnd/>
          </a:ln>
        </p:spPr>
      </p:pic>
      <p:pic>
        <p:nvPicPr>
          <p:cNvPr id="2051" name="Picture 3"/>
          <p:cNvPicPr>
            <a:picLocks noChangeAspect="1" noChangeArrowheads="1"/>
          </p:cNvPicPr>
          <p:nvPr/>
        </p:nvPicPr>
        <p:blipFill>
          <a:blip r:embed="rId4" cstate="print"/>
          <a:srcRect/>
          <a:stretch>
            <a:fillRect/>
          </a:stretch>
        </p:blipFill>
        <p:spPr bwMode="auto">
          <a:xfrm>
            <a:off x="2362200" y="2743200"/>
            <a:ext cx="1143000" cy="1771650"/>
          </a:xfrm>
          <a:prstGeom prst="rect">
            <a:avLst/>
          </a:prstGeom>
          <a:noFill/>
          <a:ln w="9525">
            <a:noFill/>
            <a:miter lim="800000"/>
            <a:headEnd/>
            <a:tailEnd/>
          </a:ln>
        </p:spPr>
      </p:pic>
      <p:pic>
        <p:nvPicPr>
          <p:cNvPr id="2052" name="Picture 4"/>
          <p:cNvPicPr>
            <a:picLocks noChangeAspect="1" noChangeArrowheads="1"/>
          </p:cNvPicPr>
          <p:nvPr/>
        </p:nvPicPr>
        <p:blipFill>
          <a:blip r:embed="rId5" cstate="print"/>
          <a:srcRect/>
          <a:stretch>
            <a:fillRect/>
          </a:stretch>
        </p:blipFill>
        <p:spPr bwMode="auto">
          <a:xfrm>
            <a:off x="3886200" y="2667000"/>
            <a:ext cx="3505200" cy="1905000"/>
          </a:xfrm>
          <a:prstGeom prst="rect">
            <a:avLst/>
          </a:prstGeom>
          <a:noFill/>
          <a:ln w="9525">
            <a:noFill/>
            <a:miter lim="800000"/>
            <a:headEnd/>
            <a:tailEnd/>
          </a:ln>
        </p:spPr>
      </p:pic>
      <p:pic>
        <p:nvPicPr>
          <p:cNvPr id="2053" name="Picture 5"/>
          <p:cNvPicPr>
            <a:picLocks noChangeAspect="1" noChangeArrowheads="1"/>
          </p:cNvPicPr>
          <p:nvPr/>
        </p:nvPicPr>
        <p:blipFill>
          <a:blip r:embed="rId6" cstate="print"/>
          <a:srcRect/>
          <a:stretch>
            <a:fillRect/>
          </a:stretch>
        </p:blipFill>
        <p:spPr bwMode="auto">
          <a:xfrm>
            <a:off x="3124200" y="4800600"/>
            <a:ext cx="2286000" cy="1524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304800"/>
            <a:ext cx="8610600" cy="6248400"/>
          </a:xfrm>
        </p:spPr>
        <p:txBody>
          <a:bodyPr/>
          <a:lstStyle/>
          <a:p>
            <a:pPr>
              <a:buNone/>
            </a:pPr>
            <a:r>
              <a:rPr lang="en-US" b="1" dirty="0" smtClean="0"/>
              <a:t>Quantifiers:</a:t>
            </a:r>
          </a:p>
          <a:p>
            <a:r>
              <a:rPr lang="en-US" dirty="0" smtClean="0"/>
              <a:t>We can use quantifiers to specify the </a:t>
            </a:r>
            <a:r>
              <a:rPr lang="en-US" b="1" dirty="0" smtClean="0"/>
              <a:t>number of occurrences to match.</a:t>
            </a:r>
          </a:p>
          <a:p>
            <a:r>
              <a:rPr lang="en-US" dirty="0" smtClean="0">
                <a:sym typeface="Wingdings" pitchFamily="2" charset="2"/>
              </a:rPr>
              <a:t>a </a:t>
            </a:r>
            <a:r>
              <a:rPr lang="en-US" dirty="0" smtClean="0"/>
              <a:t>Exactly one 'a‘</a:t>
            </a:r>
          </a:p>
          <a:p>
            <a:r>
              <a:rPr lang="en-US" dirty="0" smtClean="0">
                <a:sym typeface="Wingdings" pitchFamily="2" charset="2"/>
              </a:rPr>
              <a:t>a</a:t>
            </a:r>
            <a:r>
              <a:rPr lang="en-US" dirty="0" smtClean="0"/>
              <a:t> Atleast one 'a‘</a:t>
            </a:r>
          </a:p>
          <a:p>
            <a:r>
              <a:rPr lang="en-US" dirty="0" smtClean="0"/>
              <a:t>a*</a:t>
            </a:r>
            <a:r>
              <a:rPr lang="en-US" dirty="0" smtClean="0">
                <a:sym typeface="Wingdings" pitchFamily="2" charset="2"/>
              </a:rPr>
              <a:t></a:t>
            </a:r>
            <a:r>
              <a:rPr lang="en-US" dirty="0" smtClean="0"/>
              <a:t>Any number of a's including zero number</a:t>
            </a:r>
          </a:p>
          <a:p>
            <a:r>
              <a:rPr lang="en-US" dirty="0" smtClean="0"/>
              <a:t>a?</a:t>
            </a:r>
            <a:r>
              <a:rPr lang="en-US" dirty="0" smtClean="0">
                <a:sym typeface="Wingdings" pitchFamily="2" charset="2"/>
              </a:rPr>
              <a:t></a:t>
            </a:r>
            <a:r>
              <a:rPr lang="en-US" dirty="0" smtClean="0"/>
              <a:t>Atmost one 'a' i.e. either zero number or one number</a:t>
            </a:r>
          </a:p>
          <a:p>
            <a:r>
              <a:rPr lang="en-US" dirty="0" smtClean="0"/>
              <a:t>a{m}</a:t>
            </a:r>
            <a:r>
              <a:rPr lang="en-US" dirty="0" smtClean="0">
                <a:sym typeface="Wingdings" pitchFamily="2" charset="2"/>
              </a:rPr>
              <a:t></a:t>
            </a:r>
            <a:r>
              <a:rPr lang="en-US" dirty="0" smtClean="0"/>
              <a:t>Exactly m number of a's</a:t>
            </a:r>
          </a:p>
          <a:p>
            <a:r>
              <a:rPr lang="en-US" dirty="0" smtClean="0"/>
              <a:t>a{</a:t>
            </a:r>
            <a:r>
              <a:rPr lang="en-US" dirty="0" err="1" smtClean="0"/>
              <a:t>m,n</a:t>
            </a:r>
            <a:r>
              <a:rPr lang="en-US" dirty="0" smtClean="0"/>
              <a:t>}</a:t>
            </a:r>
            <a:r>
              <a:rPr lang="en-US" dirty="0" smtClean="0">
                <a:sym typeface="Wingdings" pitchFamily="2" charset="2"/>
              </a:rPr>
              <a:t></a:t>
            </a:r>
            <a:r>
              <a:rPr lang="en-US" dirty="0" smtClean="0"/>
              <a:t>Minimum m number of a's and Maximum n number of a's</a:t>
            </a:r>
            <a:endParaRPr lang="en-US" dirty="0"/>
          </a:p>
        </p:txBody>
      </p:sp>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838200" y="152400"/>
            <a:ext cx="6934200" cy="2438400"/>
          </a:xfrm>
          <a:prstGeom prst="rect">
            <a:avLst/>
          </a:prstGeom>
          <a:noFill/>
          <a:ln w="9525">
            <a:noFill/>
            <a:miter lim="800000"/>
            <a:headEnd/>
            <a:tailEnd/>
          </a:ln>
        </p:spPr>
      </p:pic>
      <p:pic>
        <p:nvPicPr>
          <p:cNvPr id="3075" name="Picture 3"/>
          <p:cNvPicPr>
            <a:picLocks noChangeAspect="1" noChangeArrowheads="1"/>
          </p:cNvPicPr>
          <p:nvPr/>
        </p:nvPicPr>
        <p:blipFill>
          <a:blip r:embed="rId3" cstate="print"/>
          <a:srcRect/>
          <a:stretch>
            <a:fillRect/>
          </a:stretch>
        </p:blipFill>
        <p:spPr bwMode="auto">
          <a:xfrm>
            <a:off x="457200" y="3200400"/>
            <a:ext cx="2362200" cy="2209800"/>
          </a:xfrm>
          <a:prstGeom prst="rect">
            <a:avLst/>
          </a:prstGeom>
          <a:noFill/>
          <a:ln w="9525">
            <a:noFill/>
            <a:miter lim="800000"/>
            <a:headEnd/>
            <a:tailEnd/>
          </a:ln>
        </p:spPr>
      </p:pic>
      <p:pic>
        <p:nvPicPr>
          <p:cNvPr id="3076" name="Picture 4"/>
          <p:cNvPicPr>
            <a:picLocks noChangeAspect="1" noChangeArrowheads="1"/>
          </p:cNvPicPr>
          <p:nvPr/>
        </p:nvPicPr>
        <p:blipFill>
          <a:blip r:embed="rId4" cstate="print"/>
          <a:srcRect/>
          <a:stretch>
            <a:fillRect/>
          </a:stretch>
        </p:blipFill>
        <p:spPr bwMode="auto">
          <a:xfrm>
            <a:off x="3124200" y="3124200"/>
            <a:ext cx="1371600" cy="2133600"/>
          </a:xfrm>
          <a:prstGeom prst="rect">
            <a:avLst/>
          </a:prstGeom>
          <a:noFill/>
          <a:ln w="9525">
            <a:noFill/>
            <a:miter lim="800000"/>
            <a:headEnd/>
            <a:tailEnd/>
          </a:ln>
        </p:spPr>
      </p:pic>
      <p:pic>
        <p:nvPicPr>
          <p:cNvPr id="3077" name="Picture 5"/>
          <p:cNvPicPr>
            <a:picLocks noChangeAspect="1" noChangeArrowheads="1"/>
          </p:cNvPicPr>
          <p:nvPr/>
        </p:nvPicPr>
        <p:blipFill>
          <a:blip r:embed="rId5" cstate="print"/>
          <a:srcRect/>
          <a:stretch>
            <a:fillRect/>
          </a:stretch>
        </p:blipFill>
        <p:spPr bwMode="auto">
          <a:xfrm>
            <a:off x="4876800" y="3124200"/>
            <a:ext cx="1371600" cy="2381250"/>
          </a:xfrm>
          <a:prstGeom prst="rect">
            <a:avLst/>
          </a:prstGeom>
          <a:noFill/>
          <a:ln w="9525">
            <a:noFill/>
            <a:miter lim="800000"/>
            <a:headEnd/>
            <a:tailEnd/>
          </a:ln>
        </p:spPr>
      </p:pic>
      <p:pic>
        <p:nvPicPr>
          <p:cNvPr id="3078" name="Picture 6"/>
          <p:cNvPicPr>
            <a:picLocks noChangeAspect="1" noChangeArrowheads="1"/>
          </p:cNvPicPr>
          <p:nvPr/>
        </p:nvPicPr>
        <p:blipFill>
          <a:blip r:embed="rId6" cstate="print"/>
          <a:srcRect/>
          <a:stretch>
            <a:fillRect/>
          </a:stretch>
        </p:blipFill>
        <p:spPr bwMode="auto">
          <a:xfrm>
            <a:off x="6705600" y="3200400"/>
            <a:ext cx="1752599" cy="13716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blinds(horizontal)">
                                      <p:cBhvr>
                                        <p:cTn id="7" dur="5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075"/>
                                        </p:tgtEl>
                                        <p:attrNameLst>
                                          <p:attrName>style.visibility</p:attrName>
                                        </p:attrNameLst>
                                      </p:cBhvr>
                                      <p:to>
                                        <p:strVal val="visible"/>
                                      </p:to>
                                    </p:set>
                                    <p:animEffect transition="in" filter="blinds(horizontal)">
                                      <p:cBhvr>
                                        <p:cTn id="12" dur="500"/>
                                        <p:tgtEl>
                                          <p:spTgt spid="307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076"/>
                                        </p:tgtEl>
                                        <p:attrNameLst>
                                          <p:attrName>style.visibility</p:attrName>
                                        </p:attrNameLst>
                                      </p:cBhvr>
                                      <p:to>
                                        <p:strVal val="visible"/>
                                      </p:to>
                                    </p:set>
                                    <p:animEffect transition="in" filter="blinds(horizontal)">
                                      <p:cBhvr>
                                        <p:cTn id="17" dur="500"/>
                                        <p:tgtEl>
                                          <p:spTgt spid="307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077"/>
                                        </p:tgtEl>
                                        <p:attrNameLst>
                                          <p:attrName>style.visibility</p:attrName>
                                        </p:attrNameLst>
                                      </p:cBhvr>
                                      <p:to>
                                        <p:strVal val="visible"/>
                                      </p:to>
                                    </p:set>
                                    <p:animEffect transition="in" filter="blinds(horizontal)">
                                      <p:cBhvr>
                                        <p:cTn id="22" dur="500"/>
                                        <p:tgtEl>
                                          <p:spTgt spid="307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3078"/>
                                        </p:tgtEl>
                                        <p:attrNameLst>
                                          <p:attrName>style.visibility</p:attrName>
                                        </p:attrNameLst>
                                      </p:cBhvr>
                                      <p:to>
                                        <p:strVal val="visible"/>
                                      </p:to>
                                    </p:set>
                                    <p:animEffect transition="in" filter="blinds(horizontal)">
                                      <p:cBhvr>
                                        <p:cTn id="27" dur="500"/>
                                        <p:tgtEl>
                                          <p:spTgt spid="30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7"/>
          <p:cNvPicPr>
            <a:picLocks noGrp="1" noChangeAspect="1" noChangeArrowheads="1"/>
          </p:cNvPicPr>
          <p:nvPr>
            <p:ph sz="quarter" idx="1"/>
          </p:nvPr>
        </p:nvPicPr>
        <p:blipFill>
          <a:blip r:embed="rId2" cstate="print"/>
          <a:srcRect/>
          <a:stretch>
            <a:fillRect/>
          </a:stretch>
        </p:blipFill>
        <p:spPr bwMode="auto">
          <a:xfrm>
            <a:off x="609600" y="533400"/>
            <a:ext cx="7620000" cy="1219200"/>
          </a:xfrm>
          <a:prstGeom prst="rect">
            <a:avLst/>
          </a:prstGeom>
          <a:noFill/>
          <a:ln w="9525">
            <a:noFill/>
            <a:miter lim="800000"/>
            <a:headEnd/>
            <a:tailEnd/>
          </a:ln>
        </p:spPr>
      </p:pic>
      <p:pic>
        <p:nvPicPr>
          <p:cNvPr id="4098" name="Picture 2"/>
          <p:cNvPicPr>
            <a:picLocks noChangeAspect="1" noChangeArrowheads="1"/>
          </p:cNvPicPr>
          <p:nvPr/>
        </p:nvPicPr>
        <p:blipFill>
          <a:blip r:embed="rId3" cstate="print"/>
          <a:srcRect/>
          <a:stretch>
            <a:fillRect/>
          </a:stretch>
        </p:blipFill>
        <p:spPr bwMode="auto">
          <a:xfrm>
            <a:off x="609600" y="2133600"/>
            <a:ext cx="4648200" cy="1905000"/>
          </a:xfrm>
          <a:prstGeom prst="rect">
            <a:avLst/>
          </a:prstGeom>
          <a:noFill/>
          <a:ln w="9525">
            <a:noFill/>
            <a:miter lim="800000"/>
            <a:headEnd/>
            <a:tailEnd/>
          </a:ln>
        </p:spPr>
      </p:pic>
      <p:pic>
        <p:nvPicPr>
          <p:cNvPr id="4099" name="Picture 3"/>
          <p:cNvPicPr>
            <a:picLocks noChangeAspect="1" noChangeArrowheads="1"/>
          </p:cNvPicPr>
          <p:nvPr/>
        </p:nvPicPr>
        <p:blipFill>
          <a:blip r:embed="rId4" cstate="print"/>
          <a:srcRect/>
          <a:stretch>
            <a:fillRect/>
          </a:stretch>
        </p:blipFill>
        <p:spPr bwMode="auto">
          <a:xfrm>
            <a:off x="5791200" y="2971800"/>
            <a:ext cx="1752600" cy="533400"/>
          </a:xfrm>
          <a:prstGeom prst="rect">
            <a:avLst/>
          </a:prstGeom>
          <a:noFill/>
          <a:ln w="9525">
            <a:noFill/>
            <a:miter lim="800000"/>
            <a:headEnd/>
            <a:tailEnd/>
          </a:ln>
        </p:spPr>
      </p:pic>
      <p:pic>
        <p:nvPicPr>
          <p:cNvPr id="4100" name="Picture 4"/>
          <p:cNvPicPr>
            <a:picLocks noChangeAspect="1" noChangeArrowheads="1"/>
          </p:cNvPicPr>
          <p:nvPr/>
        </p:nvPicPr>
        <p:blipFill>
          <a:blip r:embed="rId5" cstate="print"/>
          <a:srcRect/>
          <a:stretch>
            <a:fillRect/>
          </a:stretch>
        </p:blipFill>
        <p:spPr bwMode="auto">
          <a:xfrm>
            <a:off x="304800" y="4495800"/>
            <a:ext cx="4343400" cy="1676400"/>
          </a:xfrm>
          <a:prstGeom prst="rect">
            <a:avLst/>
          </a:prstGeom>
          <a:noFill/>
          <a:ln w="9525">
            <a:noFill/>
            <a:miter lim="800000"/>
            <a:headEnd/>
            <a:tailEnd/>
          </a:ln>
        </p:spPr>
      </p:pic>
      <p:pic>
        <p:nvPicPr>
          <p:cNvPr id="4101" name="Picture 5"/>
          <p:cNvPicPr>
            <a:picLocks noChangeAspect="1" noChangeArrowheads="1"/>
          </p:cNvPicPr>
          <p:nvPr/>
        </p:nvPicPr>
        <p:blipFill>
          <a:blip r:embed="rId6" cstate="print"/>
          <a:srcRect/>
          <a:stretch>
            <a:fillRect/>
          </a:stretch>
        </p:blipFill>
        <p:spPr bwMode="auto">
          <a:xfrm>
            <a:off x="5715000" y="5410200"/>
            <a:ext cx="1371600" cy="6858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098"/>
                                        </p:tgtEl>
                                        <p:attrNameLst>
                                          <p:attrName>style.visibility</p:attrName>
                                        </p:attrNameLst>
                                      </p:cBhvr>
                                      <p:to>
                                        <p:strVal val="visible"/>
                                      </p:to>
                                    </p:set>
                                    <p:animEffect transition="in" filter="blinds(horizontal)">
                                      <p:cBhvr>
                                        <p:cTn id="12" dur="500"/>
                                        <p:tgtEl>
                                          <p:spTgt spid="409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099"/>
                                        </p:tgtEl>
                                        <p:attrNameLst>
                                          <p:attrName>style.visibility</p:attrName>
                                        </p:attrNameLst>
                                      </p:cBhvr>
                                      <p:to>
                                        <p:strVal val="visible"/>
                                      </p:to>
                                    </p:set>
                                    <p:animEffect transition="in" filter="blinds(horizontal)">
                                      <p:cBhvr>
                                        <p:cTn id="17" dur="500"/>
                                        <p:tgtEl>
                                          <p:spTgt spid="4099"/>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100"/>
                                        </p:tgtEl>
                                        <p:attrNameLst>
                                          <p:attrName>style.visibility</p:attrName>
                                        </p:attrNameLst>
                                      </p:cBhvr>
                                      <p:to>
                                        <p:strVal val="visible"/>
                                      </p:to>
                                    </p:set>
                                    <p:animEffect transition="in" filter="blinds(horizontal)">
                                      <p:cBhvr>
                                        <p:cTn id="22" dur="500"/>
                                        <p:tgtEl>
                                          <p:spTgt spid="4100"/>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101"/>
                                        </p:tgtEl>
                                        <p:attrNameLst>
                                          <p:attrName>style.visibility</p:attrName>
                                        </p:attrNameLst>
                                      </p:cBhvr>
                                      <p:to>
                                        <p:strVal val="visible"/>
                                      </p:to>
                                    </p:set>
                                    <p:animEffect transition="in" filter="blinds(horizontal)">
                                      <p:cBhvr>
                                        <p:cTn id="27" dur="500"/>
                                        <p:tgtEl>
                                          <p:spTgt spid="4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304800"/>
            <a:ext cx="8610600" cy="6248400"/>
          </a:xfrm>
        </p:spPr>
        <p:txBody>
          <a:bodyPr/>
          <a:lstStyle/>
          <a:p>
            <a:r>
              <a:rPr lang="en-US" dirty="0" smtClean="0"/>
              <a:t>Important functions of re module:</a:t>
            </a:r>
          </a:p>
          <a:p>
            <a:r>
              <a:rPr lang="en-US" dirty="0" smtClean="0"/>
              <a:t>1. match()</a:t>
            </a:r>
          </a:p>
          <a:p>
            <a:r>
              <a:rPr lang="en-US" dirty="0" smtClean="0"/>
              <a:t>2. fullmatch()</a:t>
            </a:r>
          </a:p>
          <a:p>
            <a:r>
              <a:rPr lang="en-US" dirty="0" smtClean="0"/>
              <a:t>3. search()</a:t>
            </a:r>
          </a:p>
          <a:p>
            <a:r>
              <a:rPr lang="en-US" dirty="0" smtClean="0"/>
              <a:t>4.findall()</a:t>
            </a:r>
          </a:p>
          <a:p>
            <a:r>
              <a:rPr lang="en-US" dirty="0" smtClean="0"/>
              <a:t>5.finditer()</a:t>
            </a:r>
          </a:p>
          <a:p>
            <a:r>
              <a:rPr lang="en-US" dirty="0" smtClean="0"/>
              <a:t>6. sub()</a:t>
            </a:r>
          </a:p>
          <a:p>
            <a:r>
              <a:rPr lang="en-US" dirty="0" smtClean="0"/>
              <a:t>7.subn()</a:t>
            </a:r>
          </a:p>
          <a:p>
            <a:r>
              <a:rPr lang="en-US" dirty="0" smtClean="0"/>
              <a:t>8. split()</a:t>
            </a:r>
          </a:p>
          <a:p>
            <a:r>
              <a:rPr lang="en-US" dirty="0" smtClean="0"/>
              <a:t>9. compile()</a:t>
            </a:r>
            <a:endParaRPr lang="en-US" dirty="0"/>
          </a:p>
        </p:txBody>
      </p:sp>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152400"/>
            <a:ext cx="8610600" cy="6248400"/>
          </a:xfrm>
        </p:spPr>
        <p:txBody>
          <a:bodyPr/>
          <a:lstStyle/>
          <a:p>
            <a:pPr>
              <a:buNone/>
            </a:pPr>
            <a:r>
              <a:rPr lang="en-US" b="1" dirty="0" smtClean="0"/>
              <a:t>1. match():</a:t>
            </a:r>
          </a:p>
          <a:p>
            <a:r>
              <a:rPr lang="en-US" dirty="0" smtClean="0"/>
              <a:t>We can use match function to check the given pattern at beginning of target string.</a:t>
            </a:r>
          </a:p>
          <a:p>
            <a:r>
              <a:rPr lang="en-US" dirty="0" smtClean="0"/>
              <a:t>If the match is available then we will get Match object, otherwise we will get None.</a:t>
            </a:r>
            <a:endParaRPr lang="en-US" dirty="0"/>
          </a:p>
        </p:txBody>
      </p:sp>
      <p:pic>
        <p:nvPicPr>
          <p:cNvPr id="5122" name="Picture 2"/>
          <p:cNvPicPr>
            <a:picLocks noChangeAspect="1" noChangeArrowheads="1"/>
          </p:cNvPicPr>
          <p:nvPr/>
        </p:nvPicPr>
        <p:blipFill>
          <a:blip r:embed="rId2" cstate="print"/>
          <a:srcRect/>
          <a:stretch>
            <a:fillRect/>
          </a:stretch>
        </p:blipFill>
        <p:spPr bwMode="auto">
          <a:xfrm>
            <a:off x="609600" y="2438400"/>
            <a:ext cx="7772400" cy="2743200"/>
          </a:xfrm>
          <a:prstGeom prst="rect">
            <a:avLst/>
          </a:prstGeom>
          <a:noFill/>
          <a:ln w="9525">
            <a:noFill/>
            <a:miter lim="800000"/>
            <a:headEnd/>
            <a:tailEnd/>
          </a:ln>
        </p:spPr>
      </p:pic>
      <p:pic>
        <p:nvPicPr>
          <p:cNvPr id="5124" name="Picture 4"/>
          <p:cNvPicPr>
            <a:picLocks noChangeAspect="1" noChangeArrowheads="1"/>
          </p:cNvPicPr>
          <p:nvPr/>
        </p:nvPicPr>
        <p:blipFill>
          <a:blip r:embed="rId3" cstate="print"/>
          <a:srcRect/>
          <a:stretch>
            <a:fillRect/>
          </a:stretch>
        </p:blipFill>
        <p:spPr bwMode="auto">
          <a:xfrm>
            <a:off x="457200" y="5257800"/>
            <a:ext cx="3895725" cy="1143000"/>
          </a:xfrm>
          <a:prstGeom prst="rect">
            <a:avLst/>
          </a:prstGeom>
          <a:noFill/>
          <a:ln w="9525">
            <a:noFill/>
            <a:miter lim="800000"/>
            <a:headEnd/>
            <a:tailEnd/>
          </a:ln>
        </p:spPr>
      </p:pic>
      <p:pic>
        <p:nvPicPr>
          <p:cNvPr id="5127" name="Picture 7"/>
          <p:cNvPicPr>
            <a:picLocks noChangeAspect="1" noChangeArrowheads="1"/>
          </p:cNvPicPr>
          <p:nvPr/>
        </p:nvPicPr>
        <p:blipFill>
          <a:blip r:embed="rId4" cstate="print"/>
          <a:srcRect/>
          <a:stretch>
            <a:fillRect/>
          </a:stretch>
        </p:blipFill>
        <p:spPr bwMode="auto">
          <a:xfrm>
            <a:off x="4724400" y="5334000"/>
            <a:ext cx="4114800" cy="1143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srcRect/>
          <a:stretch>
            <a:fillRect/>
          </a:stretch>
        </p:blipFill>
        <p:spPr bwMode="auto">
          <a:xfrm>
            <a:off x="609600" y="304800"/>
            <a:ext cx="7848600" cy="3048000"/>
          </a:xfrm>
          <a:prstGeom prst="rect">
            <a:avLst/>
          </a:prstGeom>
          <a:noFill/>
          <a:ln w="9525">
            <a:noFill/>
            <a:miter lim="800000"/>
            <a:headEnd/>
            <a:tailEnd/>
          </a:ln>
        </p:spPr>
      </p:pic>
      <p:pic>
        <p:nvPicPr>
          <p:cNvPr id="6147" name="Picture 3"/>
          <p:cNvPicPr>
            <a:picLocks noChangeAspect="1" noChangeArrowheads="1"/>
          </p:cNvPicPr>
          <p:nvPr/>
        </p:nvPicPr>
        <p:blipFill>
          <a:blip r:embed="rId3" cstate="print"/>
          <a:srcRect/>
          <a:stretch>
            <a:fillRect/>
          </a:stretch>
        </p:blipFill>
        <p:spPr bwMode="auto">
          <a:xfrm>
            <a:off x="838200" y="3429000"/>
            <a:ext cx="7467600" cy="29718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blinds(horizontal)">
                                      <p:cBhvr>
                                        <p:cTn id="7" dur="500"/>
                                        <p:tgtEl>
                                          <p:spTgt spid="614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147"/>
                                        </p:tgtEl>
                                        <p:attrNameLst>
                                          <p:attrName>style.visibility</p:attrName>
                                        </p:attrNameLst>
                                      </p:cBhvr>
                                      <p:to>
                                        <p:strVal val="visible"/>
                                      </p:to>
                                    </p:set>
                                    <p:animEffect transition="in" filter="blinds(horizontal)">
                                      <p:cBhvr>
                                        <p:cTn id="12" dur="5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304800"/>
            <a:ext cx="8610600" cy="6248400"/>
          </a:xfrm>
        </p:spPr>
        <p:txBody>
          <a:bodyPr/>
          <a:lstStyle/>
          <a:p>
            <a:pPr>
              <a:buNone/>
            </a:pPr>
            <a:r>
              <a:rPr lang="en-US" b="1" dirty="0" smtClean="0"/>
              <a:t>2. fullmatch():</a:t>
            </a:r>
          </a:p>
          <a:p>
            <a:r>
              <a:rPr lang="en-US" dirty="0" smtClean="0"/>
              <a:t>We can use fullmatch() function to match a pattern to all of target string. i.e. complete string should be matched according to given pattern.</a:t>
            </a:r>
          </a:p>
          <a:p>
            <a:r>
              <a:rPr lang="en-US" dirty="0" smtClean="0"/>
              <a:t>If complete string matched then this function returns Match object otherwise it returns None.</a:t>
            </a:r>
            <a:endParaRPr lang="en-US" dirty="0"/>
          </a:p>
        </p:txBody>
      </p:sp>
      <p:pic>
        <p:nvPicPr>
          <p:cNvPr id="7170" name="Picture 2"/>
          <p:cNvPicPr>
            <a:picLocks noChangeAspect="1" noChangeArrowheads="1"/>
          </p:cNvPicPr>
          <p:nvPr/>
        </p:nvPicPr>
        <p:blipFill>
          <a:blip r:embed="rId2" cstate="print"/>
          <a:srcRect/>
          <a:stretch>
            <a:fillRect/>
          </a:stretch>
        </p:blipFill>
        <p:spPr bwMode="auto">
          <a:xfrm>
            <a:off x="533400" y="2971800"/>
            <a:ext cx="4191000" cy="3124200"/>
          </a:xfrm>
          <a:prstGeom prst="rect">
            <a:avLst/>
          </a:prstGeom>
          <a:noFill/>
          <a:ln w="9525">
            <a:noFill/>
            <a:miter lim="800000"/>
            <a:headEnd/>
            <a:tailEnd/>
          </a:ln>
        </p:spPr>
      </p:pic>
      <p:pic>
        <p:nvPicPr>
          <p:cNvPr id="7172" name="Picture 4"/>
          <p:cNvPicPr>
            <a:picLocks noChangeAspect="1" noChangeArrowheads="1"/>
          </p:cNvPicPr>
          <p:nvPr/>
        </p:nvPicPr>
        <p:blipFill>
          <a:blip r:embed="rId3" cstate="print"/>
          <a:srcRect/>
          <a:stretch>
            <a:fillRect/>
          </a:stretch>
        </p:blipFill>
        <p:spPr bwMode="auto">
          <a:xfrm>
            <a:off x="5105400" y="3200400"/>
            <a:ext cx="3429000" cy="28956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linds(horizontal)">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7170"/>
                                        </p:tgtEl>
                                        <p:attrNameLst>
                                          <p:attrName>style.visibility</p:attrName>
                                        </p:attrNameLst>
                                      </p:cBhvr>
                                      <p:to>
                                        <p:strVal val="visible"/>
                                      </p:to>
                                    </p:set>
                                    <p:animEffect transition="in" filter="blinds(horizontal)">
                                      <p:cBhvr>
                                        <p:cTn id="18" dur="500"/>
                                        <p:tgtEl>
                                          <p:spTgt spid="7170"/>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7172"/>
                                        </p:tgtEl>
                                        <p:attrNameLst>
                                          <p:attrName>style.visibility</p:attrName>
                                        </p:attrNameLst>
                                      </p:cBhvr>
                                      <p:to>
                                        <p:strVal val="visible"/>
                                      </p:to>
                                    </p:set>
                                    <p:animEffect transition="in" filter="blinds(horizontal)">
                                      <p:cBhvr>
                                        <p:cTn id="23" dur="500"/>
                                        <p:tgtEl>
                                          <p:spTgt spid="71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28600" y="990600"/>
            <a:ext cx="8686800" cy="4724400"/>
          </a:xfrm>
        </p:spPr>
        <p:txBody>
          <a:bodyPr>
            <a:normAutofit/>
          </a:bodyPr>
          <a:lstStyle/>
          <a:p>
            <a:pPr>
              <a:buNone/>
            </a:pPr>
            <a:r>
              <a:rPr lang="en-US" sz="3600" b="1" dirty="0" smtClean="0"/>
              <a:t>3. search():</a:t>
            </a:r>
          </a:p>
          <a:p>
            <a:r>
              <a:rPr lang="en-US" sz="3600" dirty="0" smtClean="0"/>
              <a:t>We can use search() function to search the given pattern in the target string.</a:t>
            </a:r>
          </a:p>
          <a:p>
            <a:r>
              <a:rPr lang="en-US" sz="3600" dirty="0" smtClean="0"/>
              <a:t>If the match is available then it returns the Match object which represents first occurrence of the match.</a:t>
            </a:r>
          </a:p>
          <a:p>
            <a:r>
              <a:rPr lang="en-US" sz="3600" dirty="0" smtClean="0"/>
              <a:t>If the match is not available then it returns None</a:t>
            </a:r>
            <a:endParaRPr lang="en-US" sz="3600" dirty="0"/>
          </a:p>
        </p:txBody>
      </p:sp>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Grp="1" noChangeAspect="1" noChangeArrowheads="1"/>
          </p:cNvPicPr>
          <p:nvPr>
            <p:ph sz="quarter" idx="1"/>
          </p:nvPr>
        </p:nvPicPr>
        <p:blipFill>
          <a:blip r:embed="rId2" cstate="print"/>
          <a:srcRect/>
          <a:stretch>
            <a:fillRect/>
          </a:stretch>
        </p:blipFill>
        <p:spPr bwMode="auto">
          <a:xfrm>
            <a:off x="457200" y="152400"/>
            <a:ext cx="7772400" cy="2590800"/>
          </a:xfrm>
          <a:prstGeom prst="rect">
            <a:avLst/>
          </a:prstGeom>
          <a:noFill/>
          <a:ln w="9525">
            <a:noFill/>
            <a:miter lim="800000"/>
            <a:headEnd/>
            <a:tailEnd/>
          </a:ln>
        </p:spPr>
      </p:pic>
      <p:pic>
        <p:nvPicPr>
          <p:cNvPr id="9218" name="Picture 2"/>
          <p:cNvPicPr>
            <a:picLocks noChangeAspect="1" noChangeArrowheads="1"/>
          </p:cNvPicPr>
          <p:nvPr/>
        </p:nvPicPr>
        <p:blipFill>
          <a:blip r:embed="rId3" cstate="print"/>
          <a:srcRect/>
          <a:stretch>
            <a:fillRect/>
          </a:stretch>
        </p:blipFill>
        <p:spPr bwMode="auto">
          <a:xfrm>
            <a:off x="457200" y="2819400"/>
            <a:ext cx="7924800" cy="37338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218"/>
                                        </p:tgtEl>
                                        <p:attrNameLst>
                                          <p:attrName>style.visibility</p:attrName>
                                        </p:attrNameLst>
                                      </p:cBhvr>
                                      <p:to>
                                        <p:strVal val="visible"/>
                                      </p:to>
                                    </p:set>
                                    <p:animEffect transition="in" filter="blinds(horizontal)">
                                      <p:cBhvr>
                                        <p:cTn id="12" dur="5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304800"/>
            <a:ext cx="8610600" cy="6248400"/>
          </a:xfrm>
        </p:spPr>
        <p:txBody>
          <a:bodyPr/>
          <a:lstStyle/>
          <a:p>
            <a:pPr>
              <a:buNone/>
            </a:pPr>
            <a:r>
              <a:rPr lang="en-US" b="1" dirty="0" smtClean="0"/>
              <a:t>4. findall():</a:t>
            </a:r>
          </a:p>
          <a:p>
            <a:r>
              <a:rPr lang="en-US" dirty="0" smtClean="0"/>
              <a:t>To find all occurrences of the match. </a:t>
            </a:r>
          </a:p>
          <a:p>
            <a:r>
              <a:rPr lang="en-US" dirty="0" smtClean="0"/>
              <a:t>This function returns a list object which contains all occurrences.</a:t>
            </a:r>
            <a:endParaRPr lang="en-US" dirty="0"/>
          </a:p>
        </p:txBody>
      </p:sp>
      <p:pic>
        <p:nvPicPr>
          <p:cNvPr id="10242" name="Picture 2"/>
          <p:cNvPicPr>
            <a:picLocks noChangeAspect="1" noChangeArrowheads="1"/>
          </p:cNvPicPr>
          <p:nvPr/>
        </p:nvPicPr>
        <p:blipFill>
          <a:blip r:embed="rId2" cstate="print"/>
          <a:srcRect/>
          <a:stretch>
            <a:fillRect/>
          </a:stretch>
        </p:blipFill>
        <p:spPr bwMode="auto">
          <a:xfrm>
            <a:off x="762000" y="2514600"/>
            <a:ext cx="5181600" cy="1371600"/>
          </a:xfrm>
          <a:prstGeom prst="rect">
            <a:avLst/>
          </a:prstGeom>
          <a:noFill/>
          <a:ln w="9525">
            <a:noFill/>
            <a:miter lim="800000"/>
            <a:headEnd/>
            <a:tailEnd/>
          </a:ln>
        </p:spPr>
      </p:pic>
      <p:pic>
        <p:nvPicPr>
          <p:cNvPr id="10243" name="Picture 3"/>
          <p:cNvPicPr>
            <a:picLocks noChangeAspect="1" noChangeArrowheads="1"/>
          </p:cNvPicPr>
          <p:nvPr/>
        </p:nvPicPr>
        <p:blipFill>
          <a:blip r:embed="rId3" cstate="print"/>
          <a:srcRect/>
          <a:stretch>
            <a:fillRect/>
          </a:stretch>
        </p:blipFill>
        <p:spPr bwMode="auto">
          <a:xfrm>
            <a:off x="990600" y="4495800"/>
            <a:ext cx="3581400" cy="10668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linds(horizontal)">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10242"/>
                                        </p:tgtEl>
                                        <p:attrNameLst>
                                          <p:attrName>style.visibility</p:attrName>
                                        </p:attrNameLst>
                                      </p:cBhvr>
                                      <p:to>
                                        <p:strVal val="visible"/>
                                      </p:to>
                                    </p:set>
                                    <p:animEffect transition="in" filter="blinds(horizontal)">
                                      <p:cBhvr>
                                        <p:cTn id="18" dur="500"/>
                                        <p:tgtEl>
                                          <p:spTgt spid="10242"/>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10243"/>
                                        </p:tgtEl>
                                        <p:attrNameLst>
                                          <p:attrName>style.visibility</p:attrName>
                                        </p:attrNameLst>
                                      </p:cBhvr>
                                      <p:to>
                                        <p:strVal val="visible"/>
                                      </p:to>
                                    </p:set>
                                    <p:animEffect transition="in" filter="blinds(horizontal)">
                                      <p:cBhvr>
                                        <p:cTn id="23" dur="500"/>
                                        <p:tgtEl>
                                          <p:spTgt spid="10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304800"/>
            <a:ext cx="8610600" cy="6248400"/>
          </a:xfrm>
        </p:spPr>
        <p:txBody>
          <a:bodyPr/>
          <a:lstStyle/>
          <a:p>
            <a:pPr>
              <a:buNone/>
            </a:pPr>
            <a:r>
              <a:rPr lang="en-US" b="1" dirty="0" smtClean="0"/>
              <a:t>5. finditer():</a:t>
            </a:r>
          </a:p>
          <a:p>
            <a:r>
              <a:rPr lang="en-US" dirty="0" smtClean="0"/>
              <a:t>Returns the Iterator yielding a match object for each match.</a:t>
            </a:r>
          </a:p>
          <a:p>
            <a:r>
              <a:rPr lang="en-US" dirty="0" smtClean="0"/>
              <a:t>On each match object we can call start(),end() and group() functions.</a:t>
            </a:r>
            <a:endParaRPr lang="en-US" dirty="0"/>
          </a:p>
        </p:txBody>
      </p:sp>
      <p:pic>
        <p:nvPicPr>
          <p:cNvPr id="11266" name="Picture 2"/>
          <p:cNvPicPr>
            <a:picLocks noChangeAspect="1" noChangeArrowheads="1"/>
          </p:cNvPicPr>
          <p:nvPr/>
        </p:nvPicPr>
        <p:blipFill>
          <a:blip r:embed="rId2" cstate="print"/>
          <a:srcRect/>
          <a:stretch>
            <a:fillRect/>
          </a:stretch>
        </p:blipFill>
        <p:spPr bwMode="auto">
          <a:xfrm>
            <a:off x="838200" y="2362200"/>
            <a:ext cx="5791200" cy="2057400"/>
          </a:xfrm>
          <a:prstGeom prst="rect">
            <a:avLst/>
          </a:prstGeom>
          <a:noFill/>
          <a:ln w="9525">
            <a:noFill/>
            <a:miter lim="800000"/>
            <a:headEnd/>
            <a:tailEnd/>
          </a:ln>
        </p:spPr>
      </p:pic>
      <p:pic>
        <p:nvPicPr>
          <p:cNvPr id="11268" name="Picture 4"/>
          <p:cNvPicPr>
            <a:picLocks noChangeAspect="1" noChangeArrowheads="1"/>
          </p:cNvPicPr>
          <p:nvPr/>
        </p:nvPicPr>
        <p:blipFill>
          <a:blip r:embed="rId3" cstate="print"/>
          <a:srcRect/>
          <a:stretch>
            <a:fillRect/>
          </a:stretch>
        </p:blipFill>
        <p:spPr bwMode="auto">
          <a:xfrm>
            <a:off x="1143000" y="4724400"/>
            <a:ext cx="2057400" cy="1524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304800"/>
            <a:ext cx="8610600" cy="6248400"/>
          </a:xfrm>
        </p:spPr>
        <p:txBody>
          <a:bodyPr/>
          <a:lstStyle/>
          <a:p>
            <a:pPr>
              <a:buNone/>
            </a:pPr>
            <a:r>
              <a:rPr lang="en-US" b="1" dirty="0" smtClean="0"/>
              <a:t>6. sub():</a:t>
            </a:r>
          </a:p>
          <a:p>
            <a:r>
              <a:rPr lang="en-US" dirty="0" smtClean="0"/>
              <a:t>sub means substitution or replacement</a:t>
            </a:r>
          </a:p>
          <a:p>
            <a:pPr>
              <a:buNone/>
            </a:pPr>
            <a:r>
              <a:rPr lang="en-US" b="1" dirty="0" smtClean="0"/>
              <a:t>re.sub(</a:t>
            </a:r>
            <a:r>
              <a:rPr lang="en-US" b="1" dirty="0" err="1" smtClean="0"/>
              <a:t>regex,replacement,target</a:t>
            </a:r>
            <a:r>
              <a:rPr lang="en-US" b="1" dirty="0" smtClean="0"/>
              <a:t> string)</a:t>
            </a:r>
          </a:p>
          <a:p>
            <a:r>
              <a:rPr lang="en-US" dirty="0" smtClean="0"/>
              <a:t>In the target string every matched pattern will be replaced with provided replacement.</a:t>
            </a:r>
            <a:endParaRPr lang="en-US" dirty="0"/>
          </a:p>
        </p:txBody>
      </p:sp>
      <p:pic>
        <p:nvPicPr>
          <p:cNvPr id="1026" name="Picture 2"/>
          <p:cNvPicPr>
            <a:picLocks noChangeAspect="1" noChangeArrowheads="1"/>
          </p:cNvPicPr>
          <p:nvPr/>
        </p:nvPicPr>
        <p:blipFill>
          <a:blip r:embed="rId2" cstate="print"/>
          <a:srcRect/>
          <a:stretch>
            <a:fillRect/>
          </a:stretch>
        </p:blipFill>
        <p:spPr bwMode="auto">
          <a:xfrm>
            <a:off x="1371600" y="2895600"/>
            <a:ext cx="4038600" cy="1524000"/>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1371600" y="4648200"/>
            <a:ext cx="2514600" cy="533400"/>
          </a:xfrm>
          <a:prstGeom prst="rect">
            <a:avLst/>
          </a:prstGeom>
          <a:noFill/>
          <a:ln w="9525">
            <a:noFill/>
            <a:miter lim="800000"/>
            <a:headEnd/>
            <a:tailEnd/>
          </a:ln>
        </p:spPr>
      </p:pic>
      <p:pic>
        <p:nvPicPr>
          <p:cNvPr id="1028" name="Picture 4"/>
          <p:cNvPicPr>
            <a:picLocks noChangeAspect="1" noChangeArrowheads="1"/>
          </p:cNvPicPr>
          <p:nvPr/>
        </p:nvPicPr>
        <p:blipFill>
          <a:blip r:embed="rId4" cstate="print"/>
          <a:srcRect/>
          <a:stretch>
            <a:fillRect/>
          </a:stretch>
        </p:blipFill>
        <p:spPr bwMode="auto">
          <a:xfrm>
            <a:off x="1219200" y="5334000"/>
            <a:ext cx="3886200" cy="609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304800"/>
            <a:ext cx="8610600" cy="6248400"/>
          </a:xfrm>
        </p:spPr>
        <p:txBody>
          <a:bodyPr/>
          <a:lstStyle/>
          <a:p>
            <a:pPr>
              <a:buNone/>
            </a:pPr>
            <a:r>
              <a:rPr lang="en-US" b="1" dirty="0" smtClean="0"/>
              <a:t>7. subn():</a:t>
            </a:r>
          </a:p>
          <a:p>
            <a:r>
              <a:rPr lang="en-US" dirty="0" smtClean="0"/>
              <a:t>It is exactly same as sub except it can also returns the number of replacements.</a:t>
            </a:r>
          </a:p>
          <a:p>
            <a:r>
              <a:rPr lang="en-US" dirty="0" smtClean="0"/>
              <a:t>This function returns a </a:t>
            </a:r>
            <a:r>
              <a:rPr lang="en-US" dirty="0" err="1" smtClean="0"/>
              <a:t>tuple</a:t>
            </a:r>
            <a:r>
              <a:rPr lang="en-US" dirty="0" smtClean="0"/>
              <a:t> where first element is result string and second element is number of replacements.</a:t>
            </a:r>
          </a:p>
          <a:p>
            <a:r>
              <a:rPr lang="en-US" b="1" dirty="0" smtClean="0"/>
              <a:t>(resultstring, number of replacements)</a:t>
            </a:r>
          </a:p>
          <a:p>
            <a:endParaRPr lang="en-US" b="1" dirty="0"/>
          </a:p>
        </p:txBody>
      </p:sp>
      <p:pic>
        <p:nvPicPr>
          <p:cNvPr id="2050" name="Picture 2"/>
          <p:cNvPicPr>
            <a:picLocks noChangeAspect="1" noChangeArrowheads="1"/>
          </p:cNvPicPr>
          <p:nvPr/>
        </p:nvPicPr>
        <p:blipFill>
          <a:blip r:embed="rId2" cstate="print"/>
          <a:srcRect/>
          <a:stretch>
            <a:fillRect/>
          </a:stretch>
        </p:blipFill>
        <p:spPr bwMode="auto">
          <a:xfrm>
            <a:off x="457200" y="3048000"/>
            <a:ext cx="5791200" cy="1600200"/>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a:stretch>
            <a:fillRect/>
          </a:stretch>
        </p:blipFill>
        <p:spPr bwMode="auto">
          <a:xfrm>
            <a:off x="685800" y="4876800"/>
            <a:ext cx="3962400" cy="1600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304800"/>
            <a:ext cx="8610600" cy="6248400"/>
          </a:xfrm>
        </p:spPr>
        <p:txBody>
          <a:bodyPr/>
          <a:lstStyle/>
          <a:p>
            <a:pPr>
              <a:buNone/>
            </a:pPr>
            <a:r>
              <a:rPr lang="en-US" b="1" dirty="0" smtClean="0"/>
              <a:t>8.split(): </a:t>
            </a:r>
          </a:p>
          <a:p>
            <a:r>
              <a:rPr lang="en-US" dirty="0" smtClean="0"/>
              <a:t>If we want to split the given target string according to a particular pattern then we should go for split() function.</a:t>
            </a:r>
          </a:p>
          <a:p>
            <a:r>
              <a:rPr lang="en-US" dirty="0" smtClean="0"/>
              <a:t>This function returns list of all tokens.</a:t>
            </a:r>
          </a:p>
          <a:p>
            <a:endParaRPr lang="en-US" dirty="0"/>
          </a:p>
        </p:txBody>
      </p:sp>
      <p:pic>
        <p:nvPicPr>
          <p:cNvPr id="3074" name="Picture 2"/>
          <p:cNvPicPr>
            <a:picLocks noChangeAspect="1" noChangeArrowheads="1"/>
          </p:cNvPicPr>
          <p:nvPr/>
        </p:nvPicPr>
        <p:blipFill>
          <a:blip r:embed="rId2" cstate="print"/>
          <a:srcRect/>
          <a:stretch>
            <a:fillRect/>
          </a:stretch>
        </p:blipFill>
        <p:spPr bwMode="auto">
          <a:xfrm>
            <a:off x="457200" y="2209800"/>
            <a:ext cx="4038600" cy="1905000"/>
          </a:xfrm>
          <a:prstGeom prst="rect">
            <a:avLst/>
          </a:prstGeom>
          <a:noFill/>
          <a:ln w="9525">
            <a:noFill/>
            <a:miter lim="800000"/>
            <a:headEnd/>
            <a:tailEnd/>
          </a:ln>
        </p:spPr>
      </p:pic>
      <p:pic>
        <p:nvPicPr>
          <p:cNvPr id="3075" name="Picture 3"/>
          <p:cNvPicPr>
            <a:picLocks noChangeAspect="1" noChangeArrowheads="1"/>
          </p:cNvPicPr>
          <p:nvPr/>
        </p:nvPicPr>
        <p:blipFill>
          <a:blip r:embed="rId3" cstate="print"/>
          <a:srcRect/>
          <a:stretch>
            <a:fillRect/>
          </a:stretch>
        </p:blipFill>
        <p:spPr bwMode="auto">
          <a:xfrm>
            <a:off x="381000" y="4267200"/>
            <a:ext cx="3657600" cy="2057400"/>
          </a:xfrm>
          <a:prstGeom prst="rect">
            <a:avLst/>
          </a:prstGeom>
          <a:noFill/>
          <a:ln w="9525">
            <a:noFill/>
            <a:miter lim="800000"/>
            <a:headEnd/>
            <a:tailEnd/>
          </a:ln>
        </p:spPr>
      </p:pic>
      <p:pic>
        <p:nvPicPr>
          <p:cNvPr id="3076" name="Picture 4"/>
          <p:cNvPicPr>
            <a:picLocks noChangeAspect="1" noChangeArrowheads="1"/>
          </p:cNvPicPr>
          <p:nvPr/>
        </p:nvPicPr>
        <p:blipFill>
          <a:blip r:embed="rId4" cstate="print"/>
          <a:srcRect/>
          <a:stretch>
            <a:fillRect/>
          </a:stretch>
        </p:blipFill>
        <p:spPr bwMode="auto">
          <a:xfrm>
            <a:off x="5105400" y="2286000"/>
            <a:ext cx="3657600" cy="1295400"/>
          </a:xfrm>
          <a:prstGeom prst="rect">
            <a:avLst/>
          </a:prstGeom>
          <a:noFill/>
          <a:ln w="9525">
            <a:noFill/>
            <a:miter lim="800000"/>
            <a:headEnd/>
            <a:tailEnd/>
          </a:ln>
        </p:spPr>
      </p:pic>
      <p:pic>
        <p:nvPicPr>
          <p:cNvPr id="3077" name="Picture 5"/>
          <p:cNvPicPr>
            <a:picLocks noChangeAspect="1" noChangeArrowheads="1"/>
          </p:cNvPicPr>
          <p:nvPr/>
        </p:nvPicPr>
        <p:blipFill>
          <a:blip r:embed="rId5" cstate="print"/>
          <a:srcRect/>
          <a:stretch>
            <a:fillRect/>
          </a:stretch>
        </p:blipFill>
        <p:spPr bwMode="auto">
          <a:xfrm>
            <a:off x="5715000" y="4038600"/>
            <a:ext cx="1371600" cy="12192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linds(horizontal)">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3074"/>
                                        </p:tgtEl>
                                        <p:attrNameLst>
                                          <p:attrName>style.visibility</p:attrName>
                                        </p:attrNameLst>
                                      </p:cBhvr>
                                      <p:to>
                                        <p:strVal val="visible"/>
                                      </p:to>
                                    </p:set>
                                    <p:animEffect transition="in" filter="blinds(horizontal)">
                                      <p:cBhvr>
                                        <p:cTn id="18" dur="500"/>
                                        <p:tgtEl>
                                          <p:spTgt spid="3074"/>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3075"/>
                                        </p:tgtEl>
                                        <p:attrNameLst>
                                          <p:attrName>style.visibility</p:attrName>
                                        </p:attrNameLst>
                                      </p:cBhvr>
                                      <p:to>
                                        <p:strVal val="visible"/>
                                      </p:to>
                                    </p:set>
                                    <p:animEffect transition="in" filter="blinds(horizontal)">
                                      <p:cBhvr>
                                        <p:cTn id="23" dur="500"/>
                                        <p:tgtEl>
                                          <p:spTgt spid="3075"/>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3076"/>
                                        </p:tgtEl>
                                        <p:attrNameLst>
                                          <p:attrName>style.visibility</p:attrName>
                                        </p:attrNameLst>
                                      </p:cBhvr>
                                      <p:to>
                                        <p:strVal val="visible"/>
                                      </p:to>
                                    </p:set>
                                    <p:animEffect transition="in" filter="blinds(horizontal)">
                                      <p:cBhvr>
                                        <p:cTn id="28" dur="500"/>
                                        <p:tgtEl>
                                          <p:spTgt spid="3076"/>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nodeType="clickEffect">
                                  <p:stCondLst>
                                    <p:cond delay="0"/>
                                  </p:stCondLst>
                                  <p:childTnLst>
                                    <p:set>
                                      <p:cBhvr>
                                        <p:cTn id="32" dur="1" fill="hold">
                                          <p:stCondLst>
                                            <p:cond delay="0"/>
                                          </p:stCondLst>
                                        </p:cTn>
                                        <p:tgtEl>
                                          <p:spTgt spid="3077"/>
                                        </p:tgtEl>
                                        <p:attrNameLst>
                                          <p:attrName>style.visibility</p:attrName>
                                        </p:attrNameLst>
                                      </p:cBhvr>
                                      <p:to>
                                        <p:strVal val="visible"/>
                                      </p:to>
                                    </p:set>
                                    <p:animEffect transition="in" filter="blinds(horizontal)">
                                      <p:cBhvr>
                                        <p:cTn id="33" dur="500"/>
                                        <p:tgtEl>
                                          <p:spTgt spid="30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304800"/>
            <a:ext cx="8610600" cy="6248400"/>
          </a:xfrm>
        </p:spPr>
        <p:txBody>
          <a:bodyPr/>
          <a:lstStyle/>
          <a:p>
            <a:pPr>
              <a:buNone/>
            </a:pPr>
            <a:r>
              <a:rPr lang="en-US" b="1" dirty="0" smtClean="0"/>
              <a:t>^ symbol:</a:t>
            </a:r>
          </a:p>
          <a:p>
            <a:r>
              <a:rPr lang="en-US" dirty="0" smtClean="0"/>
              <a:t>We can use ^ symbol to check whether the given target string starts with our provided pattern or not.</a:t>
            </a:r>
            <a:endParaRPr lang="en-US" dirty="0"/>
          </a:p>
        </p:txBody>
      </p:sp>
      <p:pic>
        <p:nvPicPr>
          <p:cNvPr id="4098" name="Picture 2"/>
          <p:cNvPicPr>
            <a:picLocks noChangeAspect="1" noChangeArrowheads="1"/>
          </p:cNvPicPr>
          <p:nvPr/>
        </p:nvPicPr>
        <p:blipFill>
          <a:blip r:embed="rId2" cstate="print"/>
          <a:srcRect/>
          <a:stretch>
            <a:fillRect/>
          </a:stretch>
        </p:blipFill>
        <p:spPr bwMode="auto">
          <a:xfrm>
            <a:off x="685800" y="3048000"/>
            <a:ext cx="4495800" cy="2819400"/>
          </a:xfrm>
          <a:prstGeom prst="rect">
            <a:avLst/>
          </a:prstGeom>
          <a:noFill/>
          <a:ln w="9525">
            <a:noFill/>
            <a:miter lim="800000"/>
            <a:headEnd/>
            <a:tailEnd/>
          </a:ln>
        </p:spPr>
      </p:pic>
      <p:pic>
        <p:nvPicPr>
          <p:cNvPr id="4099" name="Picture 3"/>
          <p:cNvPicPr>
            <a:picLocks noChangeAspect="1" noChangeArrowheads="1"/>
          </p:cNvPicPr>
          <p:nvPr/>
        </p:nvPicPr>
        <p:blipFill>
          <a:blip r:embed="rId3" cstate="print"/>
          <a:srcRect/>
          <a:stretch>
            <a:fillRect/>
          </a:stretch>
        </p:blipFill>
        <p:spPr bwMode="auto">
          <a:xfrm>
            <a:off x="4876800" y="6096000"/>
            <a:ext cx="3962400" cy="533400"/>
          </a:xfrm>
          <a:prstGeom prst="rect">
            <a:avLst/>
          </a:prstGeom>
          <a:noFill/>
          <a:ln w="9525">
            <a:noFill/>
            <a:miter lim="800000"/>
            <a:headEnd/>
            <a:tailEnd/>
          </a:ln>
        </p:spPr>
      </p:pic>
      <p:pic>
        <p:nvPicPr>
          <p:cNvPr id="4100" name="Picture 4"/>
          <p:cNvPicPr>
            <a:picLocks noChangeAspect="1" noChangeArrowheads="1"/>
          </p:cNvPicPr>
          <p:nvPr/>
        </p:nvPicPr>
        <p:blipFill>
          <a:blip r:embed="rId4" cstate="print"/>
          <a:srcRect/>
          <a:stretch>
            <a:fillRect/>
          </a:stretch>
        </p:blipFill>
        <p:spPr bwMode="auto">
          <a:xfrm>
            <a:off x="533400" y="1676400"/>
            <a:ext cx="8001000" cy="1295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304800"/>
            <a:ext cx="8610600" cy="6248400"/>
          </a:xfrm>
        </p:spPr>
        <p:txBody>
          <a:bodyPr/>
          <a:lstStyle/>
          <a:p>
            <a:r>
              <a:rPr lang="en-US" b="1" dirty="0" smtClean="0"/>
              <a:t>$ symbol:</a:t>
            </a:r>
          </a:p>
          <a:p>
            <a:r>
              <a:rPr lang="en-US" dirty="0" smtClean="0"/>
              <a:t>We can use $ symbol to check whether the given target string ends with our provided pattern or not</a:t>
            </a:r>
          </a:p>
          <a:p>
            <a:endParaRPr lang="en-US" dirty="0"/>
          </a:p>
        </p:txBody>
      </p:sp>
      <p:pic>
        <p:nvPicPr>
          <p:cNvPr id="5122" name="Picture 2"/>
          <p:cNvPicPr>
            <a:picLocks noChangeAspect="1" noChangeArrowheads="1"/>
          </p:cNvPicPr>
          <p:nvPr/>
        </p:nvPicPr>
        <p:blipFill>
          <a:blip r:embed="rId2" cstate="print"/>
          <a:srcRect/>
          <a:stretch>
            <a:fillRect/>
          </a:stretch>
        </p:blipFill>
        <p:spPr bwMode="auto">
          <a:xfrm>
            <a:off x="457200" y="1676400"/>
            <a:ext cx="7924800" cy="762000"/>
          </a:xfrm>
          <a:prstGeom prst="rect">
            <a:avLst/>
          </a:prstGeom>
          <a:noFill/>
          <a:ln w="9525">
            <a:noFill/>
            <a:miter lim="800000"/>
            <a:headEnd/>
            <a:tailEnd/>
          </a:ln>
        </p:spPr>
      </p:pic>
      <p:pic>
        <p:nvPicPr>
          <p:cNvPr id="5123" name="Picture 3"/>
          <p:cNvPicPr>
            <a:picLocks noChangeAspect="1" noChangeArrowheads="1"/>
          </p:cNvPicPr>
          <p:nvPr/>
        </p:nvPicPr>
        <p:blipFill>
          <a:blip r:embed="rId3" cstate="print"/>
          <a:srcRect/>
          <a:stretch>
            <a:fillRect/>
          </a:stretch>
        </p:blipFill>
        <p:spPr bwMode="auto">
          <a:xfrm>
            <a:off x="457200" y="2590800"/>
            <a:ext cx="5029200" cy="2971800"/>
          </a:xfrm>
          <a:prstGeom prst="rect">
            <a:avLst/>
          </a:prstGeom>
          <a:noFill/>
          <a:ln w="9525">
            <a:noFill/>
            <a:miter lim="800000"/>
            <a:headEnd/>
            <a:tailEnd/>
          </a:ln>
        </p:spPr>
      </p:pic>
      <p:pic>
        <p:nvPicPr>
          <p:cNvPr id="5124" name="Picture 4"/>
          <p:cNvPicPr>
            <a:picLocks noChangeAspect="1" noChangeArrowheads="1"/>
          </p:cNvPicPr>
          <p:nvPr/>
        </p:nvPicPr>
        <p:blipFill>
          <a:blip r:embed="rId4" cstate="print"/>
          <a:srcRect/>
          <a:stretch>
            <a:fillRect/>
          </a:stretch>
        </p:blipFill>
        <p:spPr bwMode="auto">
          <a:xfrm>
            <a:off x="533400" y="5943600"/>
            <a:ext cx="3810000" cy="457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srcRect/>
          <a:stretch>
            <a:fillRect/>
          </a:stretch>
        </p:blipFill>
        <p:spPr bwMode="auto">
          <a:xfrm>
            <a:off x="457200" y="457200"/>
            <a:ext cx="8305800" cy="1371600"/>
          </a:xfrm>
          <a:prstGeom prst="rect">
            <a:avLst/>
          </a:prstGeom>
          <a:noFill/>
          <a:ln w="9525">
            <a:noFill/>
            <a:miter lim="800000"/>
            <a:headEnd/>
            <a:tailEnd/>
          </a:ln>
        </p:spPr>
      </p:pic>
      <p:pic>
        <p:nvPicPr>
          <p:cNvPr id="6147" name="Picture 3"/>
          <p:cNvPicPr>
            <a:picLocks noGrp="1" noChangeAspect="1" noChangeArrowheads="1"/>
          </p:cNvPicPr>
          <p:nvPr>
            <p:ph sz="quarter" idx="1"/>
          </p:nvPr>
        </p:nvPicPr>
        <p:blipFill>
          <a:blip r:embed="rId3" cstate="print"/>
          <a:srcRect/>
          <a:stretch>
            <a:fillRect/>
          </a:stretch>
        </p:blipFill>
        <p:spPr bwMode="auto">
          <a:xfrm>
            <a:off x="457200" y="2514600"/>
            <a:ext cx="7543800" cy="2590800"/>
          </a:xfrm>
          <a:prstGeom prst="rect">
            <a:avLst/>
          </a:prstGeom>
          <a:noFill/>
          <a:ln w="9525">
            <a:noFill/>
            <a:miter lim="800000"/>
            <a:headEnd/>
            <a:tailEnd/>
          </a:ln>
        </p:spPr>
      </p:pic>
      <p:pic>
        <p:nvPicPr>
          <p:cNvPr id="6148" name="Picture 4"/>
          <p:cNvPicPr>
            <a:picLocks noChangeAspect="1" noChangeArrowheads="1"/>
          </p:cNvPicPr>
          <p:nvPr/>
        </p:nvPicPr>
        <p:blipFill>
          <a:blip r:embed="rId4" cstate="print"/>
          <a:srcRect/>
          <a:stretch>
            <a:fillRect/>
          </a:stretch>
        </p:blipFill>
        <p:spPr bwMode="auto">
          <a:xfrm>
            <a:off x="685800" y="5486400"/>
            <a:ext cx="5257800" cy="533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304800"/>
            <a:ext cx="8610600" cy="6248400"/>
          </a:xfrm>
        </p:spPr>
        <p:txBody>
          <a:bodyPr/>
          <a:lstStyle/>
          <a:p>
            <a:pPr>
              <a:buNone/>
            </a:pPr>
            <a:r>
              <a:rPr lang="en-US" b="1" dirty="0" smtClean="0"/>
              <a:t>Matching Versus Searching</a:t>
            </a:r>
          </a:p>
          <a:p>
            <a:r>
              <a:rPr lang="en-US" dirty="0" smtClean="0"/>
              <a:t>Python offers two different primitive operations based on regular expressions: </a:t>
            </a:r>
            <a:r>
              <a:rPr lang="en-US" b="1" dirty="0" smtClean="0"/>
              <a:t>match</a:t>
            </a:r>
            <a:r>
              <a:rPr lang="en-US" dirty="0" smtClean="0"/>
              <a:t> checks for a match only at the beginning of the string, while </a:t>
            </a:r>
            <a:r>
              <a:rPr lang="en-US" b="1" dirty="0" smtClean="0"/>
              <a:t>search</a:t>
            </a:r>
            <a:r>
              <a:rPr lang="en-US" dirty="0" smtClean="0"/>
              <a:t> checks for a match anywhere in the string</a:t>
            </a:r>
          </a:p>
          <a:p>
            <a:endParaRPr lang="en-U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1849</TotalTime>
  <Words>3866</Words>
  <Application>Microsoft Office PowerPoint</Application>
  <PresentationFormat>On-screen Show (4:3)</PresentationFormat>
  <Paragraphs>449</Paragraphs>
  <Slides>108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108</vt:i4>
      </vt:variant>
    </vt:vector>
  </HeadingPairs>
  <TitlesOfParts>
    <vt:vector size="115" baseType="lpstr">
      <vt:lpstr>Arial</vt:lpstr>
      <vt:lpstr>Arial Unicode MS</vt:lpstr>
      <vt:lpstr>Franklin Gothic Book</vt:lpstr>
      <vt:lpstr>Perpetua</vt:lpstr>
      <vt:lpstr>Wingdings</vt:lpstr>
      <vt:lpstr>Wingdings 2</vt:lpstr>
      <vt:lpstr>Equity</vt:lpstr>
      <vt:lpstr>UNIT-IV</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Data hiding</vt:lpstr>
      <vt:lpstr>PowerPoint Presentation</vt:lpstr>
      <vt:lpstr>PowerPoint Presentation</vt:lpstr>
      <vt:lpstr>     Data Hiding Using Methods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UNIT-IV</dc:title>
  <dc:creator>prems</dc:creator>
  <cp:lastModifiedBy>Admin</cp:lastModifiedBy>
  <cp:revision>176</cp:revision>
  <dcterms:created xsi:type="dcterms:W3CDTF">2019-08-31T04:29:48Z</dcterms:created>
  <dcterms:modified xsi:type="dcterms:W3CDTF">2026-03-26T05:34:22Z</dcterms:modified>
</cp:coreProperties>
</file>