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11" r:id="rId2"/>
    <p:sldId id="332" r:id="rId3"/>
    <p:sldId id="331" r:id="rId4"/>
    <p:sldId id="329" r:id="rId5"/>
    <p:sldId id="333" r:id="rId6"/>
    <p:sldId id="33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2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0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A19207-5B5E-40AF-BFF3-D2C6EDF2B2DF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70CC9-C219-4F26-8219-93332B8F55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Text Placeholder 2"/>
          <p:cNvSpPr>
            <a:spLocks noGrp="1" noChangeArrowheads="1"/>
          </p:cNvSpPr>
          <p:nvPr>
            <p:ph type="body" idx="4294967295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84995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  <p:sp>
        <p:nvSpPr>
          <p:cNvPr id="84996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744A70D-C51E-4916-986F-0583B136F7E2}" type="slidenum">
              <a:rPr lang="ko-KR" altLang="ko-KR" smtClean="0">
                <a:latin typeface="Constantia" pitchFamily="18" charset="0"/>
                <a:ea typeface="Gulim" pitchFamily="34" charset="-127"/>
              </a:rPr>
              <a:pPr/>
              <a:t>5</a:t>
            </a:fld>
            <a:endParaRPr lang="ko-KR" altLang="ko-KR" smtClean="0">
              <a:latin typeface="Constantia" pitchFamily="18" charset="0"/>
              <a:ea typeface="Gulim" pitchFamily="34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2B885A0-23A6-4E69-BEF8-76B0113D7096}" type="datetimeFigureOut">
              <a:rPr lang="en-US" smtClean="0"/>
              <a:pPr/>
              <a:t>3/25/2026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6F5066-2EB9-4E69-AD6A-04F7FA51B59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1200"/>
            <a:ext cx="8229600" cy="14478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Data Representations</a:t>
            </a:r>
            <a:br>
              <a:rPr lang="en-US" dirty="0" smtClean="0"/>
            </a:br>
            <a:r>
              <a:rPr lang="en-US" sz="3100" dirty="0" smtClean="0"/>
              <a:t>Unit-1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</a:t>
            </a:r>
            <a:r>
              <a:rPr lang="en-US" dirty="0" err="1" smtClean="0"/>
              <a:t>Representaions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Representations are two types</a:t>
            </a:r>
          </a:p>
          <a:p>
            <a:pPr>
              <a:buNone/>
            </a:pPr>
            <a:r>
              <a:rPr lang="en-US" dirty="0" smtClean="0"/>
              <a:t>                     1. Fixed Point Representation</a:t>
            </a:r>
          </a:p>
          <a:p>
            <a:pPr>
              <a:buNone/>
            </a:pPr>
            <a:r>
              <a:rPr lang="en-US" dirty="0" smtClean="0"/>
              <a:t>                     2. Floating Point Representation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/>
          <p:cNvPicPr>
            <a:picLocks noChangeAspect="1" noChangeArrowheads="1"/>
          </p:cNvPicPr>
          <p:nvPr/>
        </p:nvPicPr>
        <p:blipFill>
          <a:blip r:embed="rId3"/>
          <a:srcRect l="16399" t="23958" r="3954" b="46780"/>
          <a:stretch>
            <a:fillRect/>
          </a:stretch>
        </p:blipFill>
        <p:spPr bwMode="auto">
          <a:xfrm>
            <a:off x="130403" y="1066800"/>
            <a:ext cx="8883196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Content Placeholder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 l="12502" t="40404" r="59476" b="31566"/>
          <a:stretch>
            <a:fillRect/>
          </a:stretch>
        </p:blipFill>
        <p:spPr>
          <a:xfrm>
            <a:off x="979714" y="3505201"/>
            <a:ext cx="3233964" cy="3395663"/>
          </a:xfrm>
        </p:spPr>
      </p:pic>
      <p:pic>
        <p:nvPicPr>
          <p:cNvPr id="43011" name="Content Placeholder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/>
          <a:srcRect l="13280" t="38945" r="48932" b="32730"/>
          <a:stretch>
            <a:fillRect/>
          </a:stretch>
        </p:blipFill>
        <p:spPr>
          <a:xfrm>
            <a:off x="4737554" y="3505201"/>
            <a:ext cx="3763509" cy="2962275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76400" y="457200"/>
            <a:ext cx="5486400" cy="685800"/>
          </a:xfrm>
        </p:spPr>
        <p:txBody>
          <a:bodyPr>
            <a:normAutofit/>
          </a:bodyPr>
          <a:lstStyle/>
          <a:p>
            <a:r>
              <a:rPr lang="en-US" sz="3500" dirty="0" smtClean="0"/>
              <a:t>1.Fixed Point Representation</a:t>
            </a:r>
            <a:endParaRPr lang="en-US" sz="3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Content Placeholder 1" descr="Signed+Binary+Numbers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435" t="23151" r="17297" b="1158"/>
          <a:stretch>
            <a:fillRect/>
          </a:stretch>
        </p:blipFill>
        <p:spPr>
          <a:xfrm>
            <a:off x="2133600" y="594220"/>
            <a:ext cx="5029200" cy="612342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95400"/>
            <a:ext cx="8229600" cy="5486400"/>
          </a:xfrm>
        </p:spPr>
        <p:txBody>
          <a:bodyPr/>
          <a:lstStyle/>
          <a:p>
            <a:pPr lvl="1" eaLnBrk="1" hangingPunct="1"/>
            <a:r>
              <a:rPr lang="en-US" altLang="ko-KR" sz="1800" smtClean="0">
                <a:ea typeface="Gulim" pitchFamily="34" charset="-127"/>
              </a:rPr>
              <a:t>The floating-point representation of a number has two parts</a:t>
            </a:r>
          </a:p>
          <a:p>
            <a:pPr lvl="2" eaLnBrk="1" hangingPunct="1"/>
            <a:r>
              <a:rPr lang="en-US" altLang="ko-KR" smtClean="0">
                <a:ea typeface="Gulim" pitchFamily="34" charset="-127"/>
              </a:rPr>
              <a:t>1) Mantissa : signed, fixed-point number</a:t>
            </a:r>
          </a:p>
          <a:p>
            <a:pPr lvl="2" eaLnBrk="1" hangingPunct="1"/>
            <a:r>
              <a:rPr lang="en-US" altLang="ko-KR" smtClean="0">
                <a:ea typeface="Gulim" pitchFamily="34" charset="-127"/>
              </a:rPr>
              <a:t>2) Exponent : position of binary(decimal) point</a:t>
            </a:r>
          </a:p>
          <a:p>
            <a:pPr lvl="1" eaLnBrk="1" hangingPunct="1"/>
            <a:r>
              <a:rPr lang="en-US" altLang="ko-KR" sz="1800" smtClean="0">
                <a:ea typeface="Gulim" pitchFamily="34" charset="-127"/>
              </a:rPr>
              <a:t>Scientific notation : </a:t>
            </a:r>
            <a:r>
              <a:rPr lang="en-US" altLang="ko-KR" sz="1600" smtClean="0">
                <a:solidFill>
                  <a:srgbClr val="C00000"/>
                </a:solidFill>
                <a:ea typeface="Gulim" pitchFamily="34" charset="-127"/>
              </a:rPr>
              <a:t>m x r</a:t>
            </a:r>
            <a:r>
              <a:rPr lang="en-US" altLang="ko-KR" sz="1600" baseline="30000" smtClean="0">
                <a:solidFill>
                  <a:srgbClr val="C00000"/>
                </a:solidFill>
                <a:ea typeface="Gulim" pitchFamily="34" charset="-127"/>
              </a:rPr>
              <a:t>e</a:t>
            </a:r>
            <a:r>
              <a:rPr lang="en-US" altLang="ko-KR" sz="1600" smtClean="0">
                <a:solidFill>
                  <a:srgbClr val="C00000"/>
                </a:solidFill>
                <a:ea typeface="Gulim" pitchFamily="34" charset="-127"/>
              </a:rPr>
              <a:t> </a:t>
            </a:r>
            <a:r>
              <a:rPr lang="en-US" altLang="ko-KR" sz="1600" smtClean="0">
                <a:ea typeface="Gulim" pitchFamily="34" charset="-127"/>
              </a:rPr>
              <a:t>(+0.6132789 x 10</a:t>
            </a:r>
            <a:r>
              <a:rPr lang="en-US" altLang="ko-KR" sz="1600" baseline="30000" smtClean="0">
                <a:ea typeface="Gulim" pitchFamily="34" charset="-127"/>
              </a:rPr>
              <a:t>+4</a:t>
            </a:r>
            <a:r>
              <a:rPr lang="en-US" altLang="ko-KR" sz="1600" smtClean="0">
                <a:ea typeface="Gulim" pitchFamily="34" charset="-127"/>
              </a:rPr>
              <a:t>)</a:t>
            </a:r>
          </a:p>
          <a:p>
            <a:pPr lvl="2" eaLnBrk="1" hangingPunct="1"/>
            <a:r>
              <a:rPr lang="en-US" altLang="ko-KR" b="1" i="1" smtClean="0">
                <a:solidFill>
                  <a:srgbClr val="FF0000"/>
                </a:solidFill>
                <a:ea typeface="Gulim" pitchFamily="34" charset="-127"/>
              </a:rPr>
              <a:t>m</a:t>
            </a:r>
            <a:r>
              <a:rPr lang="en-US" altLang="ko-KR" smtClean="0">
                <a:ea typeface="Gulim" pitchFamily="34" charset="-127"/>
              </a:rPr>
              <a:t> : mantissa,</a:t>
            </a:r>
            <a:r>
              <a:rPr lang="en-US" altLang="ko-KR" b="1" i="1" smtClean="0">
                <a:solidFill>
                  <a:schemeClr val="folHlink"/>
                </a:solidFill>
                <a:ea typeface="Gulim" pitchFamily="34" charset="-127"/>
              </a:rPr>
              <a:t> </a:t>
            </a:r>
            <a:r>
              <a:rPr lang="en-US" altLang="ko-KR" b="1" i="1" smtClean="0">
                <a:solidFill>
                  <a:srgbClr val="FF0000"/>
                </a:solidFill>
                <a:ea typeface="Gulim" pitchFamily="34" charset="-127"/>
              </a:rPr>
              <a:t>r</a:t>
            </a:r>
            <a:r>
              <a:rPr lang="en-US" altLang="ko-KR" smtClean="0">
                <a:ea typeface="Gulim" pitchFamily="34" charset="-127"/>
              </a:rPr>
              <a:t> : radix,</a:t>
            </a:r>
            <a:r>
              <a:rPr lang="en-US" altLang="ko-KR" b="1" i="1" smtClean="0">
                <a:solidFill>
                  <a:schemeClr val="folHlink"/>
                </a:solidFill>
                <a:ea typeface="Gulim" pitchFamily="34" charset="-127"/>
              </a:rPr>
              <a:t> </a:t>
            </a:r>
            <a:r>
              <a:rPr lang="en-US" altLang="ko-KR" b="1" i="1" smtClean="0">
                <a:solidFill>
                  <a:srgbClr val="FF0000"/>
                </a:solidFill>
                <a:ea typeface="Gulim" pitchFamily="34" charset="-127"/>
              </a:rPr>
              <a:t>e</a:t>
            </a:r>
            <a:r>
              <a:rPr lang="en-US" altLang="ko-KR" b="1" i="1" smtClean="0">
                <a:solidFill>
                  <a:schemeClr val="folHlink"/>
                </a:solidFill>
                <a:ea typeface="Gulim" pitchFamily="34" charset="-127"/>
              </a:rPr>
              <a:t> </a:t>
            </a:r>
            <a:r>
              <a:rPr lang="en-US" altLang="ko-KR" smtClean="0">
                <a:ea typeface="Gulim" pitchFamily="34" charset="-127"/>
              </a:rPr>
              <a:t>: exponent</a:t>
            </a:r>
          </a:p>
          <a:p>
            <a:pPr lvl="2" eaLnBrk="1" hangingPunct="1"/>
            <a:endParaRPr lang="en-US" altLang="ko-KR" smtClean="0">
              <a:ea typeface="Gulim" pitchFamily="34" charset="-127"/>
            </a:endParaRPr>
          </a:p>
          <a:p>
            <a:pPr lvl="1" eaLnBrk="1" hangingPunct="1"/>
            <a:r>
              <a:rPr lang="en-US" altLang="ko-KR" sz="1800" smtClean="0">
                <a:ea typeface="Gulim" pitchFamily="34" charset="-127"/>
              </a:rPr>
              <a:t>Example : </a:t>
            </a:r>
            <a:r>
              <a:rPr lang="en-US" altLang="ko-KR" sz="1600" smtClean="0">
                <a:solidFill>
                  <a:srgbClr val="C00000"/>
                </a:solidFill>
                <a:ea typeface="Gulim" pitchFamily="34" charset="-127"/>
              </a:rPr>
              <a:t>m x 2</a:t>
            </a:r>
            <a:r>
              <a:rPr lang="en-US" altLang="ko-KR" sz="1600" baseline="30000" smtClean="0">
                <a:solidFill>
                  <a:srgbClr val="C00000"/>
                </a:solidFill>
                <a:ea typeface="Gulim" pitchFamily="34" charset="-127"/>
              </a:rPr>
              <a:t>e</a:t>
            </a:r>
            <a:r>
              <a:rPr lang="en-US" altLang="ko-KR" sz="1600" smtClean="0">
                <a:ea typeface="Gulim" pitchFamily="34" charset="-127"/>
              </a:rPr>
              <a:t> = +(.1001110)</a:t>
            </a:r>
            <a:r>
              <a:rPr lang="en-US" altLang="ko-KR" sz="1600" baseline="-25000" smtClean="0">
                <a:ea typeface="Gulim" pitchFamily="34" charset="-127"/>
              </a:rPr>
              <a:t>2</a:t>
            </a:r>
            <a:r>
              <a:rPr lang="en-US" altLang="ko-KR" sz="1600" smtClean="0">
                <a:ea typeface="Gulim" pitchFamily="34" charset="-127"/>
              </a:rPr>
              <a:t> x 2</a:t>
            </a:r>
            <a:r>
              <a:rPr lang="en-US" altLang="ko-KR" sz="1600" baseline="30000" smtClean="0">
                <a:ea typeface="Gulim" pitchFamily="34" charset="-127"/>
              </a:rPr>
              <a:t>+4</a:t>
            </a:r>
            <a:endParaRPr lang="en-US" altLang="ko-KR" sz="1800" smtClean="0">
              <a:ea typeface="Gulim" pitchFamily="34" charset="-127"/>
            </a:endParaRPr>
          </a:p>
          <a:p>
            <a:pPr lvl="1" eaLnBrk="1" hangingPunct="1"/>
            <a:endParaRPr lang="en-US" altLang="ko-KR" b="1" i="1" u="sng" smtClean="0">
              <a:solidFill>
                <a:srgbClr val="C00000"/>
              </a:solidFill>
              <a:ea typeface="Gulim" pitchFamily="34" charset="-127"/>
            </a:endParaRPr>
          </a:p>
          <a:p>
            <a:pPr lvl="1" eaLnBrk="1" hangingPunct="1"/>
            <a:endParaRPr lang="en-US" altLang="ko-KR" b="1" i="1" u="sng" smtClean="0">
              <a:solidFill>
                <a:srgbClr val="C00000"/>
              </a:solidFill>
              <a:ea typeface="Gulim" pitchFamily="34" charset="-127"/>
            </a:endParaRPr>
          </a:p>
          <a:p>
            <a:pPr lvl="1" eaLnBrk="1" hangingPunct="1"/>
            <a:r>
              <a:rPr lang="en-US" altLang="ko-KR" b="1" i="1" u="sng" smtClean="0">
                <a:solidFill>
                  <a:srgbClr val="C00000"/>
                </a:solidFill>
                <a:ea typeface="Gulim" pitchFamily="34" charset="-127"/>
              </a:rPr>
              <a:t>Normalization</a:t>
            </a:r>
          </a:p>
          <a:p>
            <a:pPr lvl="2" eaLnBrk="1" hangingPunct="1"/>
            <a:r>
              <a:rPr lang="en-US" altLang="ko-KR" smtClean="0">
                <a:ea typeface="Gulim" pitchFamily="34" charset="-127"/>
              </a:rPr>
              <a:t>Most significant digit of mantissa is </a:t>
            </a:r>
            <a:r>
              <a:rPr lang="en-US" altLang="ko-KR" b="1" i="1" smtClean="0">
                <a:solidFill>
                  <a:schemeClr val="accent1"/>
                </a:solidFill>
                <a:ea typeface="Gulim" pitchFamily="34" charset="-127"/>
              </a:rPr>
              <a:t>nonzero</a:t>
            </a:r>
            <a:endParaRPr lang="en-US" altLang="ko-KR" smtClean="0">
              <a:ea typeface="Gulim" pitchFamily="34" charset="-127"/>
            </a:endParaRPr>
          </a:p>
          <a:p>
            <a:pPr lvl="2" eaLnBrk="1" hangingPunct="1">
              <a:buFont typeface="Wingdings 2" pitchFamily="18" charset="2"/>
              <a:buNone/>
            </a:pPr>
            <a:endParaRPr lang="en-US" altLang="ko-KR" smtClean="0">
              <a:ea typeface="Gulim" pitchFamily="34" charset="-127"/>
            </a:endParaRPr>
          </a:p>
        </p:txBody>
      </p:sp>
      <p:sp>
        <p:nvSpPr>
          <p:cNvPr id="65539" name="AutoShape 4"/>
          <p:cNvSpPr>
            <a:spLocks noChangeArrowheads="1"/>
          </p:cNvSpPr>
          <p:nvPr/>
        </p:nvSpPr>
        <p:spPr bwMode="auto">
          <a:xfrm>
            <a:off x="7010400" y="457200"/>
            <a:ext cx="2133600" cy="701675"/>
          </a:xfrm>
          <a:prstGeom prst="wedgeRoundRectCallout">
            <a:avLst>
              <a:gd name="adj1" fmla="val -86829"/>
              <a:gd name="adj2" fmla="val -6787"/>
              <a:gd name="adj3" fmla="val 16667"/>
            </a:avLst>
          </a:prstGeom>
          <a:noFill/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atinLnBrk="1"/>
            <a:r>
              <a:rPr lang="en-US" altLang="ko-KR" sz="1400">
                <a:ea typeface="Gulim" pitchFamily="34" charset="-127"/>
              </a:rPr>
              <a:t>* Decimal + 6132.789</a:t>
            </a:r>
          </a:p>
          <a:p>
            <a:pPr latinLnBrk="1"/>
            <a:r>
              <a:rPr lang="en-US" altLang="ko-KR" sz="1400">
                <a:ea typeface="Gulim" pitchFamily="34" charset="-127"/>
              </a:rPr>
              <a:t>   </a:t>
            </a:r>
            <a:r>
              <a:rPr lang="en-US" altLang="ko-KR" sz="1400" b="1" i="1">
                <a:solidFill>
                  <a:schemeClr val="accent1"/>
                </a:solidFill>
                <a:ea typeface="Gulim" pitchFamily="34" charset="-127"/>
              </a:rPr>
              <a:t>Fraction        Exponent</a:t>
            </a:r>
            <a:endParaRPr lang="en-US" altLang="ko-KR" sz="1400">
              <a:ea typeface="Gulim" pitchFamily="34" charset="-127"/>
            </a:endParaRPr>
          </a:p>
          <a:p>
            <a:pPr latinLnBrk="1"/>
            <a:r>
              <a:rPr lang="en-US" altLang="ko-KR" sz="1400">
                <a:ea typeface="Gulim" pitchFamily="34" charset="-127"/>
              </a:rPr>
              <a:t>+0.6132789           +4</a:t>
            </a:r>
          </a:p>
        </p:txBody>
      </p:sp>
      <p:sp>
        <p:nvSpPr>
          <p:cNvPr id="65540" name="AutoShape 6"/>
          <p:cNvSpPr>
            <a:spLocks noChangeArrowheads="1"/>
          </p:cNvSpPr>
          <p:nvPr/>
        </p:nvSpPr>
        <p:spPr bwMode="auto">
          <a:xfrm>
            <a:off x="5105400" y="3505200"/>
            <a:ext cx="2133600" cy="473075"/>
          </a:xfrm>
          <a:prstGeom prst="wedgeRoundRectCallout">
            <a:avLst>
              <a:gd name="adj1" fmla="val -81472"/>
              <a:gd name="adj2" fmla="val 6333"/>
              <a:gd name="adj3" fmla="val 16667"/>
            </a:avLst>
          </a:prstGeom>
          <a:noFill/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atinLnBrk="1"/>
            <a:r>
              <a:rPr lang="en-US" altLang="ko-KR" sz="1400">
                <a:ea typeface="Gulim" pitchFamily="34" charset="-127"/>
              </a:rPr>
              <a:t>   </a:t>
            </a:r>
            <a:r>
              <a:rPr lang="en-US" altLang="ko-KR" sz="1400" b="1" i="1">
                <a:solidFill>
                  <a:schemeClr val="accent1"/>
                </a:solidFill>
                <a:ea typeface="Gulim" pitchFamily="34" charset="-127"/>
              </a:rPr>
              <a:t>Fraction        Exponent</a:t>
            </a:r>
            <a:endParaRPr lang="en-US" altLang="ko-KR" sz="1400">
              <a:ea typeface="Gulim" pitchFamily="34" charset="-127"/>
            </a:endParaRPr>
          </a:p>
          <a:p>
            <a:pPr latinLnBrk="1"/>
            <a:r>
              <a:rPr lang="en-US" altLang="ko-KR" sz="1400">
                <a:ea typeface="Gulim" pitchFamily="34" charset="-127"/>
              </a:rPr>
              <a:t>  01001110          000100</a:t>
            </a:r>
          </a:p>
        </p:txBody>
      </p:sp>
      <p:sp>
        <p:nvSpPr>
          <p:cNvPr id="65541" name="TextBox 4"/>
          <p:cNvSpPr txBox="1">
            <a:spLocks noChangeArrowheads="1"/>
          </p:cNvSpPr>
          <p:nvPr/>
        </p:nvSpPr>
        <p:spPr bwMode="auto">
          <a:xfrm>
            <a:off x="457200" y="685800"/>
            <a:ext cx="6553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3200" dirty="0" smtClean="0">
                <a:ea typeface="Gulim" pitchFamily="34" charset="-127"/>
              </a:rPr>
              <a:t>2. </a:t>
            </a:r>
            <a:r>
              <a:rPr lang="en-US" altLang="ko-KR" sz="3200" dirty="0">
                <a:ea typeface="Gulim" pitchFamily="34" charset="-127"/>
              </a:rPr>
              <a:t>Floating-Point Representation</a:t>
            </a:r>
          </a:p>
        </p:txBody>
      </p:sp>
      <p:sp>
        <p:nvSpPr>
          <p:cNvPr id="65542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4DD62DC-C27A-4FF0-833D-3098DD031F5A}" type="slidenum">
              <a:rPr lang="en-US" altLang="zh-CN" smtClean="0"/>
              <a:pPr/>
              <a:t>5</a:t>
            </a:fld>
            <a:endParaRPr lang="en-US" altLang="zh-CN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" y="1566863"/>
            <a:ext cx="887730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Box 4"/>
          <p:cNvSpPr txBox="1">
            <a:spLocks noChangeArrowheads="1"/>
          </p:cNvSpPr>
          <p:nvPr/>
        </p:nvSpPr>
        <p:spPr bwMode="auto">
          <a:xfrm>
            <a:off x="304800" y="762000"/>
            <a:ext cx="8610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3200" b="1">
                <a:latin typeface="Times New Roman" pitchFamily="18" charset="0"/>
                <a:cs typeface="Times New Roman" pitchFamily="18" charset="0"/>
              </a:rPr>
              <a:t>Single Precision Floating Point Representation</a:t>
            </a:r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4425" y="2133600"/>
            <a:ext cx="691515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143000"/>
            <a:ext cx="5867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US" sz="3200" smtClean="0"/>
              <a:t> Example  :  </a:t>
            </a:r>
            <a:r>
              <a:rPr lang="en-US" sz="3200" smtClean="0">
                <a:solidFill>
                  <a:srgbClr val="C00000"/>
                </a:solidFill>
              </a:rPr>
              <a:t>(1259.125)</a:t>
            </a:r>
            <a:r>
              <a:rPr lang="en-US" sz="1400" smtClean="0">
                <a:solidFill>
                  <a:srgbClr val="C00000"/>
                </a:solidFill>
              </a:rPr>
              <a:t>10  </a:t>
            </a:r>
          </a:p>
        </p:txBody>
      </p:sp>
      <p:pic>
        <p:nvPicPr>
          <p:cNvPr id="696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057400"/>
            <a:ext cx="8229600" cy="31718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38200" y="533400"/>
            <a:ext cx="7315200" cy="57626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838200"/>
            <a:ext cx="7086600" cy="5410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609600"/>
            <a:ext cx="8001000" cy="571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609600"/>
            <a:ext cx="7543800" cy="571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4600" y="2667000"/>
            <a:ext cx="4417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End of Unit-1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288</TotalTime>
  <Words>126</Words>
  <Application>Microsoft Office PowerPoint</Application>
  <PresentationFormat>On-screen Show (4:3)</PresentationFormat>
  <Paragraphs>28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Flow</vt:lpstr>
      <vt:lpstr>Data Representations Unit-1</vt:lpstr>
      <vt:lpstr>Data Representaions</vt:lpstr>
      <vt:lpstr>1.Fixed Point Representation</vt:lpstr>
      <vt:lpstr>Slide 4</vt:lpstr>
      <vt:lpstr>Slide 5</vt:lpstr>
      <vt:lpstr>Slide 6</vt:lpstr>
      <vt:lpstr>Slide 7</vt:lpstr>
      <vt:lpstr>Slide 8</vt:lpstr>
      <vt:lpstr> Example  :  (1259.125)10  </vt:lpstr>
      <vt:lpstr>Slide 10</vt:lpstr>
      <vt:lpstr>Slide 11</vt:lpstr>
      <vt:lpstr>Slide 12</vt:lpstr>
      <vt:lpstr>Slide 13</vt:lpstr>
      <vt:lpstr>Slide 14</vt:lpstr>
    </vt:vector>
  </TitlesOfParts>
  <Company>SNIST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</dc:title>
  <dc:creator>Student</dc:creator>
  <cp:lastModifiedBy>RamaKrishna</cp:lastModifiedBy>
  <cp:revision>67</cp:revision>
  <dcterms:created xsi:type="dcterms:W3CDTF">2013-12-20T06:17:45Z</dcterms:created>
  <dcterms:modified xsi:type="dcterms:W3CDTF">2026-03-25T04:00:15Z</dcterms:modified>
</cp:coreProperties>
</file>