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notesMasterIdLst>
    <p:notesMasterId r:id="rId75"/>
  </p:notesMasterIdLst>
  <p:handoutMasterIdLst>
    <p:handoutMasterId r:id="rId76"/>
  </p:handoutMasterIdLst>
  <p:sldIdLst>
    <p:sldId id="404" r:id="rId2"/>
    <p:sldId id="298" r:id="rId3"/>
    <p:sldId id="405" r:id="rId4"/>
    <p:sldId id="299" r:id="rId5"/>
    <p:sldId id="301" r:id="rId6"/>
    <p:sldId id="302" r:id="rId7"/>
    <p:sldId id="406" r:id="rId8"/>
    <p:sldId id="408" r:id="rId9"/>
    <p:sldId id="304" r:id="rId10"/>
    <p:sldId id="305" r:id="rId11"/>
    <p:sldId id="393" r:id="rId12"/>
    <p:sldId id="257" r:id="rId13"/>
    <p:sldId id="394" r:id="rId14"/>
    <p:sldId id="395" r:id="rId15"/>
    <p:sldId id="401" r:id="rId16"/>
    <p:sldId id="402" r:id="rId17"/>
    <p:sldId id="403" r:id="rId18"/>
    <p:sldId id="284" r:id="rId19"/>
    <p:sldId id="285" r:id="rId20"/>
    <p:sldId id="287" r:id="rId21"/>
    <p:sldId id="288" r:id="rId22"/>
    <p:sldId id="289" r:id="rId23"/>
    <p:sldId id="290" r:id="rId24"/>
    <p:sldId id="291" r:id="rId25"/>
    <p:sldId id="292" r:id="rId26"/>
    <p:sldId id="293" r:id="rId27"/>
    <p:sldId id="294" r:id="rId28"/>
    <p:sldId id="295" r:id="rId29"/>
    <p:sldId id="296" r:id="rId30"/>
    <p:sldId id="297" r:id="rId31"/>
    <p:sldId id="308" r:id="rId32"/>
    <p:sldId id="310" r:id="rId33"/>
    <p:sldId id="311" r:id="rId34"/>
    <p:sldId id="312" r:id="rId35"/>
    <p:sldId id="313" r:id="rId36"/>
    <p:sldId id="314" r:id="rId37"/>
    <p:sldId id="315" r:id="rId38"/>
    <p:sldId id="316" r:id="rId39"/>
    <p:sldId id="317" r:id="rId40"/>
    <p:sldId id="318" r:id="rId41"/>
    <p:sldId id="319" r:id="rId42"/>
    <p:sldId id="320" r:id="rId43"/>
    <p:sldId id="321" r:id="rId44"/>
    <p:sldId id="322" r:id="rId45"/>
    <p:sldId id="323" r:id="rId46"/>
    <p:sldId id="324" r:id="rId47"/>
    <p:sldId id="325" r:id="rId48"/>
    <p:sldId id="326" r:id="rId49"/>
    <p:sldId id="327" r:id="rId50"/>
    <p:sldId id="328" r:id="rId51"/>
    <p:sldId id="329" r:id="rId52"/>
    <p:sldId id="330" r:id="rId53"/>
    <p:sldId id="346" r:id="rId54"/>
    <p:sldId id="347" r:id="rId55"/>
    <p:sldId id="409" r:id="rId56"/>
    <p:sldId id="419" r:id="rId57"/>
    <p:sldId id="420" r:id="rId58"/>
    <p:sldId id="421" r:id="rId59"/>
    <p:sldId id="423" r:id="rId60"/>
    <p:sldId id="427" r:id="rId61"/>
    <p:sldId id="424" r:id="rId62"/>
    <p:sldId id="425" r:id="rId63"/>
    <p:sldId id="426" r:id="rId64"/>
    <p:sldId id="411" r:id="rId65"/>
    <p:sldId id="428" r:id="rId66"/>
    <p:sldId id="412" r:id="rId67"/>
    <p:sldId id="413" r:id="rId68"/>
    <p:sldId id="414" r:id="rId69"/>
    <p:sldId id="415" r:id="rId70"/>
    <p:sldId id="416" r:id="rId71"/>
    <p:sldId id="417" r:id="rId72"/>
    <p:sldId id="418" r:id="rId73"/>
    <p:sldId id="407" r:id="rId74"/>
  </p:sldIdLst>
  <p:sldSz cx="9144000" cy="6858000" type="screen4x3"/>
  <p:notesSz cx="7023100" cy="93091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07" autoAdjust="0"/>
  </p:normalViewPr>
  <p:slideViewPr>
    <p:cSldViewPr>
      <p:cViewPr varScale="1">
        <p:scale>
          <a:sx n="83" d="100"/>
          <a:sy n="83" d="100"/>
        </p:scale>
        <p:origin x="-143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5" d="100"/>
          <a:sy n="55" d="100"/>
        </p:scale>
        <p:origin x="-2904" y="-102"/>
      </p:cViewPr>
      <p:guideLst>
        <p:guide orient="horz" pos="2932"/>
        <p:guide pos="2212"/>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8275" y="0"/>
            <a:ext cx="3043238" cy="465138"/>
          </a:xfrm>
          <a:prstGeom prst="rect">
            <a:avLst/>
          </a:prstGeom>
        </p:spPr>
        <p:txBody>
          <a:bodyPr vert="horz" lIns="91440" tIns="45720" rIns="91440" bIns="45720" rtlCol="0"/>
          <a:lstStyle>
            <a:lvl1pPr algn="r">
              <a:defRPr sz="1200"/>
            </a:lvl1pPr>
          </a:lstStyle>
          <a:p>
            <a:fld id="{EB6726C9-4574-405F-B0BA-BF4A58F36958}" type="datetimeFigureOut">
              <a:rPr lang="en-US" smtClean="0"/>
              <a:pPr/>
              <a:t>1/21/2025</a:t>
            </a:fld>
            <a:endParaRPr lang="en-US"/>
          </a:p>
        </p:txBody>
      </p:sp>
      <p:sp>
        <p:nvSpPr>
          <p:cNvPr id="4" name="Footer Placeholder 3"/>
          <p:cNvSpPr>
            <a:spLocks noGrp="1"/>
          </p:cNvSpPr>
          <p:nvPr>
            <p:ph type="ftr" sz="quarter" idx="2"/>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8275" y="8842375"/>
            <a:ext cx="3043238" cy="465138"/>
          </a:xfrm>
          <a:prstGeom prst="rect">
            <a:avLst/>
          </a:prstGeom>
        </p:spPr>
        <p:txBody>
          <a:bodyPr vert="horz" lIns="91440" tIns="45720" rIns="91440" bIns="45720" rtlCol="0" anchor="b"/>
          <a:lstStyle>
            <a:lvl1pPr algn="r">
              <a:defRPr sz="1200"/>
            </a:lvl1pPr>
          </a:lstStyle>
          <a:p>
            <a:fld id="{52480302-7338-471E-B7A3-3FF5F274CCAE}"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fontAlgn="auto">
              <a:spcBef>
                <a:spcPts val="0"/>
              </a:spcBef>
              <a:spcAft>
                <a:spcPts val="0"/>
              </a:spcAft>
              <a:defRPr sz="1200">
                <a:latin typeface="+mn-lt"/>
                <a:cs typeface="+mn-cs"/>
              </a:defRPr>
            </a:lvl1pPr>
          </a:lstStyle>
          <a:p>
            <a:pPr>
              <a:defRPr/>
            </a:pPr>
            <a:endParaRPr lang="en-IN"/>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fontAlgn="auto">
              <a:spcBef>
                <a:spcPts val="0"/>
              </a:spcBef>
              <a:spcAft>
                <a:spcPts val="0"/>
              </a:spcAft>
              <a:defRPr sz="1200">
                <a:latin typeface="+mn-lt"/>
                <a:cs typeface="+mn-cs"/>
              </a:defRPr>
            </a:lvl1pPr>
          </a:lstStyle>
          <a:p>
            <a:pPr>
              <a:defRPr/>
            </a:pPr>
            <a:fld id="{BD7803F3-4362-4FC2-9FFD-A30E1CCCAC77}" type="datetimeFigureOut">
              <a:rPr lang="en-US"/>
              <a:pPr>
                <a:defRPr/>
              </a:pPr>
              <a:t>1/21/2025</a:t>
            </a:fld>
            <a:endParaRPr lang="en-IN"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pPr lvl="0"/>
            <a:endParaRPr lang="en-IN" noProof="0" dirty="0" smtClean="0"/>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IN" noProof="0" smtClean="0"/>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fontAlgn="auto">
              <a:spcBef>
                <a:spcPts val="0"/>
              </a:spcBef>
              <a:spcAft>
                <a:spcPts val="0"/>
              </a:spcAft>
              <a:defRPr sz="1200">
                <a:latin typeface="+mn-lt"/>
                <a:cs typeface="+mn-cs"/>
              </a:defRPr>
            </a:lvl1pPr>
          </a:lstStyle>
          <a:p>
            <a:pPr>
              <a:defRPr/>
            </a:pPr>
            <a:endParaRPr lang="en-IN"/>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fontAlgn="auto">
              <a:spcBef>
                <a:spcPts val="0"/>
              </a:spcBef>
              <a:spcAft>
                <a:spcPts val="0"/>
              </a:spcAft>
              <a:defRPr sz="1200">
                <a:latin typeface="+mn-lt"/>
                <a:cs typeface="+mn-cs"/>
              </a:defRPr>
            </a:lvl1pPr>
          </a:lstStyle>
          <a:p>
            <a:pPr>
              <a:defRPr/>
            </a:pPr>
            <a:fld id="{B260D30A-FBA1-431F-8573-1F84E104099B}" type="slidenum">
              <a:rPr lang="en-IN"/>
              <a:pPr>
                <a:defRPr/>
              </a:pPr>
              <a:t>‹#›</a:t>
            </a:fld>
            <a:endParaRPr lang="en-IN"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B260D30A-FBA1-431F-8573-1F84E104099B}" type="slidenum">
              <a:rPr lang="en-IN" smtClean="0"/>
              <a:pPr>
                <a:defRPr/>
              </a:pPr>
              <a:t>38</a:t>
            </a:fld>
            <a:endParaRPr lang="en-IN"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C2211B42-E394-4E29-9BE5-A975BCA84E50}" type="datetimeFigureOut">
              <a:rPr lang="en-US" smtClean="0"/>
              <a:pPr>
                <a:defRPr/>
              </a:pPr>
              <a:t>1/21/2025</a:t>
            </a:fld>
            <a:endParaRPr lang="en-IN" dirty="0"/>
          </a:p>
        </p:txBody>
      </p:sp>
      <p:sp>
        <p:nvSpPr>
          <p:cNvPr id="5" name="Footer Placeholder 4"/>
          <p:cNvSpPr>
            <a:spLocks noGrp="1"/>
          </p:cNvSpPr>
          <p:nvPr>
            <p:ph type="ftr" sz="quarter" idx="11"/>
          </p:nvPr>
        </p:nvSpPr>
        <p:spPr/>
        <p:txBody>
          <a:bodyPr/>
          <a:lstStyle/>
          <a:p>
            <a:pPr>
              <a:defRPr/>
            </a:pPr>
            <a:endParaRPr lang="en-IN"/>
          </a:p>
        </p:txBody>
      </p:sp>
      <p:sp>
        <p:nvSpPr>
          <p:cNvPr id="6" name="Slide Number Placeholder 5"/>
          <p:cNvSpPr>
            <a:spLocks noGrp="1"/>
          </p:cNvSpPr>
          <p:nvPr>
            <p:ph type="sldNum" sz="quarter" idx="12"/>
          </p:nvPr>
        </p:nvSpPr>
        <p:spPr/>
        <p:txBody>
          <a:bodyPr/>
          <a:lstStyle/>
          <a:p>
            <a:pPr>
              <a:defRPr/>
            </a:pPr>
            <a:fld id="{C6274890-6B0F-4501-B608-D8ED085639C5}" type="slidenum">
              <a:rPr lang="en-IN" smtClean="0"/>
              <a:pPr>
                <a:defRPr/>
              </a:pPr>
              <a:t>‹#›</a:t>
            </a:fld>
            <a:endParaRPr lang="en-I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9A854795-CFBA-4F12-9F49-E629446CFDCD}" type="datetimeFigureOut">
              <a:rPr lang="en-US" smtClean="0"/>
              <a:pPr>
                <a:defRPr/>
              </a:pPr>
              <a:t>1/21/2025</a:t>
            </a:fld>
            <a:endParaRPr lang="en-IN" dirty="0"/>
          </a:p>
        </p:txBody>
      </p:sp>
      <p:sp>
        <p:nvSpPr>
          <p:cNvPr id="5" name="Footer Placeholder 4"/>
          <p:cNvSpPr>
            <a:spLocks noGrp="1"/>
          </p:cNvSpPr>
          <p:nvPr>
            <p:ph type="ftr" sz="quarter" idx="11"/>
          </p:nvPr>
        </p:nvSpPr>
        <p:spPr/>
        <p:txBody>
          <a:bodyPr/>
          <a:lstStyle/>
          <a:p>
            <a:pPr>
              <a:defRPr/>
            </a:pPr>
            <a:endParaRPr lang="en-IN"/>
          </a:p>
        </p:txBody>
      </p:sp>
      <p:sp>
        <p:nvSpPr>
          <p:cNvPr id="6" name="Slide Number Placeholder 5"/>
          <p:cNvSpPr>
            <a:spLocks noGrp="1"/>
          </p:cNvSpPr>
          <p:nvPr>
            <p:ph type="sldNum" sz="quarter" idx="12"/>
          </p:nvPr>
        </p:nvSpPr>
        <p:spPr/>
        <p:txBody>
          <a:bodyPr/>
          <a:lstStyle/>
          <a:p>
            <a:pPr>
              <a:defRPr/>
            </a:pPr>
            <a:fld id="{116B8C5C-81FF-410A-BCEC-C5EB73F131E4}" type="slidenum">
              <a:rPr lang="en-IN" smtClean="0"/>
              <a:pPr>
                <a:defRPr/>
              </a:pPr>
              <a:t>‹#›</a:t>
            </a:fld>
            <a:endParaRPr lang="en-I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B4AFFDE3-A37F-4ED3-972F-EE8DCC6C88FE}" type="datetimeFigureOut">
              <a:rPr lang="en-US" smtClean="0"/>
              <a:pPr>
                <a:defRPr/>
              </a:pPr>
              <a:t>1/21/2025</a:t>
            </a:fld>
            <a:endParaRPr lang="en-IN" dirty="0"/>
          </a:p>
        </p:txBody>
      </p:sp>
      <p:sp>
        <p:nvSpPr>
          <p:cNvPr id="5" name="Footer Placeholder 4"/>
          <p:cNvSpPr>
            <a:spLocks noGrp="1"/>
          </p:cNvSpPr>
          <p:nvPr>
            <p:ph type="ftr" sz="quarter" idx="11"/>
          </p:nvPr>
        </p:nvSpPr>
        <p:spPr/>
        <p:txBody>
          <a:bodyPr/>
          <a:lstStyle/>
          <a:p>
            <a:pPr>
              <a:defRPr/>
            </a:pPr>
            <a:endParaRPr lang="en-IN"/>
          </a:p>
        </p:txBody>
      </p:sp>
      <p:sp>
        <p:nvSpPr>
          <p:cNvPr id="6" name="Slide Number Placeholder 5"/>
          <p:cNvSpPr>
            <a:spLocks noGrp="1"/>
          </p:cNvSpPr>
          <p:nvPr>
            <p:ph type="sldNum" sz="quarter" idx="12"/>
          </p:nvPr>
        </p:nvSpPr>
        <p:spPr/>
        <p:txBody>
          <a:bodyPr/>
          <a:lstStyle/>
          <a:p>
            <a:pPr>
              <a:defRPr/>
            </a:pPr>
            <a:fld id="{E473FE57-6940-4910-8B4C-3227472285B8}" type="slidenum">
              <a:rPr lang="en-IN" smtClean="0"/>
              <a:pPr>
                <a:defRPr/>
              </a:pPr>
              <a:t>‹#›</a:t>
            </a:fld>
            <a:endParaRPr lang="en-I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E52CDC80-E897-4CD3-9D0E-880C3C713370}" type="datetimeFigureOut">
              <a:rPr lang="en-US" smtClean="0"/>
              <a:pPr>
                <a:defRPr/>
              </a:pPr>
              <a:t>1/21/2025</a:t>
            </a:fld>
            <a:endParaRPr lang="en-IN" dirty="0"/>
          </a:p>
        </p:txBody>
      </p:sp>
      <p:sp>
        <p:nvSpPr>
          <p:cNvPr id="6" name="Footer Placeholder 5"/>
          <p:cNvSpPr>
            <a:spLocks noGrp="1"/>
          </p:cNvSpPr>
          <p:nvPr>
            <p:ph type="ftr" sz="quarter" idx="11"/>
          </p:nvPr>
        </p:nvSpPr>
        <p:spPr/>
        <p:txBody>
          <a:bodyPr/>
          <a:lstStyle/>
          <a:p>
            <a:pPr>
              <a:defRPr/>
            </a:pPr>
            <a:endParaRPr lang="en-IN"/>
          </a:p>
        </p:txBody>
      </p:sp>
      <p:sp>
        <p:nvSpPr>
          <p:cNvPr id="7" name="Slide Number Placeholder 6"/>
          <p:cNvSpPr>
            <a:spLocks noGrp="1"/>
          </p:cNvSpPr>
          <p:nvPr>
            <p:ph type="sldNum" sz="quarter" idx="12"/>
          </p:nvPr>
        </p:nvSpPr>
        <p:spPr/>
        <p:txBody>
          <a:bodyPr/>
          <a:lstStyle/>
          <a:p>
            <a:pPr>
              <a:defRPr/>
            </a:pPr>
            <a:fld id="{C0E83CE3-ACDD-4CD8-8141-9A78CAD6756A}" type="slidenum">
              <a:rPr lang="en-IN" smtClean="0"/>
              <a:pPr>
                <a:defRPr/>
              </a:pPr>
              <a:t>‹#›</a:t>
            </a:fld>
            <a:endParaRPr lang="en-I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34DF7A0D-741D-493C-A360-3356CEDD6166}" type="datetimeFigureOut">
              <a:rPr lang="en-US" smtClean="0"/>
              <a:pPr>
                <a:defRPr/>
              </a:pPr>
              <a:t>1/21/2025</a:t>
            </a:fld>
            <a:endParaRPr lang="en-IN" dirty="0"/>
          </a:p>
        </p:txBody>
      </p:sp>
      <p:sp>
        <p:nvSpPr>
          <p:cNvPr id="8" name="Footer Placeholder 7"/>
          <p:cNvSpPr>
            <a:spLocks noGrp="1"/>
          </p:cNvSpPr>
          <p:nvPr>
            <p:ph type="ftr" sz="quarter" idx="11"/>
          </p:nvPr>
        </p:nvSpPr>
        <p:spPr/>
        <p:txBody>
          <a:bodyPr/>
          <a:lstStyle/>
          <a:p>
            <a:pPr>
              <a:defRPr/>
            </a:pPr>
            <a:endParaRPr lang="en-IN"/>
          </a:p>
        </p:txBody>
      </p:sp>
      <p:sp>
        <p:nvSpPr>
          <p:cNvPr id="9" name="Slide Number Placeholder 8"/>
          <p:cNvSpPr>
            <a:spLocks noGrp="1"/>
          </p:cNvSpPr>
          <p:nvPr>
            <p:ph type="sldNum" sz="quarter" idx="12"/>
          </p:nvPr>
        </p:nvSpPr>
        <p:spPr/>
        <p:txBody>
          <a:bodyPr/>
          <a:lstStyle/>
          <a:p>
            <a:pPr>
              <a:defRPr/>
            </a:pPr>
            <a:fld id="{FF1DABED-C599-4955-A25F-5973A0AD2616}" type="slidenum">
              <a:rPr lang="en-IN" smtClean="0"/>
              <a:pPr>
                <a:defRPr/>
              </a:pPr>
              <a:t>‹#›</a:t>
            </a:fld>
            <a:endParaRPr lang="en-I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FB24EA90-65FB-4868-8E33-D251CE55B49D}" type="datetimeFigureOut">
              <a:rPr lang="en-US" smtClean="0"/>
              <a:pPr>
                <a:defRPr/>
              </a:pPr>
              <a:t>1/21/2025</a:t>
            </a:fld>
            <a:endParaRPr lang="en-IN" dirty="0"/>
          </a:p>
        </p:txBody>
      </p:sp>
      <p:sp>
        <p:nvSpPr>
          <p:cNvPr id="4" name="Footer Placeholder 3"/>
          <p:cNvSpPr>
            <a:spLocks noGrp="1"/>
          </p:cNvSpPr>
          <p:nvPr>
            <p:ph type="ftr" sz="quarter" idx="11"/>
          </p:nvPr>
        </p:nvSpPr>
        <p:spPr/>
        <p:txBody>
          <a:bodyPr/>
          <a:lstStyle/>
          <a:p>
            <a:pPr>
              <a:defRPr/>
            </a:pPr>
            <a:endParaRPr lang="en-IN"/>
          </a:p>
        </p:txBody>
      </p:sp>
      <p:sp>
        <p:nvSpPr>
          <p:cNvPr id="5" name="Slide Number Placeholder 4"/>
          <p:cNvSpPr>
            <a:spLocks noGrp="1"/>
          </p:cNvSpPr>
          <p:nvPr>
            <p:ph type="sldNum" sz="quarter" idx="12"/>
          </p:nvPr>
        </p:nvSpPr>
        <p:spPr/>
        <p:txBody>
          <a:bodyPr/>
          <a:lstStyle/>
          <a:p>
            <a:pPr>
              <a:defRPr/>
            </a:pPr>
            <a:fld id="{F88B05EB-C659-4B87-A68C-02EED52CD3BA}" type="slidenum">
              <a:rPr lang="en-IN" smtClean="0"/>
              <a:pPr>
                <a:defRPr/>
              </a:pPr>
              <a:t>‹#›</a:t>
            </a:fld>
            <a:endParaRPr lang="en-I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EB571ECE-0845-418E-9916-A937DE245C75}" type="datetimeFigureOut">
              <a:rPr lang="en-US" smtClean="0"/>
              <a:pPr>
                <a:defRPr/>
              </a:pPr>
              <a:t>1/21/2025</a:t>
            </a:fld>
            <a:endParaRPr lang="en-IN" dirty="0"/>
          </a:p>
        </p:txBody>
      </p:sp>
      <p:sp>
        <p:nvSpPr>
          <p:cNvPr id="3" name="Footer Placeholder 2"/>
          <p:cNvSpPr>
            <a:spLocks noGrp="1"/>
          </p:cNvSpPr>
          <p:nvPr>
            <p:ph type="ftr" sz="quarter" idx="11"/>
          </p:nvPr>
        </p:nvSpPr>
        <p:spPr/>
        <p:txBody>
          <a:bodyPr/>
          <a:lstStyle/>
          <a:p>
            <a:pPr>
              <a:defRPr/>
            </a:pPr>
            <a:endParaRPr lang="en-IN"/>
          </a:p>
        </p:txBody>
      </p:sp>
      <p:sp>
        <p:nvSpPr>
          <p:cNvPr id="4" name="Slide Number Placeholder 3"/>
          <p:cNvSpPr>
            <a:spLocks noGrp="1"/>
          </p:cNvSpPr>
          <p:nvPr>
            <p:ph type="sldNum" sz="quarter" idx="12"/>
          </p:nvPr>
        </p:nvSpPr>
        <p:spPr/>
        <p:txBody>
          <a:bodyPr/>
          <a:lstStyle/>
          <a:p>
            <a:pPr>
              <a:defRPr/>
            </a:pPr>
            <a:fld id="{545B7408-3010-4712-9C25-115CF1D0E85F}" type="slidenum">
              <a:rPr lang="en-IN" smtClean="0"/>
              <a:pPr>
                <a:defRPr/>
              </a:pPr>
              <a:t>‹#›</a:t>
            </a:fld>
            <a:endParaRPr lang="en-I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38B4C0AD-472E-48D2-8AA1-F18DD830E46A}" type="datetimeFigureOut">
              <a:rPr lang="en-US" smtClean="0"/>
              <a:pPr>
                <a:defRPr/>
              </a:pPr>
              <a:t>1/21/2025</a:t>
            </a:fld>
            <a:endParaRPr lang="en-IN" dirty="0"/>
          </a:p>
        </p:txBody>
      </p:sp>
      <p:sp>
        <p:nvSpPr>
          <p:cNvPr id="6" name="Footer Placeholder 5"/>
          <p:cNvSpPr>
            <a:spLocks noGrp="1"/>
          </p:cNvSpPr>
          <p:nvPr>
            <p:ph type="ftr" sz="quarter" idx="11"/>
          </p:nvPr>
        </p:nvSpPr>
        <p:spPr/>
        <p:txBody>
          <a:bodyPr/>
          <a:lstStyle/>
          <a:p>
            <a:pPr>
              <a:defRPr/>
            </a:pPr>
            <a:endParaRPr lang="en-IN"/>
          </a:p>
        </p:txBody>
      </p:sp>
      <p:sp>
        <p:nvSpPr>
          <p:cNvPr id="7" name="Slide Number Placeholder 6"/>
          <p:cNvSpPr>
            <a:spLocks noGrp="1"/>
          </p:cNvSpPr>
          <p:nvPr>
            <p:ph type="sldNum" sz="quarter" idx="12"/>
          </p:nvPr>
        </p:nvSpPr>
        <p:spPr/>
        <p:txBody>
          <a:bodyPr/>
          <a:lstStyle/>
          <a:p>
            <a:pPr>
              <a:defRPr/>
            </a:pPr>
            <a:fld id="{F28B3D04-9F6A-4A18-86B3-5B7E33F5760A}" type="slidenum">
              <a:rPr lang="en-IN" smtClean="0"/>
              <a:pPr>
                <a:defRPr/>
              </a:pPr>
              <a:t>‹#›</a:t>
            </a:fld>
            <a:endParaRPr lang="en-I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5E558A7B-0081-41CB-B71B-99866B94603E}" type="datetimeFigureOut">
              <a:rPr lang="en-US" smtClean="0"/>
              <a:pPr>
                <a:defRPr/>
              </a:pPr>
              <a:t>1/21/2025</a:t>
            </a:fld>
            <a:endParaRPr lang="en-IN" dirty="0"/>
          </a:p>
        </p:txBody>
      </p:sp>
      <p:sp>
        <p:nvSpPr>
          <p:cNvPr id="6" name="Footer Placeholder 5"/>
          <p:cNvSpPr>
            <a:spLocks noGrp="1"/>
          </p:cNvSpPr>
          <p:nvPr>
            <p:ph type="ftr" sz="quarter" idx="11"/>
          </p:nvPr>
        </p:nvSpPr>
        <p:spPr/>
        <p:txBody>
          <a:bodyPr/>
          <a:lstStyle/>
          <a:p>
            <a:pPr>
              <a:defRPr/>
            </a:pPr>
            <a:endParaRPr lang="en-IN"/>
          </a:p>
        </p:txBody>
      </p:sp>
      <p:sp>
        <p:nvSpPr>
          <p:cNvPr id="7" name="Slide Number Placeholder 6"/>
          <p:cNvSpPr>
            <a:spLocks noGrp="1"/>
          </p:cNvSpPr>
          <p:nvPr>
            <p:ph type="sldNum" sz="quarter" idx="12"/>
          </p:nvPr>
        </p:nvSpPr>
        <p:spPr/>
        <p:txBody>
          <a:bodyPr/>
          <a:lstStyle/>
          <a:p>
            <a:pPr>
              <a:defRPr/>
            </a:pPr>
            <a:fld id="{723EE343-4912-42D0-8E69-A33B8CAB1364}" type="slidenum">
              <a:rPr lang="en-IN" smtClean="0"/>
              <a:pPr>
                <a:defRPr/>
              </a:pPr>
              <a:t>‹#›</a:t>
            </a:fld>
            <a:endParaRPr lang="en-I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9A49BA3D-30A3-44AF-9558-43C7435CD02F}" type="datetimeFigureOut">
              <a:rPr lang="en-US" smtClean="0"/>
              <a:pPr>
                <a:defRPr/>
              </a:pPr>
              <a:t>1/21/2025</a:t>
            </a:fld>
            <a:endParaRPr lang="en-IN" dirty="0"/>
          </a:p>
        </p:txBody>
      </p:sp>
      <p:sp>
        <p:nvSpPr>
          <p:cNvPr id="5" name="Footer Placeholder 4"/>
          <p:cNvSpPr>
            <a:spLocks noGrp="1"/>
          </p:cNvSpPr>
          <p:nvPr>
            <p:ph type="ftr" sz="quarter" idx="11"/>
          </p:nvPr>
        </p:nvSpPr>
        <p:spPr/>
        <p:txBody>
          <a:bodyPr/>
          <a:lstStyle/>
          <a:p>
            <a:pPr>
              <a:defRPr/>
            </a:pPr>
            <a:endParaRPr lang="en-IN"/>
          </a:p>
        </p:txBody>
      </p:sp>
      <p:sp>
        <p:nvSpPr>
          <p:cNvPr id="6" name="Slide Number Placeholder 5"/>
          <p:cNvSpPr>
            <a:spLocks noGrp="1"/>
          </p:cNvSpPr>
          <p:nvPr>
            <p:ph type="sldNum" sz="quarter" idx="12"/>
          </p:nvPr>
        </p:nvSpPr>
        <p:spPr/>
        <p:txBody>
          <a:bodyPr/>
          <a:lstStyle/>
          <a:p>
            <a:pPr>
              <a:defRPr/>
            </a:pPr>
            <a:fld id="{A140E4E4-7F41-436B-AAAE-2E25DD6502FE}" type="slidenum">
              <a:rPr lang="en-IN" smtClean="0"/>
              <a:pPr>
                <a:defRPr/>
              </a:pPr>
              <a:t>‹#›</a:t>
            </a:fld>
            <a:endParaRPr lang="en-I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CB3BE50-83A1-487C-B18D-D86A3337E3E5}" type="datetimeFigureOut">
              <a:rPr lang="en-US" smtClean="0"/>
              <a:pPr>
                <a:defRPr/>
              </a:pPr>
              <a:t>1/21/2025</a:t>
            </a:fld>
            <a:endParaRPr lang="en-IN" dirty="0"/>
          </a:p>
        </p:txBody>
      </p:sp>
      <p:sp>
        <p:nvSpPr>
          <p:cNvPr id="5" name="Footer Placeholder 4"/>
          <p:cNvSpPr>
            <a:spLocks noGrp="1"/>
          </p:cNvSpPr>
          <p:nvPr>
            <p:ph type="ftr" sz="quarter" idx="11"/>
          </p:nvPr>
        </p:nvSpPr>
        <p:spPr/>
        <p:txBody>
          <a:bodyPr/>
          <a:lstStyle/>
          <a:p>
            <a:pPr>
              <a:defRPr/>
            </a:pPr>
            <a:endParaRPr lang="en-IN"/>
          </a:p>
        </p:txBody>
      </p:sp>
      <p:sp>
        <p:nvSpPr>
          <p:cNvPr id="6" name="Slide Number Placeholder 5"/>
          <p:cNvSpPr>
            <a:spLocks noGrp="1"/>
          </p:cNvSpPr>
          <p:nvPr>
            <p:ph type="sldNum" sz="quarter" idx="12"/>
          </p:nvPr>
        </p:nvSpPr>
        <p:spPr/>
        <p:txBody>
          <a:bodyPr/>
          <a:lstStyle/>
          <a:p>
            <a:pPr>
              <a:defRPr/>
            </a:pPr>
            <a:fld id="{A1E5F0A4-A5A9-47DD-9E59-073B39B173D2}" type="slidenum">
              <a:rPr lang="en-IN" smtClean="0"/>
              <a:pPr>
                <a:defRPr/>
              </a:pPr>
              <a:t>‹#›</a:t>
            </a:fld>
            <a:endParaRPr lang="en-IN"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en-IN"/>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a:xfrm>
            <a:off x="457200" y="6248400"/>
            <a:ext cx="2133600" cy="45720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pPr>
              <a:defRPr/>
            </a:pPr>
            <a:fld id="{B4F0A0E8-002C-45D9-90F7-8BAA716DD37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C37D8F6-15B0-4527-909D-A0C0D792B433}" type="datetimeFigureOut">
              <a:rPr lang="en-US" smtClean="0"/>
              <a:pPr>
                <a:defRPr/>
              </a:pPr>
              <a:t>1/21/2025</a:t>
            </a:fld>
            <a:endParaRPr lang="en-IN"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0BDD6FD4-60CD-42CA-A702-C48143336AD8}" type="slidenum">
              <a:rPr lang="en-IN" smtClean="0"/>
              <a:pPr>
                <a:defRPr/>
              </a:pPr>
              <a:t>‹#›</a:t>
            </a:fld>
            <a:endParaRPr lang="en-IN" dirty="0"/>
          </a:p>
        </p:txBody>
      </p:sp>
    </p:spTree>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685800"/>
            <a:ext cx="8686800" cy="5715000"/>
          </a:xfrm>
        </p:spPr>
        <p:txBody>
          <a:bodyPr>
            <a:normAutofit/>
          </a:bodyPr>
          <a:lstStyle/>
          <a:p>
            <a:pPr algn="ctr"/>
            <a:r>
              <a:rPr lang="en-US" sz="3600" b="1" dirty="0" smtClean="0">
                <a:solidFill>
                  <a:srgbClr val="C00000"/>
                </a:solidFill>
                <a:effectLst/>
                <a:latin typeface="Bookman Old Style" pitchFamily="18" charset="0"/>
                <a:cs typeface="Times New Roman" pitchFamily="18" charset="0"/>
              </a:rPr>
              <a:t>B.Tech II Year</a:t>
            </a:r>
            <a:r>
              <a:rPr lang="en-US" sz="3600" b="1" dirty="0" smtClean="0">
                <a:solidFill>
                  <a:schemeClr val="tx1"/>
                </a:solidFill>
                <a:effectLst/>
                <a:latin typeface="Bookman Old Style" pitchFamily="18" charset="0"/>
                <a:cs typeface="Times New Roman" pitchFamily="18" charset="0"/>
              </a:rPr>
              <a:t/>
            </a:r>
            <a:br>
              <a:rPr lang="en-US" sz="3600" b="1" dirty="0" smtClean="0">
                <a:solidFill>
                  <a:schemeClr val="tx1"/>
                </a:solidFill>
                <a:effectLst/>
                <a:latin typeface="Bookman Old Style" pitchFamily="18" charset="0"/>
                <a:cs typeface="Times New Roman" pitchFamily="18" charset="0"/>
              </a:rPr>
            </a:br>
            <a:r>
              <a:rPr lang="en-US" sz="3600" b="1" dirty="0" smtClean="0">
                <a:solidFill>
                  <a:schemeClr val="tx1"/>
                </a:solidFill>
                <a:effectLst/>
                <a:latin typeface="Bookman Old Style" pitchFamily="18" charset="0"/>
                <a:cs typeface="Times New Roman" pitchFamily="18" charset="0"/>
              </a:rPr>
              <a:t/>
            </a:r>
            <a:br>
              <a:rPr lang="en-US" sz="3600" b="1" dirty="0" smtClean="0">
                <a:solidFill>
                  <a:schemeClr val="tx1"/>
                </a:solidFill>
                <a:effectLst/>
                <a:latin typeface="Bookman Old Style" pitchFamily="18" charset="0"/>
                <a:cs typeface="Times New Roman" pitchFamily="18" charset="0"/>
              </a:rPr>
            </a:br>
            <a:r>
              <a:rPr lang="en-US" sz="3600" dirty="0" smtClean="0">
                <a:solidFill>
                  <a:schemeClr val="tx1"/>
                </a:solidFill>
                <a:effectLst/>
                <a:latin typeface="Bookman Old Style" pitchFamily="18" charset="0"/>
                <a:cs typeface="Times New Roman" pitchFamily="18" charset="0"/>
              </a:rPr>
              <a:t/>
            </a:r>
            <a:br>
              <a:rPr lang="en-US" sz="3600" dirty="0" smtClean="0">
                <a:solidFill>
                  <a:schemeClr val="tx1"/>
                </a:solidFill>
                <a:effectLst/>
                <a:latin typeface="Bookman Old Style" pitchFamily="18" charset="0"/>
                <a:cs typeface="Times New Roman" pitchFamily="18" charset="0"/>
              </a:rPr>
            </a:br>
            <a:r>
              <a:rPr lang="en-US" sz="3600" b="1" dirty="0" smtClean="0">
                <a:solidFill>
                  <a:srgbClr val="00B050"/>
                </a:solidFill>
                <a:effectLst/>
                <a:latin typeface="Bookman Old Style" pitchFamily="18" charset="0"/>
                <a:cs typeface="Times New Roman" pitchFamily="18" charset="0"/>
              </a:rPr>
              <a:t>BUSINESS ECONOMICS AND FINANCIAL ANALYSIS</a:t>
            </a:r>
            <a:br>
              <a:rPr lang="en-US" sz="3600" b="1" dirty="0" smtClean="0">
                <a:solidFill>
                  <a:srgbClr val="00B050"/>
                </a:solidFill>
                <a:effectLst/>
                <a:latin typeface="Bookman Old Style" pitchFamily="18" charset="0"/>
                <a:cs typeface="Times New Roman" pitchFamily="18" charset="0"/>
              </a:rPr>
            </a:br>
            <a:r>
              <a:rPr lang="en-US" sz="2400" b="1" dirty="0" smtClean="0">
                <a:solidFill>
                  <a:srgbClr val="C00000"/>
                </a:solidFill>
                <a:effectLst/>
                <a:latin typeface="Bookman Old Style" pitchFamily="18" charset="0"/>
                <a:cs typeface="Times New Roman" pitchFamily="18" charset="0"/>
              </a:rPr>
              <a:t>Code: 9ZC01</a:t>
            </a:r>
            <a:r>
              <a:rPr lang="en-US" sz="2400" b="1" dirty="0" smtClean="0">
                <a:solidFill>
                  <a:srgbClr val="0070C0"/>
                </a:solidFill>
                <a:effectLst/>
                <a:latin typeface="Bookman Old Style" pitchFamily="18" charset="0"/>
                <a:cs typeface="Times New Roman" pitchFamily="18" charset="0"/>
              </a:rPr>
              <a:t/>
            </a:r>
            <a:br>
              <a:rPr lang="en-US" sz="2400" b="1" dirty="0" smtClean="0">
                <a:solidFill>
                  <a:srgbClr val="0070C0"/>
                </a:solidFill>
                <a:effectLst/>
                <a:latin typeface="Bookman Old Style" pitchFamily="18" charset="0"/>
                <a:cs typeface="Times New Roman" pitchFamily="18" charset="0"/>
              </a:rPr>
            </a:br>
            <a:r>
              <a:rPr lang="en-US" sz="3600" dirty="0" smtClean="0">
                <a:solidFill>
                  <a:srgbClr val="00B050"/>
                </a:solidFill>
                <a:effectLst/>
                <a:latin typeface="Bookman Old Style" pitchFamily="18" charset="0"/>
                <a:cs typeface="Times New Roman" pitchFamily="18" charset="0"/>
              </a:rPr>
              <a:t/>
            </a:r>
            <a:br>
              <a:rPr lang="en-US" sz="3600" dirty="0" smtClean="0">
                <a:solidFill>
                  <a:srgbClr val="00B050"/>
                </a:solidFill>
                <a:effectLst/>
                <a:latin typeface="Bookman Old Style" pitchFamily="18" charset="0"/>
                <a:cs typeface="Times New Roman" pitchFamily="18" charset="0"/>
              </a:rPr>
            </a:br>
            <a:r>
              <a:rPr lang="en-US" sz="3600" dirty="0" smtClean="0">
                <a:solidFill>
                  <a:schemeClr val="tx1"/>
                </a:solidFill>
                <a:effectLst/>
                <a:latin typeface="Bookman Old Style" pitchFamily="18" charset="0"/>
                <a:cs typeface="Times New Roman" pitchFamily="18" charset="0"/>
              </a:rPr>
              <a:t/>
            </a:r>
            <a:br>
              <a:rPr lang="en-US" sz="3600" dirty="0" smtClean="0">
                <a:solidFill>
                  <a:schemeClr val="tx1"/>
                </a:solidFill>
                <a:effectLst/>
                <a:latin typeface="Bookman Old Style" pitchFamily="18" charset="0"/>
                <a:cs typeface="Times New Roman" pitchFamily="18" charset="0"/>
              </a:rPr>
            </a:br>
            <a:r>
              <a:rPr lang="en-US" sz="2400" dirty="0" smtClean="0">
                <a:solidFill>
                  <a:schemeClr val="tx1"/>
                </a:solidFill>
                <a:effectLst/>
                <a:latin typeface="Bookman Old Style" pitchFamily="18" charset="0"/>
                <a:cs typeface="Times New Roman" pitchFamily="18" charset="0"/>
              </a:rPr>
              <a:t>(COMMON TO ALL BRANCHES)</a:t>
            </a:r>
            <a:br>
              <a:rPr lang="en-US" sz="2400" dirty="0" smtClean="0">
                <a:solidFill>
                  <a:schemeClr val="tx1"/>
                </a:solidFill>
                <a:effectLst/>
                <a:latin typeface="Bookman Old Style" pitchFamily="18" charset="0"/>
                <a:cs typeface="Times New Roman" pitchFamily="18" charset="0"/>
              </a:rPr>
            </a:br>
            <a:r>
              <a:rPr lang="en-US" sz="2400" dirty="0" smtClean="0">
                <a:solidFill>
                  <a:schemeClr val="tx1"/>
                </a:solidFill>
                <a:effectLst/>
                <a:latin typeface="Bookman Old Style" pitchFamily="18" charset="0"/>
                <a:cs typeface="Times New Roman" pitchFamily="18" charset="0"/>
              </a:rPr>
              <a:t/>
            </a:r>
            <a:br>
              <a:rPr lang="en-US" sz="2400" dirty="0" smtClean="0">
                <a:solidFill>
                  <a:schemeClr val="tx1"/>
                </a:solidFill>
                <a:effectLst/>
                <a:latin typeface="Bookman Old Style" pitchFamily="18" charset="0"/>
                <a:cs typeface="Times New Roman" pitchFamily="18" charset="0"/>
              </a:rPr>
            </a:br>
            <a:endParaRPr lang="en-US" sz="3600" dirty="0">
              <a:solidFill>
                <a:schemeClr val="tx1"/>
              </a:solidFill>
              <a:effectLst/>
              <a:latin typeface="Bookman Old Style" pitchFamily="18" charset="0"/>
              <a:cs typeface="Times New Roman" pitchFamily="18" charset="0"/>
            </a:endParaRPr>
          </a:p>
        </p:txBody>
      </p:sp>
      <p:sp>
        <p:nvSpPr>
          <p:cNvPr id="3" name="Rectangle 2"/>
          <p:cNvSpPr/>
          <p:nvPr/>
        </p:nvSpPr>
        <p:spPr>
          <a:xfrm>
            <a:off x="152400" y="228600"/>
            <a:ext cx="8839200" cy="6400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1470025"/>
          </a:xfrm>
        </p:spPr>
        <p:txBody>
          <a:bodyPr>
            <a:normAutofit/>
          </a:bodyPr>
          <a:lstStyle/>
          <a:p>
            <a:pPr algn="ctr">
              <a:defRPr/>
            </a:pPr>
            <a:r>
              <a:rPr lang="en-US" sz="3600" b="1" dirty="0" smtClean="0">
                <a:solidFill>
                  <a:srgbClr val="C00000"/>
                </a:solidFill>
                <a:effectLst/>
                <a:latin typeface="Bookman Old Style" pitchFamily="18" charset="0"/>
              </a:rPr>
              <a:t>UNIT I</a:t>
            </a:r>
            <a:endParaRPr lang="en-US" sz="3600" b="1" dirty="0">
              <a:solidFill>
                <a:srgbClr val="C00000"/>
              </a:solidFill>
              <a:effectLst/>
              <a:latin typeface="Bookman Old Style" pitchFamily="18" charset="0"/>
            </a:endParaRPr>
          </a:p>
        </p:txBody>
      </p:sp>
      <p:sp>
        <p:nvSpPr>
          <p:cNvPr id="10243" name="Subtitle 2"/>
          <p:cNvSpPr>
            <a:spLocks noGrp="1"/>
          </p:cNvSpPr>
          <p:nvPr>
            <p:ph type="subTitle" idx="1"/>
          </p:nvPr>
        </p:nvSpPr>
        <p:spPr>
          <a:xfrm>
            <a:off x="762000" y="2514600"/>
            <a:ext cx="7620000" cy="2819400"/>
          </a:xfrm>
        </p:spPr>
        <p:txBody>
          <a:bodyPr/>
          <a:lstStyle/>
          <a:p>
            <a:pPr algn="ctr"/>
            <a:r>
              <a:rPr lang="en-US" sz="4000" b="1" dirty="0" smtClean="0">
                <a:solidFill>
                  <a:srgbClr val="002060"/>
                </a:solidFill>
                <a:latin typeface="Bookman Old Style" pitchFamily="18" charset="0"/>
              </a:rPr>
              <a:t>INTRODUCTION TO BUSINESS ECONOMICS</a:t>
            </a:r>
          </a:p>
          <a:p>
            <a:r>
              <a:rPr lang="en-US" sz="4000" b="1" dirty="0" smtClean="0">
                <a:solidFill>
                  <a:srgbClr val="002060"/>
                </a:solidFill>
                <a:latin typeface="Bookman Old Style" pitchFamily="18" charset="0"/>
              </a:rPr>
              <a:t> </a:t>
            </a:r>
            <a:endParaRPr lang="en-US" sz="4000" b="1" dirty="0">
              <a:solidFill>
                <a:srgbClr val="002060"/>
              </a:solidFill>
              <a:latin typeface="Bookman Old Style"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US" sz="3600" b="1" dirty="0" smtClean="0">
                <a:solidFill>
                  <a:srgbClr val="C00000"/>
                </a:solidFill>
                <a:effectLst/>
                <a:latin typeface="Bookman Old Style" pitchFamily="18" charset="0"/>
              </a:rPr>
              <a:t>UNIT 1 - TOPICS</a:t>
            </a:r>
            <a:endParaRPr lang="en-US" sz="3600" b="1" dirty="0">
              <a:solidFill>
                <a:srgbClr val="C00000"/>
              </a:solidFill>
              <a:effectLst/>
              <a:latin typeface="Bookman Old Style" pitchFamily="18" charset="0"/>
            </a:endParaRPr>
          </a:p>
        </p:txBody>
      </p:sp>
      <p:sp>
        <p:nvSpPr>
          <p:cNvPr id="2" name="Content Placeholder 1"/>
          <p:cNvSpPr>
            <a:spLocks noGrp="1"/>
          </p:cNvSpPr>
          <p:nvPr>
            <p:ph idx="1"/>
          </p:nvPr>
        </p:nvSpPr>
        <p:spPr>
          <a:xfrm>
            <a:off x="381000" y="1676400"/>
            <a:ext cx="8534400" cy="4267200"/>
          </a:xfrm>
        </p:spPr>
        <p:txBody>
          <a:bodyPr numCol="1"/>
          <a:lstStyle/>
          <a:p>
            <a:pPr marL="623887" indent="-514350">
              <a:buClrTx/>
              <a:buFont typeface="Arial" pitchFamily="34" charset="0"/>
              <a:buChar char="•"/>
            </a:pPr>
            <a:r>
              <a:rPr lang="en-US" sz="2600" dirty="0" smtClean="0">
                <a:latin typeface="Book Antiqua" pitchFamily="18" charset="0"/>
              </a:rPr>
              <a:t>Definition of Business Economics</a:t>
            </a:r>
          </a:p>
          <a:p>
            <a:pPr marL="623887" indent="-514350">
              <a:buClrTx/>
              <a:buFont typeface="Arial" pitchFamily="34" charset="0"/>
              <a:buChar char="•"/>
            </a:pPr>
            <a:r>
              <a:rPr lang="en-US" sz="2600" dirty="0" smtClean="0">
                <a:latin typeface="Book Antiqua" pitchFamily="18" charset="0"/>
              </a:rPr>
              <a:t>Nature and Scope of Business Economics</a:t>
            </a:r>
          </a:p>
          <a:p>
            <a:pPr marL="623887" indent="-514350">
              <a:buClrTx/>
              <a:buFont typeface="Arial" pitchFamily="34" charset="0"/>
              <a:buChar char="•"/>
            </a:pPr>
            <a:r>
              <a:rPr lang="en-US" sz="2600" dirty="0" smtClean="0">
                <a:latin typeface="Book Antiqua" pitchFamily="18" charset="0"/>
              </a:rPr>
              <a:t>Demand Analysis: Demand Determinants</a:t>
            </a:r>
          </a:p>
          <a:p>
            <a:pPr marL="623887" indent="-514350">
              <a:buClrTx/>
              <a:buFont typeface="Arial" pitchFamily="34" charset="0"/>
              <a:buChar char="•"/>
            </a:pPr>
            <a:r>
              <a:rPr lang="en-US" sz="2600" dirty="0" smtClean="0">
                <a:latin typeface="Book Antiqua" pitchFamily="18" charset="0"/>
              </a:rPr>
              <a:t>Law of Demand and its exceptions</a:t>
            </a:r>
          </a:p>
          <a:p>
            <a:pPr marL="623887" indent="-514350">
              <a:buClrTx/>
              <a:buFont typeface="Arial" pitchFamily="34" charset="0"/>
              <a:buChar char="•"/>
            </a:pPr>
            <a:r>
              <a:rPr lang="en-US" sz="2600" dirty="0" smtClean="0">
                <a:latin typeface="Book Antiqua" pitchFamily="18" charset="0"/>
              </a:rPr>
              <a:t>Elasticity of Demand</a:t>
            </a:r>
          </a:p>
          <a:p>
            <a:pPr marL="623887" indent="-514350">
              <a:buClrTx/>
              <a:buFont typeface="Arial" pitchFamily="34" charset="0"/>
              <a:buChar char="•"/>
            </a:pPr>
            <a:r>
              <a:rPr lang="en-US" sz="2600" dirty="0" smtClean="0">
                <a:latin typeface="Book Antiqua" pitchFamily="18" charset="0"/>
              </a:rPr>
              <a:t>Types of Elasticity of Demand</a:t>
            </a:r>
          </a:p>
          <a:p>
            <a:pPr marL="623887" indent="-514350">
              <a:buClrTx/>
              <a:buFont typeface="Arial" pitchFamily="34" charset="0"/>
              <a:buChar char="•"/>
            </a:pPr>
            <a:r>
              <a:rPr lang="en-US" sz="2600" dirty="0" smtClean="0">
                <a:latin typeface="Book Antiqua" pitchFamily="18" charset="0"/>
              </a:rPr>
              <a:t>Demand Forecasting – Statistical and Non-Statistical techniques.</a:t>
            </a:r>
          </a:p>
          <a:p>
            <a:pPr>
              <a:buFont typeface="Arial" pitchFamily="34" charset="0"/>
              <a:buChar char="•"/>
            </a:pPr>
            <a:endParaRPr lang="en-US" sz="2600" dirty="0" smtClean="0">
              <a:latin typeface="Book Antiqua" pitchFamily="18" charset="0"/>
            </a:endParaRPr>
          </a:p>
          <a:p>
            <a:pPr>
              <a:buFont typeface="Arial" pitchFamily="34" charset="0"/>
              <a:buChar char="•"/>
            </a:pPr>
            <a:endParaRPr lang="en-US" sz="2600" dirty="0">
              <a:latin typeface="Book Antiqua"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5410200"/>
          </a:xfrm>
        </p:spPr>
        <p:txBody>
          <a:bodyPr>
            <a:normAutofit fontScale="92500"/>
          </a:bodyPr>
          <a:lstStyle/>
          <a:p>
            <a:pPr>
              <a:lnSpc>
                <a:spcPct val="150000"/>
              </a:lnSpc>
              <a:buFont typeface="Wingdings 3" pitchFamily="18" charset="2"/>
              <a:buNone/>
              <a:defRPr/>
            </a:pPr>
            <a:r>
              <a:rPr lang="en-US" sz="2600" dirty="0" smtClean="0">
                <a:latin typeface="Book Antiqua" pitchFamily="18" charset="0"/>
              </a:rPr>
              <a:t>	Managers in their day to day activities, are always confronted with the several issues such as:</a:t>
            </a:r>
          </a:p>
          <a:p>
            <a:pPr>
              <a:lnSpc>
                <a:spcPct val="150000"/>
              </a:lnSpc>
              <a:defRPr/>
            </a:pPr>
            <a:r>
              <a:rPr lang="en-US" sz="2400" dirty="0" smtClean="0">
                <a:latin typeface="Book Antiqua" pitchFamily="18" charset="0"/>
              </a:rPr>
              <a:t>How much quantity is to be produced</a:t>
            </a:r>
          </a:p>
          <a:p>
            <a:pPr>
              <a:lnSpc>
                <a:spcPct val="150000"/>
              </a:lnSpc>
              <a:defRPr/>
            </a:pPr>
            <a:r>
              <a:rPr lang="en-US" sz="2400" dirty="0" smtClean="0">
                <a:latin typeface="Book Antiqua" pitchFamily="18" charset="0"/>
              </a:rPr>
              <a:t>At what price</a:t>
            </a:r>
          </a:p>
          <a:p>
            <a:pPr>
              <a:lnSpc>
                <a:spcPct val="150000"/>
              </a:lnSpc>
              <a:defRPr/>
            </a:pPr>
            <a:r>
              <a:rPr lang="en-US" sz="2400" dirty="0" smtClean="0">
                <a:latin typeface="Book Antiqua" pitchFamily="18" charset="0"/>
              </a:rPr>
              <a:t>Make or buy decision</a:t>
            </a:r>
          </a:p>
          <a:p>
            <a:pPr>
              <a:lnSpc>
                <a:spcPct val="150000"/>
              </a:lnSpc>
              <a:defRPr/>
            </a:pPr>
            <a:r>
              <a:rPr lang="en-US" sz="2400" dirty="0" smtClean="0">
                <a:latin typeface="Book Antiqua" pitchFamily="18" charset="0"/>
              </a:rPr>
              <a:t>What will be the likely demand…etc</a:t>
            </a:r>
          </a:p>
          <a:p>
            <a:pPr>
              <a:lnSpc>
                <a:spcPct val="150000"/>
              </a:lnSpc>
              <a:buFont typeface="Wingdings 3" pitchFamily="18" charset="2"/>
              <a:buNone/>
              <a:defRPr/>
            </a:pPr>
            <a:r>
              <a:rPr lang="en-US" sz="2600" dirty="0" smtClean="0">
                <a:latin typeface="Book Antiqua" pitchFamily="18" charset="0"/>
              </a:rPr>
              <a:t>	Business Economics provides basic insight into seeking solutions for managerial problems. </a:t>
            </a:r>
            <a:r>
              <a:rPr lang="en-US" sz="2600" b="1" dirty="0" smtClean="0">
                <a:latin typeface="Book Antiqua" pitchFamily="18" charset="0"/>
              </a:rPr>
              <a:t>Business Economics is also referred as Managerial Economics</a:t>
            </a:r>
            <a:endParaRPr lang="en-US" sz="2600" b="1" dirty="0">
              <a:latin typeface="Book Antiqua" pitchFamily="18" charset="0"/>
            </a:endParaRPr>
          </a:p>
        </p:txBody>
      </p:sp>
      <p:sp>
        <p:nvSpPr>
          <p:cNvPr id="4" name="TextBox 3"/>
          <p:cNvSpPr txBox="1"/>
          <p:nvPr/>
        </p:nvSpPr>
        <p:spPr>
          <a:xfrm>
            <a:off x="457200" y="381000"/>
            <a:ext cx="8001000" cy="584775"/>
          </a:xfrm>
          <a:prstGeom prst="rect">
            <a:avLst/>
          </a:prstGeom>
          <a:noFill/>
        </p:spPr>
        <p:txBody>
          <a:bodyPr wrap="square" rtlCol="0">
            <a:spAutoFit/>
          </a:bodyPr>
          <a:lstStyle/>
          <a:p>
            <a:r>
              <a:rPr lang="en-US" sz="3200" b="1" dirty="0" smtClean="0">
                <a:solidFill>
                  <a:srgbClr val="C00000"/>
                </a:solidFill>
                <a:latin typeface="Bookman Old Style" pitchFamily="18" charset="0"/>
              </a:rPr>
              <a:t>WHY BUSINESS ECONOMICS?</a:t>
            </a:r>
            <a:endParaRPr lang="en-US" sz="3200" b="1" dirty="0">
              <a:solidFill>
                <a:srgbClr val="C00000"/>
              </a:solidFill>
              <a:latin typeface="Bookman Old Style"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p:cNvSpPr>
            <a:spLocks noGrp="1"/>
          </p:cNvSpPr>
          <p:nvPr>
            <p:ph idx="1"/>
          </p:nvPr>
        </p:nvSpPr>
        <p:spPr>
          <a:xfrm>
            <a:off x="228600" y="1600200"/>
            <a:ext cx="8686800" cy="5029200"/>
          </a:xfrm>
        </p:spPr>
        <p:txBody>
          <a:bodyPr>
            <a:noAutofit/>
          </a:bodyPr>
          <a:lstStyle/>
          <a:p>
            <a:pPr>
              <a:lnSpc>
                <a:spcPct val="170000"/>
              </a:lnSpc>
              <a:defRPr/>
            </a:pPr>
            <a:r>
              <a:rPr lang="en-US" sz="2400" dirty="0" smtClean="0">
                <a:latin typeface="Book Antiqua" pitchFamily="18" charset="0"/>
              </a:rPr>
              <a:t>Economics is the social science that analyzes the production, distribution and consumption of goods and services.</a:t>
            </a:r>
          </a:p>
          <a:p>
            <a:pPr>
              <a:lnSpc>
                <a:spcPct val="170000"/>
              </a:lnSpc>
              <a:defRPr/>
            </a:pPr>
            <a:r>
              <a:rPr lang="en-US" sz="2400" dirty="0" smtClean="0">
                <a:latin typeface="Book Antiqua" pitchFamily="18" charset="0"/>
              </a:rPr>
              <a:t>Economics is study of human activity both at individual and national level.</a:t>
            </a:r>
          </a:p>
          <a:p>
            <a:pPr>
              <a:lnSpc>
                <a:spcPct val="150000"/>
              </a:lnSpc>
              <a:defRPr/>
            </a:pPr>
            <a:r>
              <a:rPr lang="en-US" sz="2400" dirty="0" smtClean="0">
                <a:latin typeface="Book Antiqua" pitchFamily="18" charset="0"/>
              </a:rPr>
              <a:t>Adam Smith, the father of Economics defined Economics as </a:t>
            </a:r>
            <a:r>
              <a:rPr lang="en-US" sz="2400" b="1" dirty="0" smtClean="0">
                <a:solidFill>
                  <a:srgbClr val="C00000"/>
                </a:solidFill>
                <a:latin typeface="Book Antiqua" pitchFamily="18" charset="0"/>
              </a:rPr>
              <a:t>“The study of the nature &amp; uses of national wealth”.  </a:t>
            </a:r>
          </a:p>
          <a:p>
            <a:pPr>
              <a:lnSpc>
                <a:spcPct val="170000"/>
              </a:lnSpc>
              <a:defRPr/>
            </a:pPr>
            <a:endParaRPr lang="en-US" sz="2400" dirty="0" smtClean="0">
              <a:latin typeface="Book Antiqua" pitchFamily="18" charset="0"/>
            </a:endParaRPr>
          </a:p>
          <a:p>
            <a:pPr>
              <a:lnSpc>
                <a:spcPct val="170000"/>
              </a:lnSpc>
              <a:buFont typeface="Wingdings 3" pitchFamily="18" charset="2"/>
              <a:buNone/>
              <a:defRPr/>
            </a:pPr>
            <a:endParaRPr lang="en-US" sz="2400" dirty="0" smtClean="0">
              <a:latin typeface="Book Antiqua" pitchFamily="18" charset="0"/>
            </a:endParaRPr>
          </a:p>
          <a:p>
            <a:pPr>
              <a:buFont typeface="Wingdings 3" pitchFamily="18" charset="2"/>
              <a:buNone/>
              <a:defRPr/>
            </a:pPr>
            <a:endParaRPr lang="en-US" sz="2400" dirty="0" smtClean="0">
              <a:latin typeface="Book Antiqua" pitchFamily="18" charset="0"/>
            </a:endParaRPr>
          </a:p>
        </p:txBody>
      </p:sp>
      <p:sp>
        <p:nvSpPr>
          <p:cNvPr id="3" name="TextBox 2"/>
          <p:cNvSpPr txBox="1"/>
          <p:nvPr/>
        </p:nvSpPr>
        <p:spPr>
          <a:xfrm>
            <a:off x="457200" y="685800"/>
            <a:ext cx="8001000" cy="584775"/>
          </a:xfrm>
          <a:prstGeom prst="rect">
            <a:avLst/>
          </a:prstGeom>
          <a:noFill/>
        </p:spPr>
        <p:txBody>
          <a:bodyPr wrap="square" rtlCol="0">
            <a:spAutoFit/>
          </a:bodyPr>
          <a:lstStyle/>
          <a:p>
            <a:r>
              <a:rPr lang="en-US" sz="3200" b="1" dirty="0" smtClean="0">
                <a:solidFill>
                  <a:srgbClr val="C00000"/>
                </a:solidFill>
                <a:latin typeface="Bookman Old Style" pitchFamily="18" charset="0"/>
              </a:rPr>
              <a:t>WHAT IS ECONOMICS?</a:t>
            </a:r>
            <a:endParaRPr lang="en-US" sz="3200" b="1" dirty="0">
              <a:solidFill>
                <a:srgbClr val="C00000"/>
              </a:solidFill>
              <a:latin typeface="Bookman Old Style"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4876800"/>
          </a:xfrm>
        </p:spPr>
        <p:txBody>
          <a:bodyPr>
            <a:normAutofit fontScale="92500"/>
          </a:bodyPr>
          <a:lstStyle/>
          <a:p>
            <a:pPr>
              <a:lnSpc>
                <a:spcPct val="150000"/>
              </a:lnSpc>
              <a:buNone/>
              <a:defRPr/>
            </a:pPr>
            <a:r>
              <a:rPr lang="en-US" sz="2600" dirty="0" smtClean="0">
                <a:latin typeface="Book Antiqua" pitchFamily="18" charset="0"/>
              </a:rPr>
              <a:t>There are two branches in Economics                  </a:t>
            </a:r>
          </a:p>
          <a:p>
            <a:pPr>
              <a:lnSpc>
                <a:spcPct val="150000"/>
              </a:lnSpc>
              <a:buClrTx/>
              <a:buFont typeface="Wingdings" pitchFamily="2" charset="2"/>
              <a:buChar char="Ø"/>
              <a:defRPr/>
            </a:pPr>
            <a:r>
              <a:rPr lang="en-US" sz="2600" dirty="0" smtClean="0">
                <a:latin typeface="Book Antiqua" pitchFamily="18" charset="0"/>
              </a:rPr>
              <a:t>Micro Economics</a:t>
            </a:r>
          </a:p>
          <a:p>
            <a:pPr>
              <a:lnSpc>
                <a:spcPct val="150000"/>
              </a:lnSpc>
              <a:buClrTx/>
              <a:buFont typeface="Wingdings" pitchFamily="2" charset="2"/>
              <a:buChar char="Ø"/>
              <a:defRPr/>
            </a:pPr>
            <a:r>
              <a:rPr lang="en-US" sz="2600" dirty="0" smtClean="0">
                <a:latin typeface="Book Antiqua" pitchFamily="18" charset="0"/>
              </a:rPr>
              <a:t>Macro Economics</a:t>
            </a:r>
          </a:p>
          <a:p>
            <a:pPr>
              <a:lnSpc>
                <a:spcPct val="150000"/>
              </a:lnSpc>
              <a:buClrTx/>
              <a:buNone/>
              <a:defRPr/>
            </a:pPr>
            <a:endParaRPr lang="en-US" sz="2600" dirty="0" smtClean="0">
              <a:latin typeface="Book Antiqua" pitchFamily="18" charset="0"/>
            </a:endParaRPr>
          </a:p>
          <a:p>
            <a:pPr>
              <a:lnSpc>
                <a:spcPct val="150000"/>
              </a:lnSpc>
              <a:buClrTx/>
              <a:buFont typeface="Arial" pitchFamily="34" charset="0"/>
              <a:buChar char="•"/>
              <a:defRPr/>
            </a:pPr>
            <a:r>
              <a:rPr lang="en-US" sz="2600" dirty="0" smtClean="0">
                <a:latin typeface="Book Antiqua" pitchFamily="18" charset="0"/>
              </a:rPr>
              <a:t>The study of individual firm is Micro Economics and is also called theory of firm.</a:t>
            </a:r>
          </a:p>
          <a:p>
            <a:pPr>
              <a:lnSpc>
                <a:spcPct val="150000"/>
              </a:lnSpc>
              <a:buClrTx/>
              <a:buFont typeface="Arial" pitchFamily="34" charset="0"/>
              <a:buChar char="•"/>
              <a:defRPr/>
            </a:pPr>
            <a:r>
              <a:rPr lang="en-US" sz="2600" dirty="0" smtClean="0">
                <a:latin typeface="Book Antiqua" pitchFamily="18" charset="0"/>
              </a:rPr>
              <a:t>The study of total level of economic activity in a country is called </a:t>
            </a:r>
            <a:r>
              <a:rPr lang="en-US" sz="2600" dirty="0">
                <a:latin typeface="Book Antiqua" pitchFamily="18" charset="0"/>
              </a:rPr>
              <a:t>Macro Economics.</a:t>
            </a:r>
            <a:endParaRPr lang="en-US" sz="2600" dirty="0" smtClean="0">
              <a:latin typeface="Book Antiqua" pitchFamily="18" charset="0"/>
            </a:endParaRPr>
          </a:p>
          <a:p>
            <a:pPr>
              <a:defRPr/>
            </a:pPr>
            <a:endParaRPr lang="en-US" sz="2600" dirty="0" smtClean="0">
              <a:latin typeface="Book Antiqua" pitchFamily="18" charset="0"/>
            </a:endParaRPr>
          </a:p>
          <a:p>
            <a:pPr>
              <a:buFont typeface="Wingdings 3" pitchFamily="18" charset="2"/>
              <a:buNone/>
              <a:defRPr/>
            </a:pPr>
            <a:endParaRPr lang="en-US" sz="2600" dirty="0">
              <a:latin typeface="Book Antiqua" pitchFamily="18" charset="0"/>
            </a:endParaRPr>
          </a:p>
        </p:txBody>
      </p:sp>
      <p:sp>
        <p:nvSpPr>
          <p:cNvPr id="4" name="TextBox 3"/>
          <p:cNvSpPr txBox="1"/>
          <p:nvPr/>
        </p:nvSpPr>
        <p:spPr>
          <a:xfrm>
            <a:off x="457200" y="533400"/>
            <a:ext cx="8001000" cy="584775"/>
          </a:xfrm>
          <a:prstGeom prst="rect">
            <a:avLst/>
          </a:prstGeom>
          <a:noFill/>
        </p:spPr>
        <p:txBody>
          <a:bodyPr wrap="square" rtlCol="0">
            <a:spAutoFit/>
          </a:bodyPr>
          <a:lstStyle/>
          <a:p>
            <a:r>
              <a:rPr lang="en-US" sz="3200" b="1" dirty="0" smtClean="0">
                <a:solidFill>
                  <a:srgbClr val="C00000"/>
                </a:solidFill>
                <a:latin typeface="Bookman Old Style" pitchFamily="18" charset="0"/>
              </a:rPr>
              <a:t>BRANCHES OF ECONOMICS:</a:t>
            </a:r>
            <a:endParaRPr lang="en-US" sz="3200" b="1" dirty="0">
              <a:solidFill>
                <a:srgbClr val="C00000"/>
              </a:solidFill>
              <a:latin typeface="Bookman Old Style"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524000"/>
            <a:ext cx="8305800" cy="4800600"/>
          </a:xfrm>
        </p:spPr>
        <p:txBody>
          <a:bodyPr>
            <a:noAutofit/>
          </a:bodyPr>
          <a:lstStyle/>
          <a:p>
            <a:pPr marL="365760" indent="-256032" algn="just" fontAlgn="auto">
              <a:lnSpc>
                <a:spcPct val="120000"/>
              </a:lnSpc>
              <a:spcAft>
                <a:spcPts val="0"/>
              </a:spcAft>
              <a:buNone/>
              <a:defRPr/>
            </a:pPr>
            <a:r>
              <a:rPr lang="en-US" sz="2600" dirty="0" smtClean="0">
                <a:latin typeface="Book Antiqua" pitchFamily="18" charset="0"/>
              </a:rPr>
              <a:t>	Microeconomics is the branch of economics that considers the </a:t>
            </a:r>
            <a:r>
              <a:rPr lang="en-US" sz="2600" dirty="0" err="1" smtClean="0">
                <a:latin typeface="Book Antiqua" pitchFamily="18" charset="0"/>
              </a:rPr>
              <a:t>behaviour</a:t>
            </a:r>
            <a:r>
              <a:rPr lang="en-US" sz="2600" dirty="0" smtClean="0">
                <a:latin typeface="Book Antiqua" pitchFamily="18" charset="0"/>
              </a:rPr>
              <a:t> of decision takers within the economy, such as individuals, households and firms. </a:t>
            </a:r>
          </a:p>
          <a:p>
            <a:pPr marL="365760" indent="-256032" algn="just" fontAlgn="auto">
              <a:lnSpc>
                <a:spcPct val="120000"/>
              </a:lnSpc>
              <a:spcAft>
                <a:spcPts val="0"/>
              </a:spcAft>
              <a:buNone/>
              <a:defRPr/>
            </a:pPr>
            <a:endParaRPr lang="en-US" sz="2600" dirty="0" smtClean="0">
              <a:latin typeface="Book Antiqua" pitchFamily="18" charset="0"/>
            </a:endParaRPr>
          </a:p>
          <a:p>
            <a:pPr marL="365760" indent="-256032" algn="just" fontAlgn="auto">
              <a:lnSpc>
                <a:spcPct val="120000"/>
              </a:lnSpc>
              <a:spcAft>
                <a:spcPts val="0"/>
              </a:spcAft>
              <a:buNone/>
              <a:defRPr/>
            </a:pPr>
            <a:r>
              <a:rPr lang="en-US" sz="2600" dirty="0" smtClean="0">
                <a:latin typeface="Book Antiqua" pitchFamily="18" charset="0"/>
              </a:rPr>
              <a:t>	Microeconomics contrasts with the study of macroeconomics, which considers the economy as a whole.</a:t>
            </a:r>
          </a:p>
        </p:txBody>
      </p:sp>
      <p:sp>
        <p:nvSpPr>
          <p:cNvPr id="3" name="Title 1"/>
          <p:cNvSpPr txBox="1">
            <a:spLocks/>
          </p:cNvSpPr>
          <p:nvPr/>
        </p:nvSpPr>
        <p:spPr>
          <a:xfrm>
            <a:off x="228600" y="152400"/>
            <a:ext cx="8763000" cy="1143000"/>
          </a:xfrm>
          <a:prstGeom prst="rect">
            <a:avLst/>
          </a:prstGeom>
        </p:spPr>
        <p:txBody>
          <a:bodyPr vert="horz" rtlCol="0" anchor="ctr">
            <a:normAutofit/>
            <a:scene3d>
              <a:camera prst="orthographicFront"/>
              <a:lightRig rig="soft" dir="t"/>
            </a:scene3d>
            <a:sp3d prstMaterial="softEdge">
              <a:bevelT w="25400" h="25400"/>
            </a:sp3d>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srgbClr val="C00000"/>
                </a:solidFill>
                <a:effectLst/>
                <a:uLnTx/>
                <a:uFillTx/>
                <a:latin typeface="Bookman Old Style" pitchFamily="18" charset="0"/>
                <a:ea typeface="+mj-ea"/>
                <a:cs typeface="+mj-cs"/>
              </a:rPr>
              <a:t>MICRO ECONOMICS </a:t>
            </a:r>
            <a:endParaRPr kumimoji="0" lang="en-US" sz="3200" b="1" i="0" u="none" strike="noStrike" kern="1200" cap="none" spc="0" normalizeH="0" baseline="0" noProof="0" dirty="0">
              <a:ln>
                <a:noFill/>
              </a:ln>
              <a:solidFill>
                <a:srgbClr val="C00000"/>
              </a:solidFill>
              <a:effectLst/>
              <a:uLnTx/>
              <a:uFillTx/>
              <a:latin typeface="Bookman Old Style" pitchFamily="18" charset="0"/>
              <a:ea typeface="+mj-ea"/>
              <a:cs typeface="+mj-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524000"/>
            <a:ext cx="8534400" cy="4800600"/>
          </a:xfrm>
        </p:spPr>
        <p:txBody>
          <a:bodyPr>
            <a:noAutofit/>
          </a:bodyPr>
          <a:lstStyle/>
          <a:p>
            <a:pPr marL="365760" indent="-256032" algn="just" fontAlgn="auto">
              <a:lnSpc>
                <a:spcPct val="120000"/>
              </a:lnSpc>
              <a:spcAft>
                <a:spcPts val="0"/>
              </a:spcAft>
              <a:buNone/>
              <a:defRPr/>
            </a:pPr>
            <a:r>
              <a:rPr lang="en-US" sz="2600" dirty="0" smtClean="0">
                <a:latin typeface="Book Antiqua" pitchFamily="18" charset="0"/>
              </a:rPr>
              <a:t>	Macroeconomics is a branch of economics that studies how an overall economy—the market or other systems that operate on a large scale—behaves. </a:t>
            </a:r>
          </a:p>
          <a:p>
            <a:pPr marL="365760" indent="-256032" algn="just" fontAlgn="auto">
              <a:lnSpc>
                <a:spcPct val="120000"/>
              </a:lnSpc>
              <a:spcAft>
                <a:spcPts val="0"/>
              </a:spcAft>
              <a:buNone/>
              <a:defRPr/>
            </a:pPr>
            <a:endParaRPr lang="en-US" sz="2600" dirty="0" smtClean="0">
              <a:latin typeface="Book Antiqua" pitchFamily="18" charset="0"/>
            </a:endParaRPr>
          </a:p>
          <a:p>
            <a:pPr marL="365760" indent="-256032" algn="just" fontAlgn="auto">
              <a:lnSpc>
                <a:spcPct val="120000"/>
              </a:lnSpc>
              <a:spcAft>
                <a:spcPts val="0"/>
              </a:spcAft>
              <a:buNone/>
              <a:defRPr/>
            </a:pPr>
            <a:r>
              <a:rPr lang="en-US" sz="2600" dirty="0" smtClean="0">
                <a:latin typeface="Book Antiqua" pitchFamily="18" charset="0"/>
              </a:rPr>
              <a:t>	Macroeconomics studies economy-wide phenomena such as inflation, price levels, rate of economic growth, national income, gross domestic product (GDP), and changes in unemployment.</a:t>
            </a:r>
          </a:p>
        </p:txBody>
      </p:sp>
      <p:sp>
        <p:nvSpPr>
          <p:cNvPr id="3" name="Title 1"/>
          <p:cNvSpPr txBox="1">
            <a:spLocks/>
          </p:cNvSpPr>
          <p:nvPr/>
        </p:nvSpPr>
        <p:spPr>
          <a:xfrm>
            <a:off x="228600" y="152400"/>
            <a:ext cx="8763000" cy="1143000"/>
          </a:xfrm>
          <a:prstGeom prst="rect">
            <a:avLst/>
          </a:prstGeom>
        </p:spPr>
        <p:txBody>
          <a:bodyPr vert="horz" rtlCol="0" anchor="ctr">
            <a:normAutofit/>
            <a:scene3d>
              <a:camera prst="orthographicFront"/>
              <a:lightRig rig="soft" dir="t"/>
            </a:scene3d>
            <a:sp3d prstMaterial="softEdge">
              <a:bevelT w="25400" h="25400"/>
            </a:sp3d>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srgbClr val="C00000"/>
                </a:solidFill>
                <a:effectLst/>
                <a:uLnTx/>
                <a:uFillTx/>
                <a:latin typeface="Bookman Old Style" pitchFamily="18" charset="0"/>
                <a:ea typeface="+mj-ea"/>
                <a:cs typeface="+mj-cs"/>
              </a:rPr>
              <a:t>MACRO ECONOMICS </a:t>
            </a:r>
            <a:endParaRPr kumimoji="0" lang="en-US" sz="3200" b="1" i="0" u="none" strike="noStrike" kern="1200" cap="none" spc="0" normalizeH="0" baseline="0" noProof="0" dirty="0">
              <a:ln>
                <a:noFill/>
              </a:ln>
              <a:solidFill>
                <a:srgbClr val="C00000"/>
              </a:solidFill>
              <a:effectLst/>
              <a:uLnTx/>
              <a:uFillTx/>
              <a:latin typeface="Bookman Old Style" pitchFamily="18" charset="0"/>
              <a:ea typeface="+mj-ea"/>
              <a:cs typeface="+mj-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sz="2800" b="1" dirty="0" smtClean="0">
                <a:solidFill>
                  <a:srgbClr val="C00000"/>
                </a:solidFill>
                <a:effectLst/>
                <a:latin typeface="Bookman Old Style" pitchFamily="18" charset="0"/>
              </a:rPr>
              <a:t>DEFINITION OF MANAGERIAL ECONOMICS</a:t>
            </a:r>
            <a:endParaRPr lang="en-US" sz="2800" b="1" dirty="0">
              <a:solidFill>
                <a:srgbClr val="C00000"/>
              </a:solidFill>
              <a:effectLst/>
              <a:latin typeface="Bookman Old Style" pitchFamily="18" charset="0"/>
            </a:endParaRPr>
          </a:p>
        </p:txBody>
      </p:sp>
      <p:sp>
        <p:nvSpPr>
          <p:cNvPr id="3" name="Content Placeholder 2"/>
          <p:cNvSpPr>
            <a:spLocks noGrp="1"/>
          </p:cNvSpPr>
          <p:nvPr>
            <p:ph idx="1"/>
          </p:nvPr>
        </p:nvSpPr>
        <p:spPr>
          <a:xfrm>
            <a:off x="457200" y="1600200"/>
            <a:ext cx="8229600" cy="4876800"/>
          </a:xfrm>
        </p:spPr>
        <p:txBody>
          <a:bodyPr>
            <a:normAutofit fontScale="92500"/>
          </a:bodyPr>
          <a:lstStyle/>
          <a:p>
            <a:pPr>
              <a:lnSpc>
                <a:spcPct val="150000"/>
              </a:lnSpc>
              <a:buClrTx/>
              <a:buFont typeface="Arial" pitchFamily="34" charset="0"/>
              <a:buChar char="•"/>
              <a:defRPr/>
            </a:pPr>
            <a:r>
              <a:rPr lang="en-US" sz="2600" dirty="0" smtClean="0">
                <a:latin typeface="Book Antiqua" pitchFamily="18" charset="0"/>
              </a:rPr>
              <a:t>“The integration of economic theory with the business practice for the purpose of facilitating decision making &amp; </a:t>
            </a:r>
            <a:r>
              <a:rPr lang="en-US" sz="2600" dirty="0" smtClean="0">
                <a:latin typeface="Book Antiqua" pitchFamily="18" charset="0"/>
              </a:rPr>
              <a:t>forward </a:t>
            </a:r>
            <a:r>
              <a:rPr lang="en-US" sz="2600" dirty="0" smtClean="0">
                <a:latin typeface="Book Antiqua" pitchFamily="18" charset="0"/>
              </a:rPr>
              <a:t>planning by management”.       </a:t>
            </a:r>
          </a:p>
          <a:p>
            <a:pPr>
              <a:lnSpc>
                <a:spcPct val="150000"/>
              </a:lnSpc>
              <a:buClrTx/>
              <a:buNone/>
              <a:defRPr/>
            </a:pPr>
            <a:r>
              <a:rPr lang="en-US" sz="2600" dirty="0" smtClean="0">
                <a:latin typeface="Book Antiqua" pitchFamily="18" charset="0"/>
              </a:rPr>
              <a:t>						 </a:t>
            </a:r>
            <a:r>
              <a:rPr lang="en-US" sz="2600" b="1" dirty="0" smtClean="0">
                <a:solidFill>
                  <a:srgbClr val="C00000"/>
                </a:solidFill>
                <a:latin typeface="Book Antiqua" pitchFamily="18" charset="0"/>
              </a:rPr>
              <a:t>Spencer &amp; Siegel man</a:t>
            </a:r>
          </a:p>
          <a:p>
            <a:pPr>
              <a:lnSpc>
                <a:spcPct val="150000"/>
              </a:lnSpc>
              <a:buClrTx/>
              <a:buFont typeface="Arial" pitchFamily="34" charset="0"/>
              <a:buChar char="•"/>
              <a:defRPr/>
            </a:pPr>
            <a:r>
              <a:rPr lang="en-US" sz="2600" dirty="0" smtClean="0">
                <a:latin typeface="Book Antiqua" pitchFamily="18" charset="0"/>
              </a:rPr>
              <a:t>Managerial economics refers to application of principles of Economics to solve the managerial problems such as Minimizing the cost or Maximizing profit.</a:t>
            </a:r>
          </a:p>
          <a:p>
            <a:pPr>
              <a:buClrTx/>
              <a:buFont typeface="Arial" pitchFamily="34" charset="0"/>
              <a:buChar char="•"/>
              <a:defRPr/>
            </a:pPr>
            <a:endParaRPr lang="en-US" u="sng" dirty="0">
              <a:latin typeface="+mj-l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p:cNvSpPr>
            <a:spLocks noGrp="1"/>
          </p:cNvSpPr>
          <p:nvPr>
            <p:ph type="title"/>
          </p:nvPr>
        </p:nvSpPr>
        <p:spPr/>
        <p:txBody>
          <a:bodyPr>
            <a:normAutofit/>
          </a:bodyPr>
          <a:lstStyle/>
          <a:p>
            <a:pPr>
              <a:defRPr/>
            </a:pPr>
            <a:r>
              <a:rPr lang="en-US" sz="2800" b="1" dirty="0" smtClean="0">
                <a:solidFill>
                  <a:srgbClr val="C00000"/>
                </a:solidFill>
                <a:effectLst/>
                <a:latin typeface="Bookman Old Style" pitchFamily="18" charset="0"/>
              </a:rPr>
              <a:t>MANAGERIAL ECONOMICS</a:t>
            </a:r>
            <a:endParaRPr lang="en-US" sz="2800" b="1" dirty="0">
              <a:solidFill>
                <a:srgbClr val="C00000"/>
              </a:solidFill>
              <a:effectLst/>
              <a:latin typeface="Bookman Old Style" pitchFamily="18" charset="0"/>
            </a:endParaRPr>
          </a:p>
        </p:txBody>
      </p:sp>
      <p:sp>
        <p:nvSpPr>
          <p:cNvPr id="4" name="Title 1"/>
          <p:cNvSpPr>
            <a:spLocks noGrp="1"/>
          </p:cNvSpPr>
          <p:nvPr>
            <p:ph idx="1"/>
          </p:nvPr>
        </p:nvSpPr>
        <p:spPr>
          <a:xfrm>
            <a:off x="457200" y="1447800"/>
            <a:ext cx="8153400" cy="4572000"/>
          </a:xfrm>
        </p:spPr>
        <p:txBody>
          <a:bodyPr>
            <a:noAutofit/>
          </a:bodyPr>
          <a:lstStyle/>
          <a:p>
            <a:pPr algn="just">
              <a:lnSpc>
                <a:spcPct val="150000"/>
              </a:lnSpc>
              <a:buClrTx/>
              <a:defRPr/>
            </a:pPr>
            <a:r>
              <a:rPr lang="en-US" sz="2400" dirty="0" smtClean="0">
                <a:latin typeface="Book Antiqua" pitchFamily="18" charset="0"/>
              </a:rPr>
              <a:t>Managerial economics directs the utilization of scarce resources in a goal oriented manner.</a:t>
            </a:r>
          </a:p>
          <a:p>
            <a:pPr algn="just">
              <a:lnSpc>
                <a:spcPct val="150000"/>
              </a:lnSpc>
              <a:buClrTx/>
              <a:defRPr/>
            </a:pPr>
            <a:r>
              <a:rPr lang="en-US" sz="2400" dirty="0" smtClean="0">
                <a:latin typeface="Book Antiqua" pitchFamily="18" charset="0"/>
              </a:rPr>
              <a:t>Seeks to understand &amp; analyze the problems of business decision making.</a:t>
            </a:r>
          </a:p>
          <a:p>
            <a:pPr algn="just">
              <a:lnSpc>
                <a:spcPct val="150000"/>
              </a:lnSpc>
              <a:buClrTx/>
              <a:defRPr/>
            </a:pPr>
            <a:r>
              <a:rPr lang="en-US" sz="2400" dirty="0" smtClean="0">
                <a:latin typeface="Book Antiqua" pitchFamily="18" charset="0"/>
              </a:rPr>
              <a:t>Facilitates foreword planning.</a:t>
            </a:r>
          </a:p>
          <a:p>
            <a:pPr algn="just">
              <a:lnSpc>
                <a:spcPct val="150000"/>
              </a:lnSpc>
              <a:buClrTx/>
              <a:defRPr/>
            </a:pPr>
            <a:r>
              <a:rPr lang="en-US" sz="2400" dirty="0" smtClean="0">
                <a:latin typeface="Book Antiqua" pitchFamily="18" charset="0"/>
              </a:rPr>
              <a:t>Examines how an organization can achieve its objectives in most effectively.</a:t>
            </a:r>
          </a:p>
          <a:p>
            <a:pPr algn="just">
              <a:lnSpc>
                <a:spcPct val="150000"/>
              </a:lnSpc>
              <a:buClrTx/>
              <a:defRPr/>
            </a:pPr>
            <a:r>
              <a:rPr lang="en-US" sz="2400" dirty="0" smtClean="0">
                <a:latin typeface="Book Antiqua" pitchFamily="18" charset="0"/>
              </a:rPr>
              <a:t>Focuses on Minimizing the cost &amp; Maximizing the profit.</a:t>
            </a:r>
          </a:p>
          <a:p>
            <a:pPr algn="just">
              <a:buClrTx/>
              <a:defRPr/>
            </a:pPr>
            <a:endParaRPr lang="en-US" sz="2400" dirty="0" smtClean="0">
              <a:latin typeface="Book Antiqua" pitchFamily="18" charset="0"/>
            </a:endParaRPr>
          </a:p>
          <a:p>
            <a:pPr algn="just">
              <a:buClrTx/>
              <a:defRPr/>
            </a:pPr>
            <a:endParaRPr lang="en-US" sz="2400" dirty="0" smtClean="0">
              <a:latin typeface="Book Antiqua" pitchFamily="18" charset="0"/>
            </a:endParaRPr>
          </a:p>
          <a:p>
            <a:pPr algn="just">
              <a:buClrTx/>
              <a:defRPr/>
            </a:pPr>
            <a:endParaRPr lang="en-US" sz="2400" dirty="0">
              <a:latin typeface="Book Antiqua"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p:cNvSpPr>
            <a:spLocks noGrp="1"/>
          </p:cNvSpPr>
          <p:nvPr>
            <p:ph idx="1"/>
          </p:nvPr>
        </p:nvSpPr>
        <p:spPr>
          <a:xfrm>
            <a:off x="457200" y="1600200"/>
            <a:ext cx="8229600" cy="3886200"/>
          </a:xfrm>
        </p:spPr>
        <p:txBody>
          <a:bodyPr>
            <a:normAutofit/>
          </a:bodyPr>
          <a:lstStyle/>
          <a:p>
            <a:pPr marL="566737" indent="-457200">
              <a:lnSpc>
                <a:spcPct val="90000"/>
              </a:lnSpc>
              <a:buClr>
                <a:schemeClr val="tx1"/>
              </a:buClr>
              <a:buFont typeface="+mj-lt"/>
              <a:buAutoNum type="arabicPeriod"/>
            </a:pPr>
            <a:r>
              <a:rPr lang="en-US" sz="2600" dirty="0" smtClean="0">
                <a:latin typeface="Book Antiqua" pitchFamily="18" charset="0"/>
              </a:rPr>
              <a:t>Micro-economic in character.</a:t>
            </a:r>
          </a:p>
          <a:p>
            <a:pPr marL="566737" indent="-457200">
              <a:lnSpc>
                <a:spcPct val="90000"/>
              </a:lnSpc>
              <a:buClr>
                <a:schemeClr val="tx1"/>
              </a:buClr>
              <a:buFont typeface="+mj-lt"/>
              <a:buAutoNum type="arabicPeriod"/>
            </a:pPr>
            <a:r>
              <a:rPr lang="en-US" sz="2600" dirty="0" smtClean="0">
                <a:latin typeface="Book Antiqua" pitchFamily="18" charset="0"/>
              </a:rPr>
              <a:t>Operates against the backdrop of Macro Economics.</a:t>
            </a:r>
          </a:p>
          <a:p>
            <a:pPr marL="566737" indent="-457200">
              <a:lnSpc>
                <a:spcPct val="90000"/>
              </a:lnSpc>
              <a:buClr>
                <a:schemeClr val="tx1"/>
              </a:buClr>
              <a:buFont typeface="+mj-lt"/>
              <a:buAutoNum type="arabicPeriod"/>
            </a:pPr>
            <a:r>
              <a:rPr lang="en-US" sz="2600" dirty="0" smtClean="0">
                <a:latin typeface="Book Antiqua" pitchFamily="18" charset="0"/>
              </a:rPr>
              <a:t>It is pragmatic. </a:t>
            </a:r>
          </a:p>
          <a:p>
            <a:pPr marL="566737" indent="-457200">
              <a:lnSpc>
                <a:spcPct val="90000"/>
              </a:lnSpc>
              <a:buClr>
                <a:schemeClr val="tx1"/>
              </a:buClr>
              <a:buFont typeface="+mj-lt"/>
              <a:buAutoNum type="arabicPeriod"/>
            </a:pPr>
            <a:r>
              <a:rPr lang="en-US" sz="2600" dirty="0" smtClean="0">
                <a:latin typeface="Book Antiqua" pitchFamily="18" charset="0"/>
              </a:rPr>
              <a:t>Prescriptive Actions. </a:t>
            </a:r>
          </a:p>
          <a:p>
            <a:pPr marL="566737" indent="-457200">
              <a:lnSpc>
                <a:spcPct val="90000"/>
              </a:lnSpc>
              <a:buClr>
                <a:schemeClr val="tx1"/>
              </a:buClr>
              <a:buFont typeface="+mj-lt"/>
              <a:buAutoNum type="arabicPeriod"/>
            </a:pPr>
            <a:r>
              <a:rPr lang="en-US" sz="2600" dirty="0" smtClean="0">
                <a:latin typeface="Book Antiqua" pitchFamily="18" charset="0"/>
              </a:rPr>
              <a:t>Applied in nature. </a:t>
            </a:r>
          </a:p>
          <a:p>
            <a:pPr marL="566737" indent="-457200">
              <a:lnSpc>
                <a:spcPct val="90000"/>
              </a:lnSpc>
              <a:buClr>
                <a:schemeClr val="tx1"/>
              </a:buClr>
              <a:buFont typeface="+mj-lt"/>
              <a:buAutoNum type="arabicPeriod"/>
            </a:pPr>
            <a:r>
              <a:rPr lang="en-US" sz="2600" dirty="0" smtClean="0">
                <a:latin typeface="Book Antiqua" pitchFamily="18" charset="0"/>
              </a:rPr>
              <a:t>Offers scope to evaluate each alternative.</a:t>
            </a:r>
          </a:p>
          <a:p>
            <a:pPr marL="566737" indent="-457200">
              <a:lnSpc>
                <a:spcPct val="90000"/>
              </a:lnSpc>
              <a:buClr>
                <a:schemeClr val="tx1"/>
              </a:buClr>
              <a:buFont typeface="+mj-lt"/>
              <a:buAutoNum type="arabicPeriod"/>
            </a:pPr>
            <a:r>
              <a:rPr lang="en-US" sz="2600" dirty="0" smtClean="0">
                <a:latin typeface="Book Antiqua" pitchFamily="18" charset="0"/>
              </a:rPr>
              <a:t>Interdisciplinary (Economics, OR, Mathematics, Statistics, Accountancy, Psychology, OB etc.)</a:t>
            </a:r>
          </a:p>
          <a:p>
            <a:pPr marL="566737" indent="-457200">
              <a:lnSpc>
                <a:spcPct val="90000"/>
              </a:lnSpc>
              <a:buClr>
                <a:schemeClr val="tx1"/>
              </a:buClr>
              <a:buNone/>
            </a:pPr>
            <a:endParaRPr lang="en-US" sz="2600" dirty="0" smtClean="0">
              <a:latin typeface="Book Antiqua" pitchFamily="18" charset="0"/>
            </a:endParaRPr>
          </a:p>
        </p:txBody>
      </p:sp>
      <p:sp>
        <p:nvSpPr>
          <p:cNvPr id="5" name="Title 1"/>
          <p:cNvSpPr txBox="1">
            <a:spLocks/>
          </p:cNvSpPr>
          <p:nvPr/>
        </p:nvSpPr>
        <p:spPr>
          <a:xfrm>
            <a:off x="228600" y="152400"/>
            <a:ext cx="8763000" cy="1143000"/>
          </a:xfrm>
          <a:prstGeom prst="rect">
            <a:avLst/>
          </a:prstGeom>
        </p:spPr>
        <p:txBody>
          <a:bodyPr vert="horz" rtlCol="0" anchor="ctr">
            <a:normAutofit/>
            <a:scene3d>
              <a:camera prst="orthographicFront"/>
              <a:lightRig rig="soft" dir="t"/>
            </a:scene3d>
            <a:sp3d prstMaterial="softEdge">
              <a:bevelT w="25400" h="25400"/>
            </a:sp3d>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srgbClr val="C00000"/>
                </a:solidFill>
                <a:effectLst/>
                <a:uLnTx/>
                <a:uFillTx/>
                <a:latin typeface="Bookman Old Style" pitchFamily="18" charset="0"/>
                <a:ea typeface="+mj-ea"/>
                <a:cs typeface="+mj-cs"/>
              </a:rPr>
              <a:t>NATURE OF MANAGERIAL ECONOMICS </a:t>
            </a:r>
            <a:endParaRPr kumimoji="0" lang="en-US" sz="3200" b="1" i="0" u="none" strike="noStrike" kern="1200" cap="none" spc="0" normalizeH="0" baseline="0" noProof="0" dirty="0">
              <a:ln>
                <a:noFill/>
              </a:ln>
              <a:solidFill>
                <a:srgbClr val="C00000"/>
              </a:solidFill>
              <a:effectLst/>
              <a:uLnTx/>
              <a:uFillTx/>
              <a:latin typeface="Bookman Old Style" pitchFamily="18" charset="0"/>
              <a:ea typeface="+mj-ea"/>
              <a:cs typeface="+mj-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00200"/>
            <a:ext cx="8229600" cy="4406900"/>
          </a:xfrm>
        </p:spPr>
        <p:txBody>
          <a:bodyPr>
            <a:normAutofit lnSpcReduction="10000"/>
          </a:bodyPr>
          <a:lstStyle/>
          <a:p>
            <a:pPr marL="365760" indent="-256032" algn="just" fontAlgn="auto">
              <a:spcAft>
                <a:spcPts val="0"/>
              </a:spcAft>
              <a:buNone/>
              <a:defRPr/>
            </a:pPr>
            <a:r>
              <a:rPr lang="en-US" sz="2400" dirty="0" smtClean="0">
                <a:latin typeface="Book Antiqua" pitchFamily="18" charset="0"/>
              </a:rPr>
              <a:t>	The scope of managerial economics refers to its area of study. Subject matter of Managerial Economics consists of applying economic principles &amp; concepts towards adjusting various uncertainties faced by the business firms, such as</a:t>
            </a:r>
          </a:p>
          <a:p>
            <a:pPr marL="365760" indent="-256032" eaLnBrk="1" fontAlgn="auto" hangingPunct="1">
              <a:spcAft>
                <a:spcPts val="0"/>
              </a:spcAft>
              <a:buNone/>
              <a:defRPr/>
            </a:pPr>
            <a:endParaRPr lang="en-US" sz="2400" dirty="0" smtClean="0">
              <a:latin typeface="Book Antiqua" pitchFamily="18" charset="0"/>
            </a:endParaRPr>
          </a:p>
          <a:p>
            <a:pPr marL="365760" indent="-256032" eaLnBrk="1" fontAlgn="auto" hangingPunct="1">
              <a:spcAft>
                <a:spcPts val="0"/>
              </a:spcAft>
              <a:buClr>
                <a:schemeClr val="tx1"/>
              </a:buClr>
              <a:buFont typeface="Arial" pitchFamily="34" charset="0"/>
              <a:buChar char="•"/>
              <a:defRPr/>
            </a:pPr>
            <a:r>
              <a:rPr lang="en-US" sz="2400" dirty="0" smtClean="0">
                <a:latin typeface="Book Antiqua" pitchFamily="18" charset="0"/>
              </a:rPr>
              <a:t>Demand uncertainty</a:t>
            </a:r>
          </a:p>
          <a:p>
            <a:pPr marL="365760" indent="-256032" eaLnBrk="1" fontAlgn="auto" hangingPunct="1">
              <a:spcAft>
                <a:spcPts val="0"/>
              </a:spcAft>
              <a:buClr>
                <a:schemeClr val="tx1"/>
              </a:buClr>
              <a:buFont typeface="Arial" pitchFamily="34" charset="0"/>
              <a:buChar char="•"/>
              <a:defRPr/>
            </a:pPr>
            <a:r>
              <a:rPr lang="en-US" sz="2400" dirty="0" smtClean="0">
                <a:latin typeface="Book Antiqua" pitchFamily="18" charset="0"/>
              </a:rPr>
              <a:t>Cost uncertainty</a:t>
            </a:r>
          </a:p>
          <a:p>
            <a:pPr marL="365760" indent="-256032" eaLnBrk="1" fontAlgn="auto" hangingPunct="1">
              <a:spcAft>
                <a:spcPts val="0"/>
              </a:spcAft>
              <a:buClr>
                <a:schemeClr val="tx1"/>
              </a:buClr>
              <a:buFont typeface="Arial" pitchFamily="34" charset="0"/>
              <a:buChar char="•"/>
              <a:defRPr/>
            </a:pPr>
            <a:r>
              <a:rPr lang="en-US" sz="2400" dirty="0" smtClean="0">
                <a:latin typeface="Book Antiqua" pitchFamily="18" charset="0"/>
              </a:rPr>
              <a:t>Price uncertainty</a:t>
            </a:r>
          </a:p>
          <a:p>
            <a:pPr marL="365760" indent="-256032" eaLnBrk="1" fontAlgn="auto" hangingPunct="1">
              <a:spcAft>
                <a:spcPts val="0"/>
              </a:spcAft>
              <a:buClr>
                <a:schemeClr val="tx1"/>
              </a:buClr>
              <a:buFont typeface="Arial" pitchFamily="34" charset="0"/>
              <a:buChar char="•"/>
              <a:defRPr/>
            </a:pPr>
            <a:r>
              <a:rPr lang="en-US" sz="2400" dirty="0" smtClean="0">
                <a:latin typeface="Book Antiqua" pitchFamily="18" charset="0"/>
              </a:rPr>
              <a:t>profit uncertainty</a:t>
            </a:r>
          </a:p>
          <a:p>
            <a:pPr marL="365760" indent="-256032" eaLnBrk="1" fontAlgn="auto" hangingPunct="1">
              <a:spcAft>
                <a:spcPts val="0"/>
              </a:spcAft>
              <a:buClr>
                <a:schemeClr val="tx1"/>
              </a:buClr>
              <a:buFont typeface="Arial" pitchFamily="34" charset="0"/>
              <a:buChar char="•"/>
              <a:defRPr/>
            </a:pPr>
            <a:r>
              <a:rPr lang="en-US" sz="2400" dirty="0" smtClean="0">
                <a:latin typeface="Book Antiqua" pitchFamily="18" charset="0"/>
              </a:rPr>
              <a:t>Production uncertainty</a:t>
            </a:r>
            <a:endParaRPr lang="en-IN" sz="2400" dirty="0">
              <a:latin typeface="Book Antiqua" pitchFamily="18" charset="0"/>
            </a:endParaRPr>
          </a:p>
        </p:txBody>
      </p:sp>
      <p:sp>
        <p:nvSpPr>
          <p:cNvPr id="3" name="Title 1"/>
          <p:cNvSpPr txBox="1">
            <a:spLocks/>
          </p:cNvSpPr>
          <p:nvPr/>
        </p:nvSpPr>
        <p:spPr>
          <a:xfrm>
            <a:off x="228600" y="152400"/>
            <a:ext cx="8763000" cy="1143000"/>
          </a:xfrm>
          <a:prstGeom prst="rect">
            <a:avLst/>
          </a:prstGeom>
        </p:spPr>
        <p:txBody>
          <a:bodyPr vert="horz" rtlCol="0" anchor="ctr">
            <a:normAutofit/>
            <a:scene3d>
              <a:camera prst="orthographicFront"/>
              <a:lightRig rig="soft" dir="t"/>
            </a:scene3d>
            <a:sp3d prstMaterial="softEdge">
              <a:bevelT w="25400" h="25400"/>
            </a:sp3d>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srgbClr val="C00000"/>
                </a:solidFill>
                <a:effectLst/>
                <a:uLnTx/>
                <a:uFillTx/>
                <a:latin typeface="Bookman Old Style" pitchFamily="18" charset="0"/>
                <a:ea typeface="+mj-ea"/>
                <a:cs typeface="+mj-cs"/>
              </a:rPr>
              <a:t>SCOPE OF MANAGERIAL ECONOMICS </a:t>
            </a:r>
            <a:endParaRPr kumimoji="0" lang="en-US" sz="3200" b="1" i="0" u="none" strike="noStrike" kern="1200" cap="none" spc="0" normalizeH="0" baseline="0" noProof="0" dirty="0">
              <a:ln>
                <a:noFill/>
              </a:ln>
              <a:solidFill>
                <a:srgbClr val="C00000"/>
              </a:solidFill>
              <a:effectLst/>
              <a:uLnTx/>
              <a:uFillTx/>
              <a:latin typeface="Bookman Old Style" pitchFamily="18" charset="0"/>
              <a:ea typeface="+mj-ea"/>
              <a:cs typeface="+mj-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p:cNvSpPr txBox="1">
            <a:spLocks/>
          </p:cNvSpPr>
          <p:nvPr/>
        </p:nvSpPr>
        <p:spPr>
          <a:xfrm>
            <a:off x="228600" y="152400"/>
            <a:ext cx="8763000" cy="1143000"/>
          </a:xfrm>
          <a:prstGeom prst="rect">
            <a:avLst/>
          </a:prstGeom>
        </p:spPr>
        <p:txBody>
          <a:bodyPr vert="horz" rtlCol="0" anchor="ctr">
            <a:normAutofit/>
            <a:scene3d>
              <a:camera prst="orthographicFront"/>
              <a:lightRig rig="soft" dir="t"/>
            </a:scene3d>
            <a:sp3d prstMaterial="softEdge">
              <a:bevelT w="25400" h="25400"/>
            </a:sp3d>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srgbClr val="C00000"/>
                </a:solidFill>
                <a:effectLst/>
                <a:uLnTx/>
                <a:uFillTx/>
                <a:latin typeface="Bookman Old Style" pitchFamily="18" charset="0"/>
                <a:ea typeface="+mj-ea"/>
                <a:cs typeface="+mj-cs"/>
              </a:rPr>
              <a:t>SCOPE OF MANAGERIAL ECONOMICS </a:t>
            </a:r>
            <a:endParaRPr kumimoji="0" lang="en-US" sz="3200" b="1" i="0" u="none" strike="noStrike" kern="1200" cap="none" spc="0" normalizeH="0" baseline="0" noProof="0" dirty="0">
              <a:ln>
                <a:noFill/>
              </a:ln>
              <a:solidFill>
                <a:srgbClr val="C00000"/>
              </a:solidFill>
              <a:effectLst/>
              <a:uLnTx/>
              <a:uFillTx/>
              <a:latin typeface="Bookman Old Style" pitchFamily="18" charset="0"/>
              <a:ea typeface="+mj-ea"/>
              <a:cs typeface="+mj-cs"/>
            </a:endParaRPr>
          </a:p>
        </p:txBody>
      </p:sp>
      <p:sp>
        <p:nvSpPr>
          <p:cNvPr id="4" name="Rectangle 4"/>
          <p:cNvSpPr>
            <a:spLocks noChangeArrowheads="1"/>
          </p:cNvSpPr>
          <p:nvPr/>
        </p:nvSpPr>
        <p:spPr bwMode="auto">
          <a:xfrm>
            <a:off x="685800" y="2438400"/>
            <a:ext cx="1676400" cy="1752600"/>
          </a:xfrm>
          <a:prstGeom prst="rect">
            <a:avLst/>
          </a:prstGeom>
          <a:noFill/>
          <a:ln w="9525">
            <a:solidFill>
              <a:schemeClr val="tx1"/>
            </a:solidFill>
            <a:miter lim="800000"/>
            <a:headEnd/>
            <a:tailEnd/>
          </a:ln>
        </p:spPr>
        <p:txBody>
          <a:bodyPr wrap="none" anchor="ctr"/>
          <a:lstStyle/>
          <a:p>
            <a:endParaRPr lang="en-US"/>
          </a:p>
        </p:txBody>
      </p:sp>
      <p:sp>
        <p:nvSpPr>
          <p:cNvPr id="5" name="Text Box 5"/>
          <p:cNvSpPr txBox="1">
            <a:spLocks noChangeArrowheads="1"/>
          </p:cNvSpPr>
          <p:nvPr/>
        </p:nvSpPr>
        <p:spPr bwMode="auto">
          <a:xfrm>
            <a:off x="609600" y="2590800"/>
            <a:ext cx="1828800" cy="1552575"/>
          </a:xfrm>
          <a:prstGeom prst="rect">
            <a:avLst/>
          </a:prstGeom>
          <a:noFill/>
          <a:ln w="9525">
            <a:noFill/>
            <a:miter lim="800000"/>
            <a:headEnd/>
            <a:tailEnd/>
          </a:ln>
        </p:spPr>
        <p:txBody>
          <a:bodyPr>
            <a:spAutoFit/>
          </a:bodyPr>
          <a:lstStyle/>
          <a:p>
            <a:pPr algn="ctr">
              <a:spcBef>
                <a:spcPct val="50000"/>
              </a:spcBef>
            </a:pPr>
            <a:r>
              <a:rPr lang="en-US" sz="2400" b="1">
                <a:solidFill>
                  <a:srgbClr val="962E44"/>
                </a:solidFill>
                <a:latin typeface="Book Antiqua" pitchFamily="18" charset="0"/>
              </a:rPr>
              <a:t>Concepts and Techniques of ME</a:t>
            </a:r>
          </a:p>
        </p:txBody>
      </p:sp>
      <p:sp>
        <p:nvSpPr>
          <p:cNvPr id="6" name="Rectangle 6"/>
          <p:cNvSpPr>
            <a:spLocks noChangeArrowheads="1"/>
          </p:cNvSpPr>
          <p:nvPr/>
        </p:nvSpPr>
        <p:spPr bwMode="auto">
          <a:xfrm>
            <a:off x="2743200" y="1219200"/>
            <a:ext cx="3581400" cy="4419600"/>
          </a:xfrm>
          <a:prstGeom prst="rect">
            <a:avLst/>
          </a:prstGeom>
          <a:noFill/>
          <a:ln w="9525">
            <a:solidFill>
              <a:schemeClr val="tx1"/>
            </a:solidFill>
            <a:miter lim="800000"/>
            <a:headEnd/>
            <a:tailEnd/>
          </a:ln>
        </p:spPr>
        <p:txBody>
          <a:bodyPr wrap="none" anchor="ctr"/>
          <a:lstStyle/>
          <a:p>
            <a:endParaRPr lang="en-US"/>
          </a:p>
        </p:txBody>
      </p:sp>
      <p:sp>
        <p:nvSpPr>
          <p:cNvPr id="7" name="Text Box 7"/>
          <p:cNvSpPr txBox="1">
            <a:spLocks noChangeArrowheads="1"/>
          </p:cNvSpPr>
          <p:nvPr/>
        </p:nvSpPr>
        <p:spPr bwMode="auto">
          <a:xfrm>
            <a:off x="2819400" y="1371600"/>
            <a:ext cx="3429000" cy="4664075"/>
          </a:xfrm>
          <a:prstGeom prst="rect">
            <a:avLst/>
          </a:prstGeom>
          <a:noFill/>
          <a:ln w="9525">
            <a:noFill/>
            <a:miter lim="800000"/>
            <a:headEnd/>
            <a:tailEnd/>
          </a:ln>
        </p:spPr>
        <p:txBody>
          <a:bodyPr>
            <a:spAutoFit/>
          </a:bodyPr>
          <a:lstStyle/>
          <a:p>
            <a:pPr>
              <a:spcBef>
                <a:spcPct val="50000"/>
              </a:spcBef>
            </a:pPr>
            <a:r>
              <a:rPr lang="en-US" sz="2000" b="1" dirty="0">
                <a:solidFill>
                  <a:schemeClr val="accent2"/>
                </a:solidFill>
                <a:latin typeface="Book Antiqua" pitchFamily="18" charset="0"/>
              </a:rPr>
              <a:t>Managerial Decision Areas:</a:t>
            </a:r>
          </a:p>
          <a:p>
            <a:pPr>
              <a:spcBef>
                <a:spcPct val="50000"/>
              </a:spcBef>
              <a:buFontTx/>
              <a:buChar char="•"/>
            </a:pPr>
            <a:r>
              <a:rPr lang="en-US" sz="2000" dirty="0">
                <a:latin typeface="Book Antiqua" pitchFamily="18" charset="0"/>
              </a:rPr>
              <a:t> Production</a:t>
            </a:r>
          </a:p>
          <a:p>
            <a:pPr>
              <a:spcBef>
                <a:spcPct val="50000"/>
              </a:spcBef>
              <a:buFontTx/>
              <a:buChar char="•"/>
            </a:pPr>
            <a:r>
              <a:rPr lang="en-US" sz="2000" dirty="0">
                <a:latin typeface="Book Antiqua" pitchFamily="18" charset="0"/>
              </a:rPr>
              <a:t> Cost Control</a:t>
            </a:r>
          </a:p>
          <a:p>
            <a:pPr>
              <a:spcBef>
                <a:spcPct val="50000"/>
              </a:spcBef>
              <a:buFontTx/>
              <a:buChar char="•"/>
            </a:pPr>
            <a:r>
              <a:rPr lang="en-US" sz="2000" dirty="0">
                <a:latin typeface="Book Antiqua" pitchFamily="18" charset="0"/>
              </a:rPr>
              <a:t> Price Determination</a:t>
            </a:r>
          </a:p>
          <a:p>
            <a:pPr>
              <a:spcBef>
                <a:spcPct val="50000"/>
              </a:spcBef>
              <a:buFontTx/>
              <a:buChar char="•"/>
            </a:pPr>
            <a:r>
              <a:rPr lang="en-US" sz="2000" dirty="0">
                <a:latin typeface="Book Antiqua" pitchFamily="18" charset="0"/>
              </a:rPr>
              <a:t> Make or buy decisions</a:t>
            </a:r>
          </a:p>
          <a:p>
            <a:pPr>
              <a:spcBef>
                <a:spcPct val="50000"/>
              </a:spcBef>
              <a:buFontTx/>
              <a:buChar char="•"/>
            </a:pPr>
            <a:r>
              <a:rPr lang="en-US" sz="2000" dirty="0">
                <a:latin typeface="Book Antiqua" pitchFamily="18" charset="0"/>
              </a:rPr>
              <a:t> Inventory Decisions</a:t>
            </a:r>
          </a:p>
          <a:p>
            <a:pPr>
              <a:spcBef>
                <a:spcPct val="50000"/>
              </a:spcBef>
              <a:buFontTx/>
              <a:buChar char="•"/>
            </a:pPr>
            <a:r>
              <a:rPr lang="en-US" sz="2000" dirty="0">
                <a:latin typeface="Book Antiqua" pitchFamily="18" charset="0"/>
              </a:rPr>
              <a:t> Capital Investment Decisions</a:t>
            </a:r>
          </a:p>
          <a:p>
            <a:pPr>
              <a:spcBef>
                <a:spcPct val="50000"/>
              </a:spcBef>
              <a:buFontTx/>
              <a:buChar char="•"/>
            </a:pPr>
            <a:r>
              <a:rPr lang="en-US" sz="2000" dirty="0">
                <a:latin typeface="Book Antiqua" pitchFamily="18" charset="0"/>
              </a:rPr>
              <a:t> Profit planning and Management</a:t>
            </a:r>
          </a:p>
          <a:p>
            <a:pPr>
              <a:spcBef>
                <a:spcPct val="50000"/>
              </a:spcBef>
            </a:pPr>
            <a:endParaRPr lang="en-US" sz="2000" dirty="0">
              <a:latin typeface="Book Antiqua" pitchFamily="18" charset="0"/>
            </a:endParaRPr>
          </a:p>
        </p:txBody>
      </p:sp>
      <p:sp>
        <p:nvSpPr>
          <p:cNvPr id="8" name="Line 8"/>
          <p:cNvSpPr>
            <a:spLocks noChangeShapeType="1"/>
          </p:cNvSpPr>
          <p:nvPr/>
        </p:nvSpPr>
        <p:spPr bwMode="auto">
          <a:xfrm>
            <a:off x="2362200" y="3352800"/>
            <a:ext cx="381000" cy="0"/>
          </a:xfrm>
          <a:prstGeom prst="line">
            <a:avLst/>
          </a:prstGeom>
          <a:noFill/>
          <a:ln w="9525">
            <a:solidFill>
              <a:schemeClr val="tx1"/>
            </a:solidFill>
            <a:round/>
            <a:headEnd/>
            <a:tailEnd type="triangle" w="med" len="med"/>
          </a:ln>
        </p:spPr>
        <p:txBody>
          <a:bodyPr/>
          <a:lstStyle/>
          <a:p>
            <a:endParaRPr lang="en-US"/>
          </a:p>
        </p:txBody>
      </p:sp>
      <p:sp>
        <p:nvSpPr>
          <p:cNvPr id="9" name="Rectangle 9"/>
          <p:cNvSpPr>
            <a:spLocks noChangeArrowheads="1"/>
          </p:cNvSpPr>
          <p:nvPr/>
        </p:nvSpPr>
        <p:spPr bwMode="auto">
          <a:xfrm>
            <a:off x="6781800" y="2514600"/>
            <a:ext cx="1752600" cy="1752600"/>
          </a:xfrm>
          <a:prstGeom prst="rect">
            <a:avLst/>
          </a:prstGeom>
          <a:noFill/>
          <a:ln w="9525">
            <a:solidFill>
              <a:schemeClr val="tx1"/>
            </a:solidFill>
            <a:miter lim="800000"/>
            <a:headEnd/>
            <a:tailEnd/>
          </a:ln>
        </p:spPr>
        <p:txBody>
          <a:bodyPr wrap="none" anchor="ctr"/>
          <a:lstStyle/>
          <a:p>
            <a:endParaRPr lang="en-US"/>
          </a:p>
        </p:txBody>
      </p:sp>
      <p:sp>
        <p:nvSpPr>
          <p:cNvPr id="10" name="Text Box 10"/>
          <p:cNvSpPr txBox="1">
            <a:spLocks noChangeArrowheads="1"/>
          </p:cNvSpPr>
          <p:nvPr/>
        </p:nvSpPr>
        <p:spPr bwMode="auto">
          <a:xfrm>
            <a:off x="6858000" y="2971800"/>
            <a:ext cx="1600200" cy="822325"/>
          </a:xfrm>
          <a:prstGeom prst="rect">
            <a:avLst/>
          </a:prstGeom>
          <a:noFill/>
          <a:ln w="9525">
            <a:noFill/>
            <a:miter lim="800000"/>
            <a:headEnd/>
            <a:tailEnd/>
          </a:ln>
        </p:spPr>
        <p:txBody>
          <a:bodyPr>
            <a:spAutoFit/>
          </a:bodyPr>
          <a:lstStyle/>
          <a:p>
            <a:pPr algn="ctr">
              <a:spcBef>
                <a:spcPct val="50000"/>
              </a:spcBef>
            </a:pPr>
            <a:r>
              <a:rPr lang="en-US" sz="2400" b="1">
                <a:solidFill>
                  <a:srgbClr val="962E44"/>
                </a:solidFill>
                <a:latin typeface="Book Antiqua" pitchFamily="18" charset="0"/>
              </a:rPr>
              <a:t>Optimal Solutions</a:t>
            </a:r>
          </a:p>
        </p:txBody>
      </p:sp>
      <p:sp>
        <p:nvSpPr>
          <p:cNvPr id="11" name="Line 11"/>
          <p:cNvSpPr>
            <a:spLocks noChangeShapeType="1"/>
          </p:cNvSpPr>
          <p:nvPr/>
        </p:nvSpPr>
        <p:spPr bwMode="auto">
          <a:xfrm>
            <a:off x="6324600" y="3352800"/>
            <a:ext cx="457200" cy="0"/>
          </a:xfrm>
          <a:prstGeom prst="line">
            <a:avLst/>
          </a:prstGeom>
          <a:noFill/>
          <a:ln w="9525">
            <a:solidFill>
              <a:schemeClr val="tx1"/>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p:cNvSpPr txBox="1">
            <a:spLocks/>
          </p:cNvSpPr>
          <p:nvPr/>
        </p:nvSpPr>
        <p:spPr>
          <a:xfrm>
            <a:off x="228600" y="152400"/>
            <a:ext cx="8763000" cy="1143000"/>
          </a:xfrm>
          <a:prstGeom prst="rect">
            <a:avLst/>
          </a:prstGeom>
        </p:spPr>
        <p:txBody>
          <a:bodyPr vert="horz" rtlCol="0" anchor="ctr">
            <a:normAutofit/>
            <a:scene3d>
              <a:camera prst="orthographicFront"/>
              <a:lightRig rig="soft" dir="t"/>
            </a:scene3d>
            <a:sp3d prstMaterial="softEdge">
              <a:bevelT w="25400" h="25400"/>
            </a:sp3d>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srgbClr val="C00000"/>
                </a:solidFill>
                <a:effectLst/>
                <a:uLnTx/>
                <a:uFillTx/>
                <a:latin typeface="Bookman Old Style" pitchFamily="18" charset="0"/>
                <a:ea typeface="+mj-ea"/>
                <a:cs typeface="+mj-cs"/>
              </a:rPr>
              <a:t>SCOPE OF MANAGERIAL ECONOMICS </a:t>
            </a:r>
            <a:endParaRPr kumimoji="0" lang="en-US" sz="3200" b="1" i="0" u="none" strike="noStrike" kern="1200" cap="none" spc="0" normalizeH="0" baseline="0" noProof="0" dirty="0">
              <a:ln>
                <a:noFill/>
              </a:ln>
              <a:solidFill>
                <a:srgbClr val="C00000"/>
              </a:solidFill>
              <a:effectLst/>
              <a:uLnTx/>
              <a:uFillTx/>
              <a:latin typeface="Bookman Old Style" pitchFamily="18" charset="0"/>
              <a:ea typeface="+mj-ea"/>
              <a:cs typeface="+mj-cs"/>
            </a:endParaRPr>
          </a:p>
        </p:txBody>
      </p:sp>
      <p:sp>
        <p:nvSpPr>
          <p:cNvPr id="12" name="Oval 4"/>
          <p:cNvSpPr>
            <a:spLocks noChangeArrowheads="1"/>
          </p:cNvSpPr>
          <p:nvPr/>
        </p:nvSpPr>
        <p:spPr bwMode="auto">
          <a:xfrm>
            <a:off x="3276600" y="2895600"/>
            <a:ext cx="2438400" cy="1600200"/>
          </a:xfrm>
          <a:prstGeom prst="ellipse">
            <a:avLst/>
          </a:prstGeom>
          <a:noFill/>
          <a:ln w="9525">
            <a:solidFill>
              <a:schemeClr val="tx1"/>
            </a:solidFill>
            <a:round/>
            <a:headEnd/>
            <a:tailEnd/>
          </a:ln>
        </p:spPr>
        <p:txBody>
          <a:bodyPr wrap="none" anchor="ctr"/>
          <a:lstStyle/>
          <a:p>
            <a:endParaRPr lang="en-US"/>
          </a:p>
        </p:txBody>
      </p:sp>
      <p:sp>
        <p:nvSpPr>
          <p:cNvPr id="13" name="Text Box 5"/>
          <p:cNvSpPr txBox="1">
            <a:spLocks noChangeArrowheads="1"/>
          </p:cNvSpPr>
          <p:nvPr/>
        </p:nvSpPr>
        <p:spPr bwMode="auto">
          <a:xfrm>
            <a:off x="3733800" y="3429000"/>
            <a:ext cx="1600200" cy="579438"/>
          </a:xfrm>
          <a:prstGeom prst="rect">
            <a:avLst/>
          </a:prstGeom>
          <a:noFill/>
          <a:ln w="9525">
            <a:noFill/>
            <a:miter lim="800000"/>
            <a:headEnd/>
            <a:tailEnd/>
          </a:ln>
        </p:spPr>
        <p:txBody>
          <a:bodyPr>
            <a:spAutoFit/>
          </a:bodyPr>
          <a:lstStyle/>
          <a:p>
            <a:pPr algn="ctr">
              <a:spcBef>
                <a:spcPct val="50000"/>
              </a:spcBef>
            </a:pPr>
            <a:r>
              <a:rPr lang="en-US" sz="3200" b="1" dirty="0">
                <a:solidFill>
                  <a:srgbClr val="962E44"/>
                </a:solidFill>
                <a:latin typeface="Castellar" pitchFamily="18" charset="0"/>
              </a:rPr>
              <a:t>SCOPE</a:t>
            </a:r>
          </a:p>
        </p:txBody>
      </p:sp>
      <p:sp>
        <p:nvSpPr>
          <p:cNvPr id="14" name="Text Box 6"/>
          <p:cNvSpPr txBox="1">
            <a:spLocks noChangeArrowheads="1"/>
          </p:cNvSpPr>
          <p:nvPr/>
        </p:nvSpPr>
        <p:spPr bwMode="auto">
          <a:xfrm>
            <a:off x="990600" y="1371600"/>
            <a:ext cx="2667000" cy="457200"/>
          </a:xfrm>
          <a:prstGeom prst="rect">
            <a:avLst/>
          </a:prstGeom>
          <a:noFill/>
          <a:ln w="9525">
            <a:noFill/>
            <a:miter lim="800000"/>
            <a:headEnd/>
            <a:tailEnd/>
          </a:ln>
        </p:spPr>
        <p:txBody>
          <a:bodyPr>
            <a:spAutoFit/>
          </a:bodyPr>
          <a:lstStyle/>
          <a:p>
            <a:pPr>
              <a:spcBef>
                <a:spcPct val="50000"/>
              </a:spcBef>
            </a:pPr>
            <a:r>
              <a:rPr lang="en-US" sz="2400"/>
              <a:t>CONSUMPTION</a:t>
            </a:r>
          </a:p>
        </p:txBody>
      </p:sp>
      <p:sp>
        <p:nvSpPr>
          <p:cNvPr id="15" name="Text Box 7"/>
          <p:cNvSpPr txBox="1">
            <a:spLocks noChangeArrowheads="1"/>
          </p:cNvSpPr>
          <p:nvPr/>
        </p:nvSpPr>
        <p:spPr bwMode="auto">
          <a:xfrm>
            <a:off x="5562600" y="1371600"/>
            <a:ext cx="2286000" cy="457200"/>
          </a:xfrm>
          <a:prstGeom prst="rect">
            <a:avLst/>
          </a:prstGeom>
          <a:noFill/>
          <a:ln w="9525">
            <a:noFill/>
            <a:miter lim="800000"/>
            <a:headEnd/>
            <a:tailEnd/>
          </a:ln>
        </p:spPr>
        <p:txBody>
          <a:bodyPr>
            <a:spAutoFit/>
          </a:bodyPr>
          <a:lstStyle/>
          <a:p>
            <a:pPr>
              <a:spcBef>
                <a:spcPct val="50000"/>
              </a:spcBef>
            </a:pPr>
            <a:r>
              <a:rPr lang="en-US" sz="2400"/>
              <a:t>PRODUCTION</a:t>
            </a:r>
          </a:p>
        </p:txBody>
      </p:sp>
      <p:sp>
        <p:nvSpPr>
          <p:cNvPr id="16" name="Text Box 8"/>
          <p:cNvSpPr txBox="1">
            <a:spLocks noChangeArrowheads="1"/>
          </p:cNvSpPr>
          <p:nvPr/>
        </p:nvSpPr>
        <p:spPr bwMode="auto">
          <a:xfrm>
            <a:off x="990600" y="5334000"/>
            <a:ext cx="2895600" cy="457200"/>
          </a:xfrm>
          <a:prstGeom prst="rect">
            <a:avLst/>
          </a:prstGeom>
          <a:noFill/>
          <a:ln w="9525">
            <a:noFill/>
            <a:miter lim="800000"/>
            <a:headEnd/>
            <a:tailEnd/>
          </a:ln>
        </p:spPr>
        <p:txBody>
          <a:bodyPr>
            <a:spAutoFit/>
          </a:bodyPr>
          <a:lstStyle/>
          <a:p>
            <a:pPr>
              <a:spcBef>
                <a:spcPct val="50000"/>
              </a:spcBef>
            </a:pPr>
            <a:r>
              <a:rPr lang="en-US" sz="2400"/>
              <a:t>DISTRIBUTION</a:t>
            </a:r>
          </a:p>
        </p:txBody>
      </p:sp>
      <p:sp>
        <p:nvSpPr>
          <p:cNvPr id="17" name="Text Box 9"/>
          <p:cNvSpPr txBox="1">
            <a:spLocks noChangeArrowheads="1"/>
          </p:cNvSpPr>
          <p:nvPr/>
        </p:nvSpPr>
        <p:spPr bwMode="auto">
          <a:xfrm>
            <a:off x="5715000" y="5334000"/>
            <a:ext cx="2286000" cy="457200"/>
          </a:xfrm>
          <a:prstGeom prst="rect">
            <a:avLst/>
          </a:prstGeom>
          <a:noFill/>
          <a:ln w="9525">
            <a:noFill/>
            <a:miter lim="800000"/>
            <a:headEnd/>
            <a:tailEnd/>
          </a:ln>
        </p:spPr>
        <p:txBody>
          <a:bodyPr>
            <a:spAutoFit/>
          </a:bodyPr>
          <a:lstStyle/>
          <a:p>
            <a:pPr>
              <a:spcBef>
                <a:spcPct val="50000"/>
              </a:spcBef>
            </a:pPr>
            <a:r>
              <a:rPr lang="en-US" sz="2400"/>
              <a:t>EXCHANGE</a:t>
            </a:r>
          </a:p>
        </p:txBody>
      </p:sp>
      <p:sp>
        <p:nvSpPr>
          <p:cNvPr id="18" name="Line 10"/>
          <p:cNvSpPr>
            <a:spLocks noChangeShapeType="1"/>
          </p:cNvSpPr>
          <p:nvPr/>
        </p:nvSpPr>
        <p:spPr bwMode="auto">
          <a:xfrm flipH="1" flipV="1">
            <a:off x="2819400" y="2133600"/>
            <a:ext cx="914400" cy="914400"/>
          </a:xfrm>
          <a:prstGeom prst="line">
            <a:avLst/>
          </a:prstGeom>
          <a:noFill/>
          <a:ln w="9525">
            <a:solidFill>
              <a:schemeClr val="tx1"/>
            </a:solidFill>
            <a:round/>
            <a:headEnd/>
            <a:tailEnd type="triangle" w="med" len="med"/>
          </a:ln>
        </p:spPr>
        <p:txBody>
          <a:bodyPr/>
          <a:lstStyle/>
          <a:p>
            <a:endParaRPr lang="en-US"/>
          </a:p>
        </p:txBody>
      </p:sp>
      <p:sp>
        <p:nvSpPr>
          <p:cNvPr id="19" name="Line 11"/>
          <p:cNvSpPr>
            <a:spLocks noChangeShapeType="1"/>
          </p:cNvSpPr>
          <p:nvPr/>
        </p:nvSpPr>
        <p:spPr bwMode="auto">
          <a:xfrm flipV="1">
            <a:off x="5257800" y="2133600"/>
            <a:ext cx="1066800" cy="914400"/>
          </a:xfrm>
          <a:prstGeom prst="line">
            <a:avLst/>
          </a:prstGeom>
          <a:noFill/>
          <a:ln w="9525">
            <a:solidFill>
              <a:schemeClr val="tx1"/>
            </a:solidFill>
            <a:round/>
            <a:headEnd/>
            <a:tailEnd type="triangle" w="med" len="med"/>
          </a:ln>
        </p:spPr>
        <p:txBody>
          <a:bodyPr/>
          <a:lstStyle/>
          <a:p>
            <a:endParaRPr lang="en-US"/>
          </a:p>
        </p:txBody>
      </p:sp>
      <p:sp>
        <p:nvSpPr>
          <p:cNvPr id="20" name="Line 12"/>
          <p:cNvSpPr>
            <a:spLocks noChangeShapeType="1"/>
          </p:cNvSpPr>
          <p:nvPr/>
        </p:nvSpPr>
        <p:spPr bwMode="auto">
          <a:xfrm flipH="1">
            <a:off x="2895600" y="4343400"/>
            <a:ext cx="914400" cy="914400"/>
          </a:xfrm>
          <a:prstGeom prst="line">
            <a:avLst/>
          </a:prstGeom>
          <a:noFill/>
          <a:ln w="9525">
            <a:solidFill>
              <a:schemeClr val="tx1"/>
            </a:solidFill>
            <a:round/>
            <a:headEnd/>
            <a:tailEnd type="triangle" w="med" len="med"/>
          </a:ln>
        </p:spPr>
        <p:txBody>
          <a:bodyPr/>
          <a:lstStyle/>
          <a:p>
            <a:endParaRPr lang="en-US"/>
          </a:p>
        </p:txBody>
      </p:sp>
      <p:sp>
        <p:nvSpPr>
          <p:cNvPr id="21" name="Line 13"/>
          <p:cNvSpPr>
            <a:spLocks noChangeShapeType="1"/>
          </p:cNvSpPr>
          <p:nvPr/>
        </p:nvSpPr>
        <p:spPr bwMode="auto">
          <a:xfrm>
            <a:off x="5257800" y="4343400"/>
            <a:ext cx="914400" cy="914400"/>
          </a:xfrm>
          <a:prstGeom prst="line">
            <a:avLst/>
          </a:prstGeom>
          <a:noFill/>
          <a:ln w="9525">
            <a:solidFill>
              <a:schemeClr val="tx1"/>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914400" y="381000"/>
            <a:ext cx="7772400" cy="762000"/>
          </a:xfrm>
        </p:spPr>
        <p:txBody>
          <a:bodyPr/>
          <a:lstStyle/>
          <a:p>
            <a:pPr eaLnBrk="1" hangingPunct="1"/>
            <a:r>
              <a:rPr lang="en-US" sz="3600" b="1" dirty="0" smtClean="0">
                <a:solidFill>
                  <a:srgbClr val="C00000"/>
                </a:solidFill>
                <a:effectLst/>
                <a:latin typeface="Bookman Old Style" pitchFamily="18" charset="0"/>
              </a:rPr>
              <a:t>What is Demand?</a:t>
            </a:r>
          </a:p>
        </p:txBody>
      </p:sp>
      <p:sp>
        <p:nvSpPr>
          <p:cNvPr id="50179" name="Rectangle 3"/>
          <p:cNvSpPr>
            <a:spLocks noGrp="1" noChangeArrowheads="1"/>
          </p:cNvSpPr>
          <p:nvPr>
            <p:ph idx="1"/>
          </p:nvPr>
        </p:nvSpPr>
        <p:spPr>
          <a:xfrm>
            <a:off x="762000" y="1524000"/>
            <a:ext cx="7772400" cy="4724400"/>
          </a:xfrm>
        </p:spPr>
        <p:txBody>
          <a:bodyPr/>
          <a:lstStyle/>
          <a:p>
            <a:pPr marL="609600" indent="-609600" algn="just" eaLnBrk="1" hangingPunct="1">
              <a:buFont typeface="Monotype Sorts" pitchFamily="2" charset="2"/>
              <a:buNone/>
            </a:pPr>
            <a:r>
              <a:rPr lang="en-US" sz="2400" dirty="0" smtClean="0">
                <a:solidFill>
                  <a:schemeClr val="accent2"/>
                </a:solidFill>
                <a:latin typeface="Book Antiqua" pitchFamily="18" charset="0"/>
              </a:rPr>
              <a:t>	</a:t>
            </a:r>
            <a:r>
              <a:rPr lang="en-US" sz="2600" dirty="0" smtClean="0">
                <a:latin typeface="Book Antiqua" pitchFamily="18" charset="0"/>
              </a:rPr>
              <a:t>Demand for a commodity refers to the quantity of the commodity which an individual consumer or a household is willing to purchase per unit of time at a particular price.</a:t>
            </a:r>
          </a:p>
          <a:p>
            <a:pPr marL="609600" indent="-609600" algn="just" eaLnBrk="1" hangingPunct="1">
              <a:buFont typeface="Monotype Sorts" pitchFamily="2" charset="2"/>
              <a:buNone/>
            </a:pPr>
            <a:endParaRPr lang="en-US" sz="2400" dirty="0" smtClean="0">
              <a:solidFill>
                <a:schemeClr val="accent2"/>
              </a:solidFill>
              <a:latin typeface="Book Antiqua" pitchFamily="18" charset="0"/>
            </a:endParaRPr>
          </a:p>
          <a:p>
            <a:pPr marL="609600" indent="-609600" algn="just" eaLnBrk="1" hangingPunct="1">
              <a:buFont typeface="Monotype Sorts" pitchFamily="2" charset="2"/>
              <a:buNone/>
            </a:pPr>
            <a:r>
              <a:rPr lang="en-US" sz="2400" dirty="0" smtClean="0">
                <a:solidFill>
                  <a:schemeClr val="accent2"/>
                </a:solidFill>
                <a:latin typeface="Book Antiqua" pitchFamily="18" charset="0"/>
              </a:rPr>
              <a:t>  </a:t>
            </a:r>
            <a:r>
              <a:rPr lang="en-US" sz="2400" dirty="0" smtClean="0">
                <a:latin typeface="Book Antiqua" pitchFamily="18" charset="0"/>
              </a:rPr>
              <a:t>It implies:</a:t>
            </a:r>
          </a:p>
          <a:p>
            <a:pPr marL="990600" lvl="1" indent="-533400" algn="just" eaLnBrk="1" hangingPunct="1">
              <a:buFont typeface="Monotype Sorts" pitchFamily="2" charset="2"/>
              <a:buAutoNum type="alphaLcParenR"/>
            </a:pPr>
            <a:r>
              <a:rPr lang="en-US" sz="2400" dirty="0" smtClean="0">
                <a:latin typeface="Book Antiqua" pitchFamily="18" charset="0"/>
              </a:rPr>
              <a:t>Desire to buy</a:t>
            </a:r>
          </a:p>
          <a:p>
            <a:pPr marL="990600" lvl="1" indent="-533400" algn="just" eaLnBrk="1" hangingPunct="1">
              <a:buFont typeface="Monotype Sorts" pitchFamily="2" charset="2"/>
              <a:buAutoNum type="alphaLcParenR"/>
            </a:pPr>
            <a:r>
              <a:rPr lang="en-US" sz="2400" dirty="0" smtClean="0">
                <a:latin typeface="Book Antiqua" pitchFamily="18" charset="0"/>
              </a:rPr>
              <a:t>Willingness to buy</a:t>
            </a:r>
          </a:p>
          <a:p>
            <a:pPr marL="990600" lvl="1" indent="-533400" algn="just" eaLnBrk="1" hangingPunct="1">
              <a:buFont typeface="Monotype Sorts" pitchFamily="2" charset="2"/>
              <a:buAutoNum type="alphaLcParenR"/>
            </a:pPr>
            <a:r>
              <a:rPr lang="en-US" sz="2400" dirty="0" smtClean="0">
                <a:latin typeface="Book Antiqua" pitchFamily="18" charset="0"/>
              </a:rPr>
              <a:t>Purchasing power</a:t>
            </a:r>
          </a:p>
        </p:txBody>
      </p:sp>
    </p:spTree>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715963" y="457200"/>
            <a:ext cx="7772400" cy="685800"/>
          </a:xfrm>
        </p:spPr>
        <p:txBody>
          <a:bodyPr/>
          <a:lstStyle/>
          <a:p>
            <a:pPr algn="ctr" eaLnBrk="1" hangingPunct="1"/>
            <a:r>
              <a:rPr lang="en-US" sz="3200" b="1" dirty="0" smtClean="0">
                <a:solidFill>
                  <a:srgbClr val="C00000"/>
                </a:solidFill>
                <a:latin typeface="Bookman Old Style" pitchFamily="18" charset="0"/>
              </a:rPr>
              <a:t>DEMAND DETERMINANTS</a:t>
            </a:r>
          </a:p>
        </p:txBody>
      </p:sp>
      <p:sp>
        <p:nvSpPr>
          <p:cNvPr id="32771" name="Text Box 5"/>
          <p:cNvSpPr txBox="1">
            <a:spLocks noChangeArrowheads="1"/>
          </p:cNvSpPr>
          <p:nvPr/>
        </p:nvSpPr>
        <p:spPr bwMode="auto">
          <a:xfrm>
            <a:off x="838200" y="1752600"/>
            <a:ext cx="1524000" cy="701675"/>
          </a:xfrm>
          <a:prstGeom prst="rect">
            <a:avLst/>
          </a:prstGeom>
          <a:noFill/>
          <a:ln w="9525">
            <a:noFill/>
            <a:miter lim="800000"/>
            <a:headEnd/>
            <a:tailEnd/>
          </a:ln>
        </p:spPr>
        <p:txBody>
          <a:bodyPr>
            <a:spAutoFit/>
          </a:bodyPr>
          <a:lstStyle/>
          <a:p>
            <a:pPr>
              <a:spcBef>
                <a:spcPct val="50000"/>
              </a:spcBef>
            </a:pPr>
            <a:r>
              <a:rPr lang="en-US" sz="2000" b="1">
                <a:solidFill>
                  <a:schemeClr val="accent2"/>
                </a:solidFill>
                <a:latin typeface="Book Antiqua" pitchFamily="18" charset="0"/>
              </a:rPr>
              <a:t>GENERAL FACTORS</a:t>
            </a:r>
          </a:p>
        </p:txBody>
      </p:sp>
      <p:sp>
        <p:nvSpPr>
          <p:cNvPr id="32772" name="Text Box 7"/>
          <p:cNvSpPr txBox="1">
            <a:spLocks noChangeArrowheads="1"/>
          </p:cNvSpPr>
          <p:nvPr/>
        </p:nvSpPr>
        <p:spPr bwMode="auto">
          <a:xfrm>
            <a:off x="3200400" y="1447800"/>
            <a:ext cx="2514600" cy="1616075"/>
          </a:xfrm>
          <a:prstGeom prst="rect">
            <a:avLst/>
          </a:prstGeom>
          <a:noFill/>
          <a:ln w="9525">
            <a:noFill/>
            <a:miter lim="800000"/>
            <a:headEnd/>
            <a:tailEnd/>
          </a:ln>
        </p:spPr>
        <p:txBody>
          <a:bodyPr>
            <a:spAutoFit/>
          </a:bodyPr>
          <a:lstStyle/>
          <a:p>
            <a:pPr algn="ctr">
              <a:spcBef>
                <a:spcPct val="50000"/>
              </a:spcBef>
            </a:pPr>
            <a:r>
              <a:rPr lang="en-US" sz="2000" b="1">
                <a:solidFill>
                  <a:schemeClr val="accent2"/>
                </a:solidFill>
                <a:latin typeface="Book Antiqua" pitchFamily="18" charset="0"/>
              </a:rPr>
              <a:t>ADDITIONAL FACTORS RELATED TO LUXURY GOODS AND DURABLES</a:t>
            </a:r>
          </a:p>
        </p:txBody>
      </p:sp>
      <p:sp>
        <p:nvSpPr>
          <p:cNvPr id="32773" name="Text Box 8"/>
          <p:cNvSpPr txBox="1">
            <a:spLocks noChangeArrowheads="1"/>
          </p:cNvSpPr>
          <p:nvPr/>
        </p:nvSpPr>
        <p:spPr bwMode="auto">
          <a:xfrm>
            <a:off x="6248400" y="1447800"/>
            <a:ext cx="2438400" cy="1616075"/>
          </a:xfrm>
          <a:prstGeom prst="rect">
            <a:avLst/>
          </a:prstGeom>
          <a:noFill/>
          <a:ln w="9525">
            <a:noFill/>
            <a:miter lim="800000"/>
            <a:headEnd/>
            <a:tailEnd/>
          </a:ln>
        </p:spPr>
        <p:txBody>
          <a:bodyPr>
            <a:spAutoFit/>
          </a:bodyPr>
          <a:lstStyle/>
          <a:p>
            <a:pPr algn="ctr">
              <a:spcBef>
                <a:spcPct val="50000"/>
              </a:spcBef>
            </a:pPr>
            <a:r>
              <a:rPr lang="en-US" sz="2000" b="1">
                <a:solidFill>
                  <a:schemeClr val="accent2"/>
                </a:solidFill>
                <a:latin typeface="Book Antiqua" pitchFamily="18" charset="0"/>
              </a:rPr>
              <a:t>ADDITIONAL FACTORS RELATED TO MARKET DEMAND</a:t>
            </a:r>
          </a:p>
        </p:txBody>
      </p:sp>
      <p:sp>
        <p:nvSpPr>
          <p:cNvPr id="32774" name="Line 9"/>
          <p:cNvSpPr>
            <a:spLocks noChangeShapeType="1"/>
          </p:cNvSpPr>
          <p:nvPr/>
        </p:nvSpPr>
        <p:spPr bwMode="auto">
          <a:xfrm>
            <a:off x="4495800" y="1066800"/>
            <a:ext cx="0" cy="152400"/>
          </a:xfrm>
          <a:prstGeom prst="line">
            <a:avLst/>
          </a:prstGeom>
          <a:noFill/>
          <a:ln w="9525">
            <a:solidFill>
              <a:schemeClr val="tx1"/>
            </a:solidFill>
            <a:round/>
            <a:headEnd/>
            <a:tailEnd/>
          </a:ln>
        </p:spPr>
        <p:txBody>
          <a:bodyPr/>
          <a:lstStyle/>
          <a:p>
            <a:endParaRPr lang="en-US"/>
          </a:p>
        </p:txBody>
      </p:sp>
      <p:sp>
        <p:nvSpPr>
          <p:cNvPr id="32775" name="Line 10"/>
          <p:cNvSpPr>
            <a:spLocks noChangeShapeType="1"/>
          </p:cNvSpPr>
          <p:nvPr/>
        </p:nvSpPr>
        <p:spPr bwMode="auto">
          <a:xfrm>
            <a:off x="1447800" y="1219200"/>
            <a:ext cx="5943600" cy="0"/>
          </a:xfrm>
          <a:prstGeom prst="line">
            <a:avLst/>
          </a:prstGeom>
          <a:noFill/>
          <a:ln w="9525">
            <a:solidFill>
              <a:schemeClr val="tx1"/>
            </a:solidFill>
            <a:round/>
            <a:headEnd/>
            <a:tailEnd/>
          </a:ln>
        </p:spPr>
        <p:txBody>
          <a:bodyPr/>
          <a:lstStyle/>
          <a:p>
            <a:endParaRPr lang="en-US"/>
          </a:p>
        </p:txBody>
      </p:sp>
      <p:sp>
        <p:nvSpPr>
          <p:cNvPr id="32776" name="Line 11"/>
          <p:cNvSpPr>
            <a:spLocks noChangeShapeType="1"/>
          </p:cNvSpPr>
          <p:nvPr/>
        </p:nvSpPr>
        <p:spPr bwMode="auto">
          <a:xfrm>
            <a:off x="1447800" y="1219200"/>
            <a:ext cx="0" cy="228600"/>
          </a:xfrm>
          <a:prstGeom prst="line">
            <a:avLst/>
          </a:prstGeom>
          <a:noFill/>
          <a:ln w="9525">
            <a:solidFill>
              <a:schemeClr val="tx1"/>
            </a:solidFill>
            <a:round/>
            <a:headEnd/>
            <a:tailEnd type="triangle" w="med" len="med"/>
          </a:ln>
        </p:spPr>
        <p:txBody>
          <a:bodyPr/>
          <a:lstStyle/>
          <a:p>
            <a:endParaRPr lang="en-US"/>
          </a:p>
        </p:txBody>
      </p:sp>
      <p:sp>
        <p:nvSpPr>
          <p:cNvPr id="32778" name="Line 13"/>
          <p:cNvSpPr>
            <a:spLocks noChangeShapeType="1"/>
          </p:cNvSpPr>
          <p:nvPr/>
        </p:nvSpPr>
        <p:spPr bwMode="auto">
          <a:xfrm>
            <a:off x="7391400" y="1219200"/>
            <a:ext cx="0" cy="228600"/>
          </a:xfrm>
          <a:prstGeom prst="line">
            <a:avLst/>
          </a:prstGeom>
          <a:noFill/>
          <a:ln w="9525">
            <a:solidFill>
              <a:schemeClr val="tx1"/>
            </a:solidFill>
            <a:round/>
            <a:headEnd/>
            <a:tailEnd type="triangle" w="med" len="med"/>
          </a:ln>
        </p:spPr>
        <p:txBody>
          <a:bodyPr/>
          <a:lstStyle/>
          <a:p>
            <a:endParaRPr lang="en-US"/>
          </a:p>
        </p:txBody>
      </p:sp>
      <p:sp>
        <p:nvSpPr>
          <p:cNvPr id="32779" name="Line 14"/>
          <p:cNvSpPr>
            <a:spLocks noChangeShapeType="1"/>
          </p:cNvSpPr>
          <p:nvPr/>
        </p:nvSpPr>
        <p:spPr bwMode="auto">
          <a:xfrm>
            <a:off x="1447800" y="2438400"/>
            <a:ext cx="0" cy="533400"/>
          </a:xfrm>
          <a:prstGeom prst="line">
            <a:avLst/>
          </a:prstGeom>
          <a:noFill/>
          <a:ln w="9525">
            <a:solidFill>
              <a:schemeClr val="tx1"/>
            </a:solidFill>
            <a:round/>
            <a:headEnd/>
            <a:tailEnd/>
          </a:ln>
        </p:spPr>
        <p:txBody>
          <a:bodyPr/>
          <a:lstStyle/>
          <a:p>
            <a:endParaRPr lang="en-US"/>
          </a:p>
        </p:txBody>
      </p:sp>
      <p:sp>
        <p:nvSpPr>
          <p:cNvPr id="32780" name="Line 15"/>
          <p:cNvSpPr>
            <a:spLocks noChangeShapeType="1"/>
          </p:cNvSpPr>
          <p:nvPr/>
        </p:nvSpPr>
        <p:spPr bwMode="auto">
          <a:xfrm>
            <a:off x="609600" y="2971800"/>
            <a:ext cx="838200" cy="0"/>
          </a:xfrm>
          <a:prstGeom prst="line">
            <a:avLst/>
          </a:prstGeom>
          <a:noFill/>
          <a:ln w="9525">
            <a:solidFill>
              <a:schemeClr val="tx1"/>
            </a:solidFill>
            <a:round/>
            <a:headEnd/>
            <a:tailEnd/>
          </a:ln>
        </p:spPr>
        <p:txBody>
          <a:bodyPr/>
          <a:lstStyle/>
          <a:p>
            <a:endParaRPr lang="en-US"/>
          </a:p>
        </p:txBody>
      </p:sp>
      <p:sp>
        <p:nvSpPr>
          <p:cNvPr id="32781" name="Line 16"/>
          <p:cNvSpPr>
            <a:spLocks noChangeShapeType="1"/>
          </p:cNvSpPr>
          <p:nvPr/>
        </p:nvSpPr>
        <p:spPr bwMode="auto">
          <a:xfrm>
            <a:off x="609600" y="2971800"/>
            <a:ext cx="0" cy="1752600"/>
          </a:xfrm>
          <a:prstGeom prst="line">
            <a:avLst/>
          </a:prstGeom>
          <a:noFill/>
          <a:ln w="9525">
            <a:solidFill>
              <a:schemeClr val="tx1"/>
            </a:solidFill>
            <a:round/>
            <a:headEnd/>
            <a:tailEnd/>
          </a:ln>
        </p:spPr>
        <p:txBody>
          <a:bodyPr/>
          <a:lstStyle/>
          <a:p>
            <a:endParaRPr lang="en-US"/>
          </a:p>
        </p:txBody>
      </p:sp>
      <p:sp>
        <p:nvSpPr>
          <p:cNvPr id="32782" name="Line 17"/>
          <p:cNvSpPr>
            <a:spLocks noChangeShapeType="1"/>
          </p:cNvSpPr>
          <p:nvPr/>
        </p:nvSpPr>
        <p:spPr bwMode="auto">
          <a:xfrm>
            <a:off x="609600" y="3352800"/>
            <a:ext cx="228600" cy="0"/>
          </a:xfrm>
          <a:prstGeom prst="line">
            <a:avLst/>
          </a:prstGeom>
          <a:noFill/>
          <a:ln w="9525">
            <a:solidFill>
              <a:schemeClr val="tx1"/>
            </a:solidFill>
            <a:round/>
            <a:headEnd/>
            <a:tailEnd type="triangle" w="med" len="med"/>
          </a:ln>
        </p:spPr>
        <p:txBody>
          <a:bodyPr/>
          <a:lstStyle/>
          <a:p>
            <a:endParaRPr lang="en-US"/>
          </a:p>
        </p:txBody>
      </p:sp>
      <p:sp>
        <p:nvSpPr>
          <p:cNvPr id="32783" name="Text Box 18"/>
          <p:cNvSpPr txBox="1">
            <a:spLocks noChangeArrowheads="1"/>
          </p:cNvSpPr>
          <p:nvPr/>
        </p:nvSpPr>
        <p:spPr bwMode="auto">
          <a:xfrm>
            <a:off x="838200" y="3200400"/>
            <a:ext cx="2362200" cy="366713"/>
          </a:xfrm>
          <a:prstGeom prst="rect">
            <a:avLst/>
          </a:prstGeom>
          <a:noFill/>
          <a:ln w="9525">
            <a:noFill/>
            <a:miter lim="800000"/>
            <a:headEnd/>
            <a:tailEnd/>
          </a:ln>
        </p:spPr>
        <p:txBody>
          <a:bodyPr>
            <a:spAutoFit/>
          </a:bodyPr>
          <a:lstStyle/>
          <a:p>
            <a:pPr>
              <a:spcBef>
                <a:spcPct val="50000"/>
              </a:spcBef>
            </a:pPr>
            <a:r>
              <a:rPr lang="en-US" b="1">
                <a:latin typeface="Book Antiqua" pitchFamily="18" charset="0"/>
              </a:rPr>
              <a:t>Price of the product</a:t>
            </a:r>
          </a:p>
        </p:txBody>
      </p:sp>
      <p:sp>
        <p:nvSpPr>
          <p:cNvPr id="32784" name="Text Box 19"/>
          <p:cNvSpPr txBox="1">
            <a:spLocks noChangeArrowheads="1"/>
          </p:cNvSpPr>
          <p:nvPr/>
        </p:nvSpPr>
        <p:spPr bwMode="auto">
          <a:xfrm>
            <a:off x="762000" y="3657600"/>
            <a:ext cx="2819400" cy="366713"/>
          </a:xfrm>
          <a:prstGeom prst="rect">
            <a:avLst/>
          </a:prstGeom>
          <a:noFill/>
          <a:ln w="9525">
            <a:noFill/>
            <a:miter lim="800000"/>
            <a:headEnd/>
            <a:tailEnd/>
          </a:ln>
        </p:spPr>
        <p:txBody>
          <a:bodyPr>
            <a:spAutoFit/>
          </a:bodyPr>
          <a:lstStyle/>
          <a:p>
            <a:pPr>
              <a:spcBef>
                <a:spcPct val="50000"/>
              </a:spcBef>
            </a:pPr>
            <a:r>
              <a:rPr lang="en-US" b="1">
                <a:latin typeface="Book Antiqua" pitchFamily="18" charset="0"/>
              </a:rPr>
              <a:t> Income of the consumer</a:t>
            </a:r>
          </a:p>
        </p:txBody>
      </p:sp>
      <p:sp>
        <p:nvSpPr>
          <p:cNvPr id="32785" name="Line 20"/>
          <p:cNvSpPr>
            <a:spLocks noChangeShapeType="1"/>
          </p:cNvSpPr>
          <p:nvPr/>
        </p:nvSpPr>
        <p:spPr bwMode="auto">
          <a:xfrm>
            <a:off x="609600" y="3810000"/>
            <a:ext cx="228600" cy="0"/>
          </a:xfrm>
          <a:prstGeom prst="line">
            <a:avLst/>
          </a:prstGeom>
          <a:noFill/>
          <a:ln w="9525">
            <a:solidFill>
              <a:schemeClr val="tx1"/>
            </a:solidFill>
            <a:round/>
            <a:headEnd/>
            <a:tailEnd type="triangle" w="med" len="med"/>
          </a:ln>
        </p:spPr>
        <p:txBody>
          <a:bodyPr/>
          <a:lstStyle/>
          <a:p>
            <a:endParaRPr lang="en-US"/>
          </a:p>
        </p:txBody>
      </p:sp>
      <p:sp>
        <p:nvSpPr>
          <p:cNvPr id="32786" name="Text Box 21"/>
          <p:cNvSpPr txBox="1">
            <a:spLocks noChangeArrowheads="1"/>
          </p:cNvSpPr>
          <p:nvPr/>
        </p:nvSpPr>
        <p:spPr bwMode="auto">
          <a:xfrm>
            <a:off x="838200" y="4114800"/>
            <a:ext cx="2895600" cy="366713"/>
          </a:xfrm>
          <a:prstGeom prst="rect">
            <a:avLst/>
          </a:prstGeom>
          <a:noFill/>
          <a:ln w="9525">
            <a:noFill/>
            <a:miter lim="800000"/>
            <a:headEnd/>
            <a:tailEnd/>
          </a:ln>
        </p:spPr>
        <p:txBody>
          <a:bodyPr>
            <a:spAutoFit/>
          </a:bodyPr>
          <a:lstStyle/>
          <a:p>
            <a:pPr>
              <a:spcBef>
                <a:spcPct val="50000"/>
              </a:spcBef>
            </a:pPr>
            <a:r>
              <a:rPr lang="en-US" b="1">
                <a:latin typeface="Book Antiqua" pitchFamily="18" charset="0"/>
              </a:rPr>
              <a:t>Tastes and Preferences</a:t>
            </a:r>
          </a:p>
        </p:txBody>
      </p:sp>
      <p:sp>
        <p:nvSpPr>
          <p:cNvPr id="32787" name="Line 22"/>
          <p:cNvSpPr>
            <a:spLocks noChangeShapeType="1"/>
          </p:cNvSpPr>
          <p:nvPr/>
        </p:nvSpPr>
        <p:spPr bwMode="auto">
          <a:xfrm>
            <a:off x="609600" y="4267200"/>
            <a:ext cx="228600" cy="0"/>
          </a:xfrm>
          <a:prstGeom prst="line">
            <a:avLst/>
          </a:prstGeom>
          <a:noFill/>
          <a:ln w="9525">
            <a:solidFill>
              <a:schemeClr val="tx1"/>
            </a:solidFill>
            <a:round/>
            <a:headEnd/>
            <a:tailEnd type="triangle" w="med" len="med"/>
          </a:ln>
        </p:spPr>
        <p:txBody>
          <a:bodyPr/>
          <a:lstStyle/>
          <a:p>
            <a:endParaRPr lang="en-US"/>
          </a:p>
        </p:txBody>
      </p:sp>
      <p:sp>
        <p:nvSpPr>
          <p:cNvPr id="32788" name="Text Box 23"/>
          <p:cNvSpPr txBox="1">
            <a:spLocks noChangeArrowheads="1"/>
          </p:cNvSpPr>
          <p:nvPr/>
        </p:nvSpPr>
        <p:spPr bwMode="auto">
          <a:xfrm>
            <a:off x="838200" y="4572000"/>
            <a:ext cx="2743200" cy="366713"/>
          </a:xfrm>
          <a:prstGeom prst="rect">
            <a:avLst/>
          </a:prstGeom>
          <a:noFill/>
          <a:ln w="9525">
            <a:noFill/>
            <a:miter lim="800000"/>
            <a:headEnd/>
            <a:tailEnd/>
          </a:ln>
        </p:spPr>
        <p:txBody>
          <a:bodyPr>
            <a:spAutoFit/>
          </a:bodyPr>
          <a:lstStyle/>
          <a:p>
            <a:pPr>
              <a:spcBef>
                <a:spcPct val="50000"/>
              </a:spcBef>
            </a:pPr>
            <a:r>
              <a:rPr lang="en-US" b="1">
                <a:latin typeface="Book Antiqua" pitchFamily="18" charset="0"/>
              </a:rPr>
              <a:t>Price of related goods</a:t>
            </a:r>
          </a:p>
        </p:txBody>
      </p:sp>
      <p:sp>
        <p:nvSpPr>
          <p:cNvPr id="32789" name="Line 24"/>
          <p:cNvSpPr>
            <a:spLocks noChangeShapeType="1"/>
          </p:cNvSpPr>
          <p:nvPr/>
        </p:nvSpPr>
        <p:spPr bwMode="auto">
          <a:xfrm>
            <a:off x="609600" y="4724400"/>
            <a:ext cx="228600" cy="0"/>
          </a:xfrm>
          <a:prstGeom prst="line">
            <a:avLst/>
          </a:prstGeom>
          <a:noFill/>
          <a:ln w="9525">
            <a:solidFill>
              <a:schemeClr val="tx1"/>
            </a:solidFill>
            <a:round/>
            <a:headEnd/>
            <a:tailEnd type="triangle" w="med" len="med"/>
          </a:ln>
        </p:spPr>
        <p:txBody>
          <a:bodyPr/>
          <a:lstStyle/>
          <a:p>
            <a:endParaRPr lang="en-US"/>
          </a:p>
        </p:txBody>
      </p:sp>
      <p:sp>
        <p:nvSpPr>
          <p:cNvPr id="32790" name="Line 25"/>
          <p:cNvSpPr>
            <a:spLocks noChangeShapeType="1"/>
          </p:cNvSpPr>
          <p:nvPr/>
        </p:nvSpPr>
        <p:spPr bwMode="auto">
          <a:xfrm>
            <a:off x="4495800" y="3048000"/>
            <a:ext cx="0" cy="228600"/>
          </a:xfrm>
          <a:prstGeom prst="line">
            <a:avLst/>
          </a:prstGeom>
          <a:noFill/>
          <a:ln w="9525">
            <a:solidFill>
              <a:schemeClr val="tx1"/>
            </a:solidFill>
            <a:round/>
            <a:headEnd/>
            <a:tailEnd/>
          </a:ln>
        </p:spPr>
        <p:txBody>
          <a:bodyPr/>
          <a:lstStyle/>
          <a:p>
            <a:endParaRPr lang="en-US"/>
          </a:p>
        </p:txBody>
      </p:sp>
      <p:sp>
        <p:nvSpPr>
          <p:cNvPr id="32791" name="Line 27"/>
          <p:cNvSpPr>
            <a:spLocks noChangeShapeType="1"/>
          </p:cNvSpPr>
          <p:nvPr/>
        </p:nvSpPr>
        <p:spPr bwMode="auto">
          <a:xfrm>
            <a:off x="3657600" y="3276600"/>
            <a:ext cx="838200" cy="0"/>
          </a:xfrm>
          <a:prstGeom prst="line">
            <a:avLst/>
          </a:prstGeom>
          <a:noFill/>
          <a:ln w="9525">
            <a:solidFill>
              <a:schemeClr val="tx1"/>
            </a:solidFill>
            <a:round/>
            <a:headEnd/>
            <a:tailEnd/>
          </a:ln>
        </p:spPr>
        <p:txBody>
          <a:bodyPr/>
          <a:lstStyle/>
          <a:p>
            <a:endParaRPr lang="en-US"/>
          </a:p>
        </p:txBody>
      </p:sp>
      <p:sp>
        <p:nvSpPr>
          <p:cNvPr id="32792" name="Line 28"/>
          <p:cNvSpPr>
            <a:spLocks noChangeShapeType="1"/>
          </p:cNvSpPr>
          <p:nvPr/>
        </p:nvSpPr>
        <p:spPr bwMode="auto">
          <a:xfrm>
            <a:off x="3657600" y="3276600"/>
            <a:ext cx="0" cy="1295400"/>
          </a:xfrm>
          <a:prstGeom prst="line">
            <a:avLst/>
          </a:prstGeom>
          <a:noFill/>
          <a:ln w="9525">
            <a:solidFill>
              <a:schemeClr val="tx1"/>
            </a:solidFill>
            <a:round/>
            <a:headEnd/>
            <a:tailEnd/>
          </a:ln>
        </p:spPr>
        <p:txBody>
          <a:bodyPr/>
          <a:lstStyle/>
          <a:p>
            <a:endParaRPr lang="en-US"/>
          </a:p>
        </p:txBody>
      </p:sp>
      <p:sp>
        <p:nvSpPr>
          <p:cNvPr id="32793" name="Text Box 29"/>
          <p:cNvSpPr txBox="1">
            <a:spLocks noChangeArrowheads="1"/>
          </p:cNvSpPr>
          <p:nvPr/>
        </p:nvSpPr>
        <p:spPr bwMode="auto">
          <a:xfrm>
            <a:off x="4038600" y="3505200"/>
            <a:ext cx="1828800" cy="641350"/>
          </a:xfrm>
          <a:prstGeom prst="rect">
            <a:avLst/>
          </a:prstGeom>
          <a:noFill/>
          <a:ln w="9525">
            <a:noFill/>
            <a:miter lim="800000"/>
            <a:headEnd/>
            <a:tailEnd/>
          </a:ln>
        </p:spPr>
        <p:txBody>
          <a:bodyPr>
            <a:spAutoFit/>
          </a:bodyPr>
          <a:lstStyle/>
          <a:p>
            <a:pPr>
              <a:spcBef>
                <a:spcPct val="50000"/>
              </a:spcBef>
            </a:pPr>
            <a:r>
              <a:rPr lang="en-US" b="1">
                <a:latin typeface="Book Antiqua" pitchFamily="18" charset="0"/>
              </a:rPr>
              <a:t>Expectations of future prices</a:t>
            </a:r>
          </a:p>
        </p:txBody>
      </p:sp>
      <p:sp>
        <p:nvSpPr>
          <p:cNvPr id="32794" name="Text Box 30"/>
          <p:cNvSpPr txBox="1">
            <a:spLocks noChangeArrowheads="1"/>
          </p:cNvSpPr>
          <p:nvPr/>
        </p:nvSpPr>
        <p:spPr bwMode="auto">
          <a:xfrm>
            <a:off x="4038600" y="4267200"/>
            <a:ext cx="1828800" cy="641350"/>
          </a:xfrm>
          <a:prstGeom prst="rect">
            <a:avLst/>
          </a:prstGeom>
          <a:noFill/>
          <a:ln w="9525">
            <a:noFill/>
            <a:miter lim="800000"/>
            <a:headEnd/>
            <a:tailEnd/>
          </a:ln>
        </p:spPr>
        <p:txBody>
          <a:bodyPr>
            <a:spAutoFit/>
          </a:bodyPr>
          <a:lstStyle/>
          <a:p>
            <a:pPr>
              <a:spcBef>
                <a:spcPct val="50000"/>
              </a:spcBef>
            </a:pPr>
            <a:r>
              <a:rPr lang="en-US" b="1">
                <a:latin typeface="Book Antiqua" pitchFamily="18" charset="0"/>
              </a:rPr>
              <a:t>Expectations of future income</a:t>
            </a:r>
          </a:p>
        </p:txBody>
      </p:sp>
      <p:sp>
        <p:nvSpPr>
          <p:cNvPr id="32795" name="Line 31"/>
          <p:cNvSpPr>
            <a:spLocks noChangeShapeType="1"/>
          </p:cNvSpPr>
          <p:nvPr/>
        </p:nvSpPr>
        <p:spPr bwMode="auto">
          <a:xfrm>
            <a:off x="3657600" y="4572000"/>
            <a:ext cx="304800" cy="0"/>
          </a:xfrm>
          <a:prstGeom prst="line">
            <a:avLst/>
          </a:prstGeom>
          <a:noFill/>
          <a:ln w="9525">
            <a:solidFill>
              <a:schemeClr val="tx1"/>
            </a:solidFill>
            <a:round/>
            <a:headEnd/>
            <a:tailEnd type="triangle" w="med" len="med"/>
          </a:ln>
        </p:spPr>
        <p:txBody>
          <a:bodyPr/>
          <a:lstStyle/>
          <a:p>
            <a:endParaRPr lang="en-US"/>
          </a:p>
        </p:txBody>
      </p:sp>
      <p:sp>
        <p:nvSpPr>
          <p:cNvPr id="32796" name="Line 32"/>
          <p:cNvSpPr>
            <a:spLocks noChangeShapeType="1"/>
          </p:cNvSpPr>
          <p:nvPr/>
        </p:nvSpPr>
        <p:spPr bwMode="auto">
          <a:xfrm>
            <a:off x="3657600" y="3810000"/>
            <a:ext cx="304800" cy="0"/>
          </a:xfrm>
          <a:prstGeom prst="line">
            <a:avLst/>
          </a:prstGeom>
          <a:noFill/>
          <a:ln w="9525">
            <a:solidFill>
              <a:schemeClr val="tx1"/>
            </a:solidFill>
            <a:round/>
            <a:headEnd/>
            <a:tailEnd type="triangle" w="med" len="med"/>
          </a:ln>
        </p:spPr>
        <p:txBody>
          <a:bodyPr/>
          <a:lstStyle/>
          <a:p>
            <a:endParaRPr lang="en-US"/>
          </a:p>
        </p:txBody>
      </p:sp>
      <p:sp>
        <p:nvSpPr>
          <p:cNvPr id="32797" name="Line 33"/>
          <p:cNvSpPr>
            <a:spLocks noChangeShapeType="1"/>
          </p:cNvSpPr>
          <p:nvPr/>
        </p:nvSpPr>
        <p:spPr bwMode="auto">
          <a:xfrm>
            <a:off x="7467600" y="3048000"/>
            <a:ext cx="0" cy="304800"/>
          </a:xfrm>
          <a:prstGeom prst="line">
            <a:avLst/>
          </a:prstGeom>
          <a:noFill/>
          <a:ln w="9525">
            <a:solidFill>
              <a:schemeClr val="tx1"/>
            </a:solidFill>
            <a:round/>
            <a:headEnd/>
            <a:tailEnd/>
          </a:ln>
        </p:spPr>
        <p:txBody>
          <a:bodyPr/>
          <a:lstStyle/>
          <a:p>
            <a:endParaRPr lang="en-US"/>
          </a:p>
        </p:txBody>
      </p:sp>
      <p:sp>
        <p:nvSpPr>
          <p:cNvPr id="32798" name="Line 34"/>
          <p:cNvSpPr>
            <a:spLocks noChangeShapeType="1"/>
          </p:cNvSpPr>
          <p:nvPr/>
        </p:nvSpPr>
        <p:spPr bwMode="auto">
          <a:xfrm>
            <a:off x="6172200" y="3352800"/>
            <a:ext cx="1295400" cy="0"/>
          </a:xfrm>
          <a:prstGeom prst="line">
            <a:avLst/>
          </a:prstGeom>
          <a:noFill/>
          <a:ln w="9525">
            <a:solidFill>
              <a:schemeClr val="tx1"/>
            </a:solidFill>
            <a:round/>
            <a:headEnd/>
            <a:tailEnd/>
          </a:ln>
        </p:spPr>
        <p:txBody>
          <a:bodyPr/>
          <a:lstStyle/>
          <a:p>
            <a:endParaRPr lang="en-US"/>
          </a:p>
        </p:txBody>
      </p:sp>
      <p:sp>
        <p:nvSpPr>
          <p:cNvPr id="32799" name="Line 35"/>
          <p:cNvSpPr>
            <a:spLocks noChangeShapeType="1"/>
          </p:cNvSpPr>
          <p:nvPr/>
        </p:nvSpPr>
        <p:spPr bwMode="auto">
          <a:xfrm>
            <a:off x="6172200" y="3352800"/>
            <a:ext cx="0" cy="2971800"/>
          </a:xfrm>
          <a:prstGeom prst="line">
            <a:avLst/>
          </a:prstGeom>
          <a:noFill/>
          <a:ln w="9525">
            <a:solidFill>
              <a:schemeClr val="tx1"/>
            </a:solidFill>
            <a:round/>
            <a:headEnd/>
            <a:tailEnd/>
          </a:ln>
        </p:spPr>
        <p:txBody>
          <a:bodyPr/>
          <a:lstStyle/>
          <a:p>
            <a:endParaRPr lang="en-US"/>
          </a:p>
        </p:txBody>
      </p:sp>
      <p:sp>
        <p:nvSpPr>
          <p:cNvPr id="32800" name="Line 36"/>
          <p:cNvSpPr>
            <a:spLocks noChangeShapeType="1"/>
          </p:cNvSpPr>
          <p:nvPr/>
        </p:nvSpPr>
        <p:spPr bwMode="auto">
          <a:xfrm>
            <a:off x="6172200" y="3886200"/>
            <a:ext cx="304800" cy="0"/>
          </a:xfrm>
          <a:prstGeom prst="line">
            <a:avLst/>
          </a:prstGeom>
          <a:noFill/>
          <a:ln w="9525">
            <a:solidFill>
              <a:schemeClr val="tx1"/>
            </a:solidFill>
            <a:round/>
            <a:headEnd/>
            <a:tailEnd type="triangle" w="med" len="med"/>
          </a:ln>
        </p:spPr>
        <p:txBody>
          <a:bodyPr/>
          <a:lstStyle/>
          <a:p>
            <a:endParaRPr lang="en-US"/>
          </a:p>
        </p:txBody>
      </p:sp>
      <p:sp>
        <p:nvSpPr>
          <p:cNvPr id="32801" name="Text Box 37"/>
          <p:cNvSpPr txBox="1">
            <a:spLocks noChangeArrowheads="1"/>
          </p:cNvSpPr>
          <p:nvPr/>
        </p:nvSpPr>
        <p:spPr bwMode="auto">
          <a:xfrm>
            <a:off x="6553200" y="3657600"/>
            <a:ext cx="1524000" cy="366713"/>
          </a:xfrm>
          <a:prstGeom prst="rect">
            <a:avLst/>
          </a:prstGeom>
          <a:noFill/>
          <a:ln w="9525">
            <a:noFill/>
            <a:miter lim="800000"/>
            <a:headEnd/>
            <a:tailEnd/>
          </a:ln>
        </p:spPr>
        <p:txBody>
          <a:bodyPr>
            <a:spAutoFit/>
          </a:bodyPr>
          <a:lstStyle/>
          <a:p>
            <a:pPr>
              <a:spcBef>
                <a:spcPct val="50000"/>
              </a:spcBef>
            </a:pPr>
            <a:r>
              <a:rPr lang="en-US" b="1">
                <a:latin typeface="Book Antiqua" pitchFamily="18" charset="0"/>
              </a:rPr>
              <a:t>Population</a:t>
            </a:r>
          </a:p>
        </p:txBody>
      </p:sp>
      <p:sp>
        <p:nvSpPr>
          <p:cNvPr id="32802" name="Line 38"/>
          <p:cNvSpPr>
            <a:spLocks noChangeShapeType="1"/>
          </p:cNvSpPr>
          <p:nvPr/>
        </p:nvSpPr>
        <p:spPr bwMode="auto">
          <a:xfrm>
            <a:off x="6172200" y="4495800"/>
            <a:ext cx="304800" cy="0"/>
          </a:xfrm>
          <a:prstGeom prst="line">
            <a:avLst/>
          </a:prstGeom>
          <a:noFill/>
          <a:ln w="9525">
            <a:solidFill>
              <a:schemeClr val="tx1"/>
            </a:solidFill>
            <a:round/>
            <a:headEnd/>
            <a:tailEnd type="triangle" w="med" len="med"/>
          </a:ln>
        </p:spPr>
        <p:txBody>
          <a:bodyPr/>
          <a:lstStyle/>
          <a:p>
            <a:endParaRPr lang="en-US"/>
          </a:p>
        </p:txBody>
      </p:sp>
      <p:sp>
        <p:nvSpPr>
          <p:cNvPr id="32803" name="Text Box 39"/>
          <p:cNvSpPr txBox="1">
            <a:spLocks noChangeArrowheads="1"/>
          </p:cNvSpPr>
          <p:nvPr/>
        </p:nvSpPr>
        <p:spPr bwMode="auto">
          <a:xfrm>
            <a:off x="6553200" y="4191000"/>
            <a:ext cx="1676400" cy="1465263"/>
          </a:xfrm>
          <a:prstGeom prst="rect">
            <a:avLst/>
          </a:prstGeom>
          <a:noFill/>
          <a:ln w="9525">
            <a:noFill/>
            <a:miter lim="800000"/>
            <a:headEnd/>
            <a:tailEnd/>
          </a:ln>
        </p:spPr>
        <p:txBody>
          <a:bodyPr>
            <a:spAutoFit/>
          </a:bodyPr>
          <a:lstStyle/>
          <a:p>
            <a:pPr>
              <a:spcBef>
                <a:spcPct val="50000"/>
              </a:spcBef>
            </a:pPr>
            <a:r>
              <a:rPr lang="en-US" b="1">
                <a:latin typeface="Book Antiqua" pitchFamily="18" charset="0"/>
              </a:rPr>
              <a:t>Social, Economic, Demographic distribution of consumers</a:t>
            </a:r>
          </a:p>
        </p:txBody>
      </p:sp>
      <p:sp>
        <p:nvSpPr>
          <p:cNvPr id="32804" name="Line 40"/>
          <p:cNvSpPr>
            <a:spLocks noChangeShapeType="1"/>
          </p:cNvSpPr>
          <p:nvPr/>
        </p:nvSpPr>
        <p:spPr bwMode="auto">
          <a:xfrm>
            <a:off x="6172200" y="5943600"/>
            <a:ext cx="304800" cy="0"/>
          </a:xfrm>
          <a:prstGeom prst="line">
            <a:avLst/>
          </a:prstGeom>
          <a:noFill/>
          <a:ln w="9525">
            <a:solidFill>
              <a:schemeClr val="tx1"/>
            </a:solidFill>
            <a:round/>
            <a:headEnd/>
            <a:tailEnd type="triangle" w="med" len="med"/>
          </a:ln>
        </p:spPr>
        <p:txBody>
          <a:bodyPr/>
          <a:lstStyle/>
          <a:p>
            <a:endParaRPr lang="en-US"/>
          </a:p>
        </p:txBody>
      </p:sp>
      <p:sp>
        <p:nvSpPr>
          <p:cNvPr id="32805" name="Text Box 41"/>
          <p:cNvSpPr txBox="1">
            <a:spLocks noChangeArrowheads="1"/>
          </p:cNvSpPr>
          <p:nvPr/>
        </p:nvSpPr>
        <p:spPr bwMode="auto">
          <a:xfrm>
            <a:off x="6629400" y="5715000"/>
            <a:ext cx="2057400" cy="366713"/>
          </a:xfrm>
          <a:prstGeom prst="rect">
            <a:avLst/>
          </a:prstGeom>
          <a:noFill/>
          <a:ln w="9525">
            <a:noFill/>
            <a:miter lim="800000"/>
            <a:headEnd/>
            <a:tailEnd/>
          </a:ln>
        </p:spPr>
        <p:txBody>
          <a:bodyPr>
            <a:spAutoFit/>
          </a:bodyPr>
          <a:lstStyle/>
          <a:p>
            <a:pPr>
              <a:spcBef>
                <a:spcPct val="50000"/>
              </a:spcBef>
            </a:pPr>
            <a:r>
              <a:rPr lang="en-US" b="1">
                <a:latin typeface="Book Antiqua" pitchFamily="18" charset="0"/>
              </a:rPr>
              <a:t>Advertisements</a:t>
            </a:r>
          </a:p>
        </p:txBody>
      </p:sp>
      <p:sp>
        <p:nvSpPr>
          <p:cNvPr id="32806" name="Line 42"/>
          <p:cNvSpPr>
            <a:spLocks noChangeShapeType="1"/>
          </p:cNvSpPr>
          <p:nvPr/>
        </p:nvSpPr>
        <p:spPr bwMode="auto">
          <a:xfrm>
            <a:off x="6172200" y="6324600"/>
            <a:ext cx="304800" cy="0"/>
          </a:xfrm>
          <a:prstGeom prst="line">
            <a:avLst/>
          </a:prstGeom>
          <a:noFill/>
          <a:ln w="9525">
            <a:solidFill>
              <a:schemeClr val="tx1"/>
            </a:solidFill>
            <a:round/>
            <a:headEnd/>
            <a:tailEnd type="triangle" w="med" len="med"/>
          </a:ln>
        </p:spPr>
        <p:txBody>
          <a:bodyPr/>
          <a:lstStyle/>
          <a:p>
            <a:endParaRPr lang="en-US"/>
          </a:p>
        </p:txBody>
      </p:sp>
      <p:sp>
        <p:nvSpPr>
          <p:cNvPr id="32807" name="Text Box 43"/>
          <p:cNvSpPr txBox="1">
            <a:spLocks noChangeArrowheads="1"/>
          </p:cNvSpPr>
          <p:nvPr/>
        </p:nvSpPr>
        <p:spPr bwMode="auto">
          <a:xfrm>
            <a:off x="6629400" y="6186488"/>
            <a:ext cx="1447800" cy="366712"/>
          </a:xfrm>
          <a:prstGeom prst="rect">
            <a:avLst/>
          </a:prstGeom>
          <a:noFill/>
          <a:ln w="9525">
            <a:noFill/>
            <a:miter lim="800000"/>
            <a:headEnd/>
            <a:tailEnd/>
          </a:ln>
        </p:spPr>
        <p:txBody>
          <a:bodyPr>
            <a:spAutoFit/>
          </a:bodyPr>
          <a:lstStyle/>
          <a:p>
            <a:pPr>
              <a:spcBef>
                <a:spcPct val="50000"/>
              </a:spcBef>
            </a:pPr>
            <a:r>
              <a:rPr lang="en-US" b="1">
                <a:latin typeface="Book Antiqua" pitchFamily="18" charset="0"/>
              </a:rPr>
              <a:t>Others</a:t>
            </a:r>
          </a:p>
        </p:txBody>
      </p:sp>
      <p:sp>
        <p:nvSpPr>
          <p:cNvPr id="40" name="Line 13"/>
          <p:cNvSpPr>
            <a:spLocks noChangeShapeType="1"/>
          </p:cNvSpPr>
          <p:nvPr/>
        </p:nvSpPr>
        <p:spPr bwMode="auto">
          <a:xfrm>
            <a:off x="4495800" y="1219200"/>
            <a:ext cx="0" cy="228600"/>
          </a:xfrm>
          <a:prstGeom prst="line">
            <a:avLst/>
          </a:prstGeom>
          <a:noFill/>
          <a:ln w="9525">
            <a:solidFill>
              <a:schemeClr val="tx1"/>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1143000" y="685800"/>
            <a:ext cx="7772400" cy="609600"/>
          </a:xfrm>
        </p:spPr>
        <p:txBody>
          <a:bodyPr>
            <a:normAutofit fontScale="90000"/>
          </a:bodyPr>
          <a:lstStyle/>
          <a:p>
            <a:pPr eaLnBrk="1" hangingPunct="1"/>
            <a:r>
              <a:rPr lang="en-US" sz="3600" b="1" dirty="0" smtClean="0">
                <a:solidFill>
                  <a:srgbClr val="C00000"/>
                </a:solidFill>
                <a:effectLst/>
                <a:latin typeface="Bookman Old Style" pitchFamily="18" charset="0"/>
              </a:rPr>
              <a:t>DEMAND FUNCTION</a:t>
            </a:r>
          </a:p>
        </p:txBody>
      </p:sp>
      <p:sp>
        <p:nvSpPr>
          <p:cNvPr id="33795" name="Rectangle 3"/>
          <p:cNvSpPr>
            <a:spLocks noGrp="1" noChangeArrowheads="1"/>
          </p:cNvSpPr>
          <p:nvPr>
            <p:ph idx="1"/>
          </p:nvPr>
        </p:nvSpPr>
        <p:spPr>
          <a:xfrm>
            <a:off x="762000" y="2133600"/>
            <a:ext cx="7620000" cy="3962400"/>
          </a:xfrm>
        </p:spPr>
        <p:txBody>
          <a:bodyPr/>
          <a:lstStyle/>
          <a:p>
            <a:pPr eaLnBrk="1" hangingPunct="1">
              <a:buFont typeface="Monotype Sorts" pitchFamily="2" charset="2"/>
              <a:buNone/>
            </a:pPr>
            <a:r>
              <a:rPr lang="en-US" dirty="0" smtClean="0"/>
              <a:t>		</a:t>
            </a:r>
            <a:r>
              <a:rPr lang="en-US" sz="2400" b="1" i="1" dirty="0" smtClean="0">
                <a:latin typeface="Book Antiqua" pitchFamily="18" charset="0"/>
              </a:rPr>
              <a:t>A mathematical expression of the relationship between quantity demanded of the commodity and its determinants is known as Demand Function.</a:t>
            </a:r>
          </a:p>
          <a:p>
            <a:pPr eaLnBrk="1" hangingPunct="1">
              <a:buFont typeface="Monotype Sorts" pitchFamily="2" charset="2"/>
              <a:buNone/>
            </a:pPr>
            <a:endParaRPr lang="en-US" sz="2400" b="1" i="1" dirty="0" smtClean="0">
              <a:solidFill>
                <a:srgbClr val="962E44"/>
              </a:solidFill>
              <a:latin typeface="Book Antiqua" pitchFamily="18" charset="0"/>
            </a:endParaRPr>
          </a:p>
          <a:p>
            <a:pPr algn="ctr" eaLnBrk="1" hangingPunct="1">
              <a:buFont typeface="Monotype Sorts" pitchFamily="2" charset="2"/>
              <a:buNone/>
            </a:pPr>
            <a:r>
              <a:rPr lang="en-US" dirty="0" smtClean="0"/>
              <a:t>  </a:t>
            </a:r>
            <a:r>
              <a:rPr lang="en-US" dirty="0" err="1" smtClean="0">
                <a:latin typeface="Book Antiqua" pitchFamily="18" charset="0"/>
              </a:rPr>
              <a:t>Q</a:t>
            </a:r>
            <a:r>
              <a:rPr lang="en-US" sz="2000" dirty="0" err="1" smtClean="0">
                <a:latin typeface="Book Antiqua" pitchFamily="18" charset="0"/>
              </a:rPr>
              <a:t>d</a:t>
            </a:r>
            <a:r>
              <a:rPr lang="en-US" sz="2000" dirty="0" smtClean="0">
                <a:latin typeface="Book Antiqua" pitchFamily="18" charset="0"/>
              </a:rPr>
              <a:t> </a:t>
            </a:r>
            <a:r>
              <a:rPr lang="en-US" sz="2000" b="1" dirty="0" smtClean="0">
                <a:latin typeface="Book Antiqua" pitchFamily="18" charset="0"/>
              </a:rPr>
              <a:t>= </a:t>
            </a:r>
            <a:r>
              <a:rPr lang="en-US" sz="2000" b="1" i="1" dirty="0" smtClean="0">
                <a:latin typeface="Book Antiqua" pitchFamily="18" charset="0"/>
              </a:rPr>
              <a:t>f (P, I, T, P</a:t>
            </a:r>
            <a:r>
              <a:rPr lang="en-US" sz="1200" b="1" i="1" dirty="0" smtClean="0">
                <a:latin typeface="Book Antiqua" pitchFamily="18" charset="0"/>
              </a:rPr>
              <a:t>R, </a:t>
            </a:r>
            <a:r>
              <a:rPr lang="en-US" sz="2000" b="1" i="1" dirty="0" smtClean="0">
                <a:latin typeface="Book Antiqua" pitchFamily="18" charset="0"/>
              </a:rPr>
              <a:t>E</a:t>
            </a:r>
            <a:r>
              <a:rPr lang="en-US" sz="1200" b="1" i="1" dirty="0" smtClean="0">
                <a:latin typeface="Book Antiqua" pitchFamily="18" charset="0"/>
              </a:rPr>
              <a:t>P</a:t>
            </a:r>
            <a:r>
              <a:rPr lang="en-US" sz="2000" b="1" i="1" dirty="0" smtClean="0">
                <a:latin typeface="Book Antiqua" pitchFamily="18" charset="0"/>
              </a:rPr>
              <a:t>, E</a:t>
            </a:r>
            <a:r>
              <a:rPr lang="en-US" sz="1200" b="1" i="1" dirty="0" smtClean="0">
                <a:latin typeface="Book Antiqua" pitchFamily="18" charset="0"/>
              </a:rPr>
              <a:t>I, </a:t>
            </a:r>
            <a:r>
              <a:rPr lang="en-US" sz="2000" b="1" i="1" dirty="0" smtClean="0">
                <a:latin typeface="Book Antiqua" pitchFamily="18" charset="0"/>
              </a:rPr>
              <a:t>P, D</a:t>
            </a:r>
            <a:r>
              <a:rPr lang="en-US" sz="1200" b="1" i="1" dirty="0" smtClean="0">
                <a:latin typeface="Book Antiqua" pitchFamily="18" charset="0"/>
              </a:rPr>
              <a:t>C, </a:t>
            </a:r>
            <a:r>
              <a:rPr lang="en-US" sz="2000" b="1" i="1" dirty="0" smtClean="0">
                <a:latin typeface="Book Antiqua" pitchFamily="18" charset="0"/>
              </a:rPr>
              <a:t>A, O)</a:t>
            </a:r>
            <a:endParaRPr lang="en-US" sz="2000" b="1" dirty="0" smtClean="0">
              <a:latin typeface="Book Antiqua"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a:bodyPr>
          <a:lstStyle/>
          <a:p>
            <a:pPr eaLnBrk="1" hangingPunct="1">
              <a:defRPr/>
            </a:pPr>
            <a:r>
              <a:rPr lang="en-US" sz="3600" b="1" dirty="0">
                <a:solidFill>
                  <a:srgbClr val="C00000"/>
                </a:solidFill>
                <a:effectLst/>
                <a:latin typeface="Bookman Old Style" pitchFamily="18" charset="0"/>
              </a:rPr>
              <a:t>DEMAND SCHEDULE</a:t>
            </a:r>
          </a:p>
        </p:txBody>
      </p:sp>
      <p:sp>
        <p:nvSpPr>
          <p:cNvPr id="49155" name="Rectangle 3"/>
          <p:cNvSpPr>
            <a:spLocks noGrp="1" noChangeArrowheads="1"/>
          </p:cNvSpPr>
          <p:nvPr>
            <p:ph type="body" sz="half" idx="1"/>
          </p:nvPr>
        </p:nvSpPr>
        <p:spPr>
          <a:xfrm>
            <a:off x="304800" y="1676400"/>
            <a:ext cx="4038600" cy="4530725"/>
          </a:xfrm>
        </p:spPr>
        <p:txBody>
          <a:bodyPr/>
          <a:lstStyle/>
          <a:p>
            <a:pPr eaLnBrk="1" hangingPunct="1"/>
            <a:r>
              <a:rPr lang="en-US" sz="2400" dirty="0" smtClean="0">
                <a:latin typeface="Book Antiqua" pitchFamily="18" charset="0"/>
              </a:rPr>
              <a:t>It shows functional relationship between the quantity demanded of a product &amp; its price.</a:t>
            </a:r>
          </a:p>
          <a:p>
            <a:pPr eaLnBrk="1" hangingPunct="1">
              <a:buFont typeface="Wingdings" pitchFamily="2" charset="2"/>
              <a:buNone/>
            </a:pPr>
            <a:endParaRPr lang="en-US" sz="2400" dirty="0" smtClean="0">
              <a:latin typeface="Book Antiqua" pitchFamily="18" charset="0"/>
            </a:endParaRPr>
          </a:p>
          <a:p>
            <a:pPr eaLnBrk="1" hangingPunct="1"/>
            <a:r>
              <a:rPr lang="en-US" sz="2400" dirty="0" smtClean="0">
                <a:latin typeface="Book Antiqua" pitchFamily="18" charset="0"/>
              </a:rPr>
              <a:t>Demand schedule shows different quantities of a commodity demanded at various prices at a given time.</a:t>
            </a:r>
          </a:p>
          <a:p>
            <a:pPr eaLnBrk="1" hangingPunct="1"/>
            <a:endParaRPr lang="en-US" sz="2400" dirty="0" smtClean="0">
              <a:latin typeface="Book Antiqua" pitchFamily="18" charset="0"/>
            </a:endParaRPr>
          </a:p>
          <a:p>
            <a:pPr eaLnBrk="1" hangingPunct="1">
              <a:buFont typeface="Wingdings" pitchFamily="2" charset="2"/>
              <a:buNone/>
            </a:pPr>
            <a:endParaRPr lang="en-US" sz="2400" dirty="0" smtClean="0">
              <a:latin typeface="Book Antiqua" pitchFamily="18" charset="0"/>
            </a:endParaRPr>
          </a:p>
        </p:txBody>
      </p:sp>
      <p:graphicFrame>
        <p:nvGraphicFramePr>
          <p:cNvPr id="9247" name="Group 31"/>
          <p:cNvGraphicFramePr>
            <a:graphicFrameLocks noGrp="1"/>
          </p:cNvGraphicFramePr>
          <p:nvPr>
            <p:ph sz="half" idx="2"/>
          </p:nvPr>
        </p:nvGraphicFramePr>
        <p:xfrm>
          <a:off x="4343400" y="1371600"/>
          <a:ext cx="4572000" cy="4732149"/>
        </p:xfrm>
        <a:graphic>
          <a:graphicData uri="http://schemas.openxmlformats.org/drawingml/2006/table">
            <a:tbl>
              <a:tblPr>
                <a:tableStyleId>{5940675A-B579-460E-94D1-54222C63F5DA}</a:tableStyleId>
              </a:tblPr>
              <a:tblGrid>
                <a:gridCol w="2438400"/>
                <a:gridCol w="2133600"/>
              </a:tblGrid>
              <a:tr h="685800">
                <a:tc>
                  <a:txBody>
                    <a:bodyPr/>
                    <a:lstStyle/>
                    <a:p>
                      <a:pPr marL="0" marR="0" lvl="0" indent="0" algn="ctr" defTabSz="914400" rtl="0" eaLnBrk="1" fontAlgn="base" latinLnBrk="0" hangingPunct="1">
                        <a:lnSpc>
                          <a:spcPts val="1600"/>
                        </a:lnSpc>
                        <a:spcBef>
                          <a:spcPct val="20000"/>
                        </a:spcBef>
                        <a:spcAft>
                          <a:spcPct val="0"/>
                        </a:spcAft>
                        <a:buClrTx/>
                        <a:buSzTx/>
                        <a:buFontTx/>
                        <a:buNone/>
                        <a:tabLst/>
                      </a:pPr>
                      <a:endParaRPr kumimoji="0" lang="en-US" sz="2400" u="sng" strike="noStrike" cap="none" normalizeH="0" baseline="0" dirty="0" smtClean="0">
                        <a:ln>
                          <a:noFill/>
                        </a:ln>
                        <a:effectLst/>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u="sng" strike="noStrike" cap="none" normalizeH="0" baseline="0" dirty="0" smtClean="0">
                          <a:ln>
                            <a:noFill/>
                          </a:ln>
                          <a:effectLst/>
                        </a:rPr>
                        <a:t>Price of Apple (In. Rs.)</a:t>
                      </a:r>
                      <a:endParaRPr kumimoji="0" lang="en-IN" sz="2400" b="1" i="0" u="sng" strike="noStrike" cap="none" normalizeH="0" baseline="0" dirty="0" smtClean="0">
                        <a:ln>
                          <a:noFill/>
                        </a:ln>
                        <a:solidFill>
                          <a:schemeClr val="tx1"/>
                        </a:solidFill>
                        <a:effectLst/>
                        <a:latin typeface="Book Antiqua" pitchFamily="18" charset="0"/>
                        <a:cs typeface="Times New Roman" charset="0"/>
                      </a:endParaRPr>
                    </a:p>
                  </a:txBody>
                  <a:tcPr marL="68580" marR="68580" marT="0" marB="0"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u="sng" strike="noStrike" cap="none" normalizeH="0" baseline="0" dirty="0" smtClean="0">
                          <a:ln>
                            <a:noFill/>
                          </a:ln>
                          <a:effectLst/>
                        </a:rPr>
                        <a:t>Quantity Demanded</a:t>
                      </a:r>
                      <a:endParaRPr kumimoji="0" lang="en-IN" sz="2400" b="1" i="0" u="sng" strike="noStrike" cap="none" normalizeH="0" baseline="0" dirty="0" smtClean="0">
                        <a:ln>
                          <a:noFill/>
                        </a:ln>
                        <a:solidFill>
                          <a:schemeClr val="tx1"/>
                        </a:solidFill>
                        <a:effectLst/>
                        <a:latin typeface="Book Antiqua" pitchFamily="18" charset="0"/>
                        <a:cs typeface="Arial" charset="0"/>
                      </a:endParaRPr>
                    </a:p>
                  </a:txBody>
                  <a:tcPr horzOverflow="overflow"/>
                </a:tc>
              </a:tr>
              <a:tr h="828675">
                <a:tc>
                  <a:txBody>
                    <a:bodyPr/>
                    <a:lstStyle/>
                    <a:p>
                      <a:pPr marL="0" marR="0" lvl="0" indent="0" algn="ctr" defTabSz="914400" rtl="0" eaLnBrk="1" fontAlgn="base" latinLnBrk="0" hangingPunct="1">
                        <a:lnSpc>
                          <a:spcPts val="1600"/>
                        </a:lnSpc>
                        <a:spcBef>
                          <a:spcPct val="20000"/>
                        </a:spcBef>
                        <a:spcAft>
                          <a:spcPct val="0"/>
                        </a:spcAft>
                        <a:buClrTx/>
                        <a:buSzTx/>
                        <a:buFontTx/>
                        <a:buNone/>
                        <a:tabLst/>
                      </a:pPr>
                      <a:endParaRPr kumimoji="0" lang="en-US" sz="2400" u="none" strike="noStrike" cap="none" normalizeH="0" baseline="0" dirty="0" smtClean="0">
                        <a:ln>
                          <a:noFill/>
                        </a:ln>
                        <a:effectLst/>
                      </a:endParaRPr>
                    </a:p>
                    <a:p>
                      <a:pPr marL="0" marR="0" lvl="0" indent="0" algn="ctr" defTabSz="914400" rtl="0" eaLnBrk="1" fontAlgn="base" latinLnBrk="0" hangingPunct="1">
                        <a:lnSpc>
                          <a:spcPts val="1600"/>
                        </a:lnSpc>
                        <a:spcBef>
                          <a:spcPct val="20000"/>
                        </a:spcBef>
                        <a:spcAft>
                          <a:spcPct val="0"/>
                        </a:spcAft>
                        <a:buClrTx/>
                        <a:buSzTx/>
                        <a:buFontTx/>
                        <a:buNone/>
                        <a:tabLst/>
                      </a:pPr>
                      <a:r>
                        <a:rPr kumimoji="0" lang="en-US" sz="2400" u="none" strike="noStrike" cap="none" normalizeH="0" baseline="0" dirty="0" smtClean="0">
                          <a:ln>
                            <a:noFill/>
                          </a:ln>
                          <a:effectLst/>
                        </a:rPr>
                        <a:t>10</a:t>
                      </a:r>
                      <a:endParaRPr kumimoji="0" lang="en-IN" sz="2400" b="1" i="0" u="none" strike="noStrike" cap="none" normalizeH="0" baseline="0" dirty="0" smtClean="0">
                        <a:ln>
                          <a:noFill/>
                        </a:ln>
                        <a:solidFill>
                          <a:schemeClr val="tx1"/>
                        </a:solidFill>
                        <a:effectLst/>
                        <a:latin typeface="Book Antiqua" pitchFamily="18" charset="0"/>
                        <a:cs typeface="Times New Roman" charset="0"/>
                      </a:endParaRPr>
                    </a:p>
                  </a:txBody>
                  <a:tcPr marL="68580" marR="68580" marT="0" marB="0" horzOverflow="overflow"/>
                </a:tc>
                <a:tc>
                  <a:txBody>
                    <a:bodyPr/>
                    <a:lstStyle/>
                    <a:p>
                      <a:pPr marL="0" marR="0" lvl="0" indent="0" algn="ctr" defTabSz="914400" rtl="0" eaLnBrk="1" fontAlgn="base" latinLnBrk="0" hangingPunct="1">
                        <a:lnSpc>
                          <a:spcPts val="1600"/>
                        </a:lnSpc>
                        <a:spcBef>
                          <a:spcPct val="20000"/>
                        </a:spcBef>
                        <a:spcAft>
                          <a:spcPct val="0"/>
                        </a:spcAft>
                        <a:buClrTx/>
                        <a:buSzTx/>
                        <a:buFontTx/>
                        <a:buNone/>
                        <a:tabLst/>
                      </a:pPr>
                      <a:endParaRPr kumimoji="0" lang="en-US" sz="2400" u="none" strike="noStrike" cap="none" normalizeH="0" baseline="0" dirty="0" smtClean="0">
                        <a:ln>
                          <a:noFill/>
                        </a:ln>
                        <a:effectLst/>
                      </a:endParaRPr>
                    </a:p>
                    <a:p>
                      <a:pPr marL="0" marR="0" lvl="0" indent="0" algn="ctr" defTabSz="914400" rtl="0" eaLnBrk="1" fontAlgn="base" latinLnBrk="0" hangingPunct="1">
                        <a:lnSpc>
                          <a:spcPts val="1600"/>
                        </a:lnSpc>
                        <a:spcBef>
                          <a:spcPct val="20000"/>
                        </a:spcBef>
                        <a:spcAft>
                          <a:spcPct val="0"/>
                        </a:spcAft>
                        <a:buClrTx/>
                        <a:buSzTx/>
                        <a:buFontTx/>
                        <a:buNone/>
                        <a:tabLst/>
                      </a:pPr>
                      <a:r>
                        <a:rPr kumimoji="0" lang="en-US" sz="2400" u="none" strike="noStrike" cap="none" normalizeH="0" baseline="0" dirty="0" smtClean="0">
                          <a:ln>
                            <a:noFill/>
                          </a:ln>
                          <a:effectLst/>
                        </a:rPr>
                        <a:t>1</a:t>
                      </a:r>
                      <a:endParaRPr kumimoji="0" lang="en-IN" sz="2400" b="1" i="0" u="none" strike="noStrike" cap="none" normalizeH="0" baseline="0" dirty="0" smtClean="0">
                        <a:ln>
                          <a:noFill/>
                        </a:ln>
                        <a:solidFill>
                          <a:schemeClr val="tx1"/>
                        </a:solidFill>
                        <a:effectLst/>
                        <a:latin typeface="Book Antiqua" pitchFamily="18" charset="0"/>
                        <a:cs typeface="Times New Roman" charset="0"/>
                      </a:endParaRPr>
                    </a:p>
                  </a:txBody>
                  <a:tcPr marL="68580" marR="68580" marT="0" marB="0" horzOverflow="overflow"/>
                </a:tc>
              </a:tr>
              <a:tr h="709613">
                <a:tc>
                  <a:txBody>
                    <a:bodyPr/>
                    <a:lstStyle/>
                    <a:p>
                      <a:pPr marL="0" marR="0" lvl="0" indent="0" algn="ctr" defTabSz="914400" rtl="0" eaLnBrk="1" fontAlgn="base" latinLnBrk="0" hangingPunct="1">
                        <a:lnSpc>
                          <a:spcPts val="1600"/>
                        </a:lnSpc>
                        <a:spcBef>
                          <a:spcPct val="20000"/>
                        </a:spcBef>
                        <a:spcAft>
                          <a:spcPct val="0"/>
                        </a:spcAft>
                        <a:buClrTx/>
                        <a:buSzTx/>
                        <a:buFontTx/>
                        <a:buNone/>
                        <a:tabLst/>
                      </a:pPr>
                      <a:endParaRPr kumimoji="0" lang="en-US" sz="2400" u="none" strike="noStrike" cap="none" normalizeH="0" baseline="0" smtClean="0">
                        <a:ln>
                          <a:noFill/>
                        </a:ln>
                        <a:effectLst/>
                      </a:endParaRPr>
                    </a:p>
                    <a:p>
                      <a:pPr marL="0" marR="0" lvl="0" indent="0" algn="ctr" defTabSz="914400" rtl="0" eaLnBrk="1" fontAlgn="base" latinLnBrk="0" hangingPunct="1">
                        <a:lnSpc>
                          <a:spcPts val="1600"/>
                        </a:lnSpc>
                        <a:spcBef>
                          <a:spcPct val="20000"/>
                        </a:spcBef>
                        <a:spcAft>
                          <a:spcPct val="0"/>
                        </a:spcAft>
                        <a:buClrTx/>
                        <a:buSzTx/>
                        <a:buFontTx/>
                        <a:buNone/>
                        <a:tabLst/>
                      </a:pPr>
                      <a:r>
                        <a:rPr kumimoji="0" lang="en-US" sz="2400" u="none" strike="noStrike" cap="none" normalizeH="0" baseline="0" smtClean="0">
                          <a:ln>
                            <a:noFill/>
                          </a:ln>
                          <a:effectLst/>
                        </a:rPr>
                        <a:t>8</a:t>
                      </a:r>
                      <a:endParaRPr kumimoji="0" lang="en-IN" sz="2400" b="1" i="0" u="none" strike="noStrike" cap="none" normalizeH="0" baseline="0" smtClean="0">
                        <a:ln>
                          <a:noFill/>
                        </a:ln>
                        <a:solidFill>
                          <a:schemeClr val="tx1"/>
                        </a:solidFill>
                        <a:effectLst/>
                        <a:latin typeface="Book Antiqua" pitchFamily="18" charset="0"/>
                        <a:cs typeface="Times New Roman" charset="0"/>
                      </a:endParaRPr>
                    </a:p>
                  </a:txBody>
                  <a:tcPr marL="68580" marR="68580" marT="0" marB="0" horzOverflow="overflow"/>
                </a:tc>
                <a:tc>
                  <a:txBody>
                    <a:bodyPr/>
                    <a:lstStyle/>
                    <a:p>
                      <a:pPr marL="0" marR="0" lvl="0" indent="0" algn="ctr" defTabSz="914400" rtl="0" eaLnBrk="1" fontAlgn="base" latinLnBrk="0" hangingPunct="1">
                        <a:lnSpc>
                          <a:spcPts val="1600"/>
                        </a:lnSpc>
                        <a:spcBef>
                          <a:spcPct val="20000"/>
                        </a:spcBef>
                        <a:spcAft>
                          <a:spcPct val="0"/>
                        </a:spcAft>
                        <a:buClrTx/>
                        <a:buSzTx/>
                        <a:buFontTx/>
                        <a:buNone/>
                        <a:tabLst/>
                      </a:pPr>
                      <a:endParaRPr kumimoji="0" lang="en-US" sz="2400" u="none" strike="noStrike" cap="none" normalizeH="0" baseline="0" smtClean="0">
                        <a:ln>
                          <a:noFill/>
                        </a:ln>
                        <a:effectLst/>
                      </a:endParaRPr>
                    </a:p>
                    <a:p>
                      <a:pPr marL="0" marR="0" lvl="0" indent="0" algn="ctr" defTabSz="914400" rtl="0" eaLnBrk="1" fontAlgn="base" latinLnBrk="0" hangingPunct="1">
                        <a:lnSpc>
                          <a:spcPts val="1600"/>
                        </a:lnSpc>
                        <a:spcBef>
                          <a:spcPct val="20000"/>
                        </a:spcBef>
                        <a:spcAft>
                          <a:spcPct val="0"/>
                        </a:spcAft>
                        <a:buClrTx/>
                        <a:buSzTx/>
                        <a:buFontTx/>
                        <a:buNone/>
                        <a:tabLst/>
                      </a:pPr>
                      <a:r>
                        <a:rPr kumimoji="0" lang="en-US" sz="2400" u="none" strike="noStrike" cap="none" normalizeH="0" baseline="0" smtClean="0">
                          <a:ln>
                            <a:noFill/>
                          </a:ln>
                          <a:effectLst/>
                        </a:rPr>
                        <a:t>2</a:t>
                      </a:r>
                      <a:endParaRPr kumimoji="0" lang="en-IN" sz="2400" b="1" i="0" u="none" strike="noStrike" cap="none" normalizeH="0" baseline="0" smtClean="0">
                        <a:ln>
                          <a:noFill/>
                        </a:ln>
                        <a:solidFill>
                          <a:schemeClr val="tx1"/>
                        </a:solidFill>
                        <a:effectLst/>
                        <a:latin typeface="Book Antiqua" pitchFamily="18" charset="0"/>
                        <a:cs typeface="Times New Roman" charset="0"/>
                      </a:endParaRPr>
                    </a:p>
                  </a:txBody>
                  <a:tcPr marL="68580" marR="68580" marT="0" marB="0" horzOverflow="overflow"/>
                </a:tc>
              </a:tr>
              <a:tr h="728663">
                <a:tc>
                  <a:txBody>
                    <a:bodyPr/>
                    <a:lstStyle/>
                    <a:p>
                      <a:pPr marL="0" marR="0" lvl="0" indent="0" algn="ctr" defTabSz="914400" rtl="0" eaLnBrk="1" fontAlgn="base" latinLnBrk="0" hangingPunct="1">
                        <a:lnSpc>
                          <a:spcPts val="1600"/>
                        </a:lnSpc>
                        <a:spcBef>
                          <a:spcPct val="20000"/>
                        </a:spcBef>
                        <a:spcAft>
                          <a:spcPct val="0"/>
                        </a:spcAft>
                        <a:buClrTx/>
                        <a:buSzTx/>
                        <a:buFontTx/>
                        <a:buNone/>
                        <a:tabLst/>
                      </a:pPr>
                      <a:endParaRPr kumimoji="0" lang="en-US" sz="2400" u="none" strike="noStrike" cap="none" normalizeH="0" baseline="0" smtClean="0">
                        <a:ln>
                          <a:noFill/>
                        </a:ln>
                        <a:effectLst/>
                      </a:endParaRPr>
                    </a:p>
                    <a:p>
                      <a:pPr marL="0" marR="0" lvl="0" indent="0" algn="ctr" defTabSz="914400" rtl="0" eaLnBrk="1" fontAlgn="base" latinLnBrk="0" hangingPunct="1">
                        <a:lnSpc>
                          <a:spcPts val="1600"/>
                        </a:lnSpc>
                        <a:spcBef>
                          <a:spcPct val="20000"/>
                        </a:spcBef>
                        <a:spcAft>
                          <a:spcPct val="0"/>
                        </a:spcAft>
                        <a:buClrTx/>
                        <a:buSzTx/>
                        <a:buFontTx/>
                        <a:buNone/>
                        <a:tabLst/>
                      </a:pPr>
                      <a:r>
                        <a:rPr kumimoji="0" lang="en-US" sz="2400" u="none" strike="noStrike" cap="none" normalizeH="0" baseline="0" smtClean="0">
                          <a:ln>
                            <a:noFill/>
                          </a:ln>
                          <a:effectLst/>
                        </a:rPr>
                        <a:t>6</a:t>
                      </a:r>
                      <a:endParaRPr kumimoji="0" lang="en-IN" sz="2400" b="1" i="0" u="none" strike="noStrike" cap="none" normalizeH="0" baseline="0" smtClean="0">
                        <a:ln>
                          <a:noFill/>
                        </a:ln>
                        <a:solidFill>
                          <a:schemeClr val="tx1"/>
                        </a:solidFill>
                        <a:effectLst/>
                        <a:latin typeface="Book Antiqua" pitchFamily="18" charset="0"/>
                        <a:cs typeface="Times New Roman" charset="0"/>
                      </a:endParaRPr>
                    </a:p>
                  </a:txBody>
                  <a:tcPr marL="68580" marR="68580" marT="0" marB="0" horzOverflow="overflow"/>
                </a:tc>
                <a:tc>
                  <a:txBody>
                    <a:bodyPr/>
                    <a:lstStyle/>
                    <a:p>
                      <a:pPr marL="0" marR="0" lvl="0" indent="0" algn="ctr" defTabSz="914400" rtl="0" eaLnBrk="1" fontAlgn="base" latinLnBrk="0" hangingPunct="1">
                        <a:lnSpc>
                          <a:spcPts val="1600"/>
                        </a:lnSpc>
                        <a:spcBef>
                          <a:spcPct val="20000"/>
                        </a:spcBef>
                        <a:spcAft>
                          <a:spcPct val="0"/>
                        </a:spcAft>
                        <a:buClrTx/>
                        <a:buSzTx/>
                        <a:buFontTx/>
                        <a:buNone/>
                        <a:tabLst/>
                      </a:pPr>
                      <a:endParaRPr kumimoji="0" lang="en-IN" sz="2400" u="none" strike="noStrike" cap="none" normalizeH="0" baseline="0" smtClean="0">
                        <a:ln>
                          <a:noFill/>
                        </a:ln>
                        <a:effectLst/>
                      </a:endParaRPr>
                    </a:p>
                    <a:p>
                      <a:pPr marL="0" marR="0" lvl="0" indent="0" algn="ctr" defTabSz="914400" rtl="0" eaLnBrk="1" fontAlgn="base" latinLnBrk="0" hangingPunct="1">
                        <a:lnSpc>
                          <a:spcPts val="1600"/>
                        </a:lnSpc>
                        <a:spcBef>
                          <a:spcPct val="20000"/>
                        </a:spcBef>
                        <a:spcAft>
                          <a:spcPct val="0"/>
                        </a:spcAft>
                        <a:buClrTx/>
                        <a:buSzTx/>
                        <a:buFontTx/>
                        <a:buNone/>
                        <a:tabLst/>
                      </a:pPr>
                      <a:r>
                        <a:rPr kumimoji="0" lang="en-IN" sz="2400" u="none" strike="noStrike" cap="none" normalizeH="0" baseline="0" smtClean="0">
                          <a:ln>
                            <a:noFill/>
                          </a:ln>
                          <a:effectLst/>
                        </a:rPr>
                        <a:t>3</a:t>
                      </a:r>
                      <a:endParaRPr kumimoji="0" lang="en-IN" sz="2400" b="1" i="0" u="none" strike="noStrike" cap="none" normalizeH="0" baseline="0" smtClean="0">
                        <a:ln>
                          <a:noFill/>
                        </a:ln>
                        <a:solidFill>
                          <a:schemeClr val="tx1"/>
                        </a:solidFill>
                        <a:effectLst/>
                        <a:latin typeface="Book Antiqua" pitchFamily="18" charset="0"/>
                        <a:cs typeface="Times New Roman" charset="0"/>
                      </a:endParaRPr>
                    </a:p>
                  </a:txBody>
                  <a:tcPr marL="68580" marR="68580" marT="0" marB="0" horzOverflow="overflow"/>
                </a:tc>
              </a:tr>
              <a:tr h="728663">
                <a:tc>
                  <a:txBody>
                    <a:bodyPr/>
                    <a:lstStyle/>
                    <a:p>
                      <a:pPr marL="0" marR="0" lvl="0" indent="0" algn="ctr" defTabSz="914400" rtl="0" eaLnBrk="1" fontAlgn="base" latinLnBrk="0" hangingPunct="1">
                        <a:lnSpc>
                          <a:spcPts val="1600"/>
                        </a:lnSpc>
                        <a:spcBef>
                          <a:spcPct val="20000"/>
                        </a:spcBef>
                        <a:spcAft>
                          <a:spcPct val="0"/>
                        </a:spcAft>
                        <a:buClrTx/>
                        <a:buSzTx/>
                        <a:buFontTx/>
                        <a:buNone/>
                        <a:tabLst/>
                      </a:pPr>
                      <a:endParaRPr kumimoji="0" lang="en-US" sz="2400" u="none" strike="noStrike" cap="none" normalizeH="0" baseline="0" smtClean="0">
                        <a:ln>
                          <a:noFill/>
                        </a:ln>
                        <a:effectLst/>
                      </a:endParaRPr>
                    </a:p>
                    <a:p>
                      <a:pPr marL="0" marR="0" lvl="0" indent="0" algn="ctr" defTabSz="914400" rtl="0" eaLnBrk="1" fontAlgn="base" latinLnBrk="0" hangingPunct="1">
                        <a:lnSpc>
                          <a:spcPts val="1600"/>
                        </a:lnSpc>
                        <a:spcBef>
                          <a:spcPct val="20000"/>
                        </a:spcBef>
                        <a:spcAft>
                          <a:spcPct val="0"/>
                        </a:spcAft>
                        <a:buClrTx/>
                        <a:buSzTx/>
                        <a:buFontTx/>
                        <a:buNone/>
                        <a:tabLst/>
                      </a:pPr>
                      <a:r>
                        <a:rPr kumimoji="0" lang="en-US" sz="2400" u="none" strike="noStrike" cap="none" normalizeH="0" baseline="0" smtClean="0">
                          <a:ln>
                            <a:noFill/>
                          </a:ln>
                          <a:effectLst/>
                        </a:rPr>
                        <a:t>4</a:t>
                      </a:r>
                      <a:endParaRPr kumimoji="0" lang="en-IN" sz="2400" b="1" i="0" u="none" strike="noStrike" cap="none" normalizeH="0" baseline="0" smtClean="0">
                        <a:ln>
                          <a:noFill/>
                        </a:ln>
                        <a:solidFill>
                          <a:schemeClr val="tx1"/>
                        </a:solidFill>
                        <a:effectLst/>
                        <a:latin typeface="Book Antiqua" pitchFamily="18" charset="0"/>
                        <a:cs typeface="Times New Roman" charset="0"/>
                      </a:endParaRPr>
                    </a:p>
                  </a:txBody>
                  <a:tcPr marL="68580" marR="68580" marT="0" marB="0" horzOverflow="overflow"/>
                </a:tc>
                <a:tc>
                  <a:txBody>
                    <a:bodyPr/>
                    <a:lstStyle/>
                    <a:p>
                      <a:pPr marL="0" marR="0" lvl="0" indent="0" algn="ctr" defTabSz="914400" rtl="0" eaLnBrk="1" fontAlgn="base" latinLnBrk="0" hangingPunct="1">
                        <a:lnSpc>
                          <a:spcPts val="1600"/>
                        </a:lnSpc>
                        <a:spcBef>
                          <a:spcPct val="20000"/>
                        </a:spcBef>
                        <a:spcAft>
                          <a:spcPct val="0"/>
                        </a:spcAft>
                        <a:buClrTx/>
                        <a:buSzTx/>
                        <a:buFontTx/>
                        <a:buNone/>
                        <a:tabLst/>
                      </a:pPr>
                      <a:endParaRPr kumimoji="0" lang="en-US" sz="2400" u="none" strike="noStrike" cap="none" normalizeH="0" baseline="0" smtClean="0">
                        <a:ln>
                          <a:noFill/>
                        </a:ln>
                        <a:effectLst/>
                      </a:endParaRPr>
                    </a:p>
                    <a:p>
                      <a:pPr marL="0" marR="0" lvl="0" indent="0" algn="ctr" defTabSz="914400" rtl="0" eaLnBrk="1" fontAlgn="base" latinLnBrk="0" hangingPunct="1">
                        <a:lnSpc>
                          <a:spcPts val="1600"/>
                        </a:lnSpc>
                        <a:spcBef>
                          <a:spcPct val="20000"/>
                        </a:spcBef>
                        <a:spcAft>
                          <a:spcPct val="0"/>
                        </a:spcAft>
                        <a:buClrTx/>
                        <a:buSzTx/>
                        <a:buFontTx/>
                        <a:buNone/>
                        <a:tabLst/>
                      </a:pPr>
                      <a:r>
                        <a:rPr kumimoji="0" lang="en-US" sz="2400" u="none" strike="noStrike" cap="none" normalizeH="0" baseline="0" smtClean="0">
                          <a:ln>
                            <a:noFill/>
                          </a:ln>
                          <a:effectLst/>
                        </a:rPr>
                        <a:t>4</a:t>
                      </a:r>
                      <a:endParaRPr kumimoji="0" lang="en-IN" sz="2400" b="1" i="0" u="none" strike="noStrike" cap="none" normalizeH="0" baseline="0" smtClean="0">
                        <a:ln>
                          <a:noFill/>
                        </a:ln>
                        <a:solidFill>
                          <a:schemeClr val="tx1"/>
                        </a:solidFill>
                        <a:effectLst/>
                        <a:latin typeface="Book Antiqua" pitchFamily="18" charset="0"/>
                        <a:cs typeface="Times New Roman" charset="0"/>
                      </a:endParaRPr>
                    </a:p>
                  </a:txBody>
                  <a:tcPr marL="68580" marR="68580" marT="0" marB="0" horzOverflow="overflow"/>
                </a:tc>
              </a:tr>
              <a:tr h="728663">
                <a:tc>
                  <a:txBody>
                    <a:bodyPr/>
                    <a:lstStyle/>
                    <a:p>
                      <a:pPr marL="0" marR="0" lvl="0" indent="0" algn="ctr" defTabSz="914400" rtl="0" eaLnBrk="1" fontAlgn="base" latinLnBrk="0" hangingPunct="1">
                        <a:lnSpc>
                          <a:spcPts val="1600"/>
                        </a:lnSpc>
                        <a:spcBef>
                          <a:spcPct val="20000"/>
                        </a:spcBef>
                        <a:spcAft>
                          <a:spcPct val="0"/>
                        </a:spcAft>
                        <a:buClrTx/>
                        <a:buSzTx/>
                        <a:buFontTx/>
                        <a:buNone/>
                        <a:tabLst/>
                      </a:pPr>
                      <a:endParaRPr kumimoji="0" lang="en-US" sz="2400" u="none" strike="noStrike" cap="none" normalizeH="0" baseline="0" smtClean="0">
                        <a:ln>
                          <a:noFill/>
                        </a:ln>
                        <a:effectLst/>
                      </a:endParaRPr>
                    </a:p>
                    <a:p>
                      <a:pPr marL="0" marR="0" lvl="0" indent="0" algn="ctr" defTabSz="914400" rtl="0" eaLnBrk="1" fontAlgn="base" latinLnBrk="0" hangingPunct="1">
                        <a:lnSpc>
                          <a:spcPts val="1600"/>
                        </a:lnSpc>
                        <a:spcBef>
                          <a:spcPct val="20000"/>
                        </a:spcBef>
                        <a:spcAft>
                          <a:spcPct val="0"/>
                        </a:spcAft>
                        <a:buClrTx/>
                        <a:buSzTx/>
                        <a:buFontTx/>
                        <a:buNone/>
                        <a:tabLst/>
                      </a:pPr>
                      <a:r>
                        <a:rPr kumimoji="0" lang="en-US" sz="2400" u="none" strike="noStrike" cap="none" normalizeH="0" baseline="0" smtClean="0">
                          <a:ln>
                            <a:noFill/>
                          </a:ln>
                          <a:effectLst/>
                        </a:rPr>
                        <a:t>1</a:t>
                      </a:r>
                      <a:endParaRPr kumimoji="0" lang="en-IN" sz="2400" b="1" i="0" u="none" strike="noStrike" cap="none" normalizeH="0" baseline="0" smtClean="0">
                        <a:ln>
                          <a:noFill/>
                        </a:ln>
                        <a:solidFill>
                          <a:schemeClr val="tx1"/>
                        </a:solidFill>
                        <a:effectLst/>
                        <a:latin typeface="Book Antiqua" pitchFamily="18" charset="0"/>
                        <a:cs typeface="Times New Roman" charset="0"/>
                      </a:endParaRPr>
                    </a:p>
                  </a:txBody>
                  <a:tcPr marL="68580" marR="68580" marT="0" marB="0" horzOverflow="overflow"/>
                </a:tc>
                <a:tc>
                  <a:txBody>
                    <a:bodyPr/>
                    <a:lstStyle/>
                    <a:p>
                      <a:pPr marL="0" marR="0" lvl="0" indent="0" algn="ctr" defTabSz="914400" rtl="0" eaLnBrk="1" fontAlgn="base" latinLnBrk="0" hangingPunct="1">
                        <a:lnSpc>
                          <a:spcPts val="1600"/>
                        </a:lnSpc>
                        <a:spcBef>
                          <a:spcPct val="20000"/>
                        </a:spcBef>
                        <a:spcAft>
                          <a:spcPct val="0"/>
                        </a:spcAft>
                        <a:buClrTx/>
                        <a:buSzTx/>
                        <a:buFontTx/>
                        <a:buNone/>
                        <a:tabLst/>
                      </a:pPr>
                      <a:endParaRPr kumimoji="0" lang="en-US" sz="2400" u="none" strike="noStrike" cap="none" normalizeH="0" baseline="0" dirty="0" smtClean="0">
                        <a:ln>
                          <a:noFill/>
                        </a:ln>
                        <a:effectLst/>
                      </a:endParaRPr>
                    </a:p>
                    <a:p>
                      <a:pPr marL="0" marR="0" lvl="0" indent="0" algn="ctr" defTabSz="914400" rtl="0" eaLnBrk="1" fontAlgn="base" latinLnBrk="0" hangingPunct="1">
                        <a:lnSpc>
                          <a:spcPts val="1600"/>
                        </a:lnSpc>
                        <a:spcBef>
                          <a:spcPct val="20000"/>
                        </a:spcBef>
                        <a:spcAft>
                          <a:spcPct val="0"/>
                        </a:spcAft>
                        <a:buClrTx/>
                        <a:buSzTx/>
                        <a:buFontTx/>
                        <a:buNone/>
                        <a:tabLst/>
                      </a:pPr>
                      <a:r>
                        <a:rPr kumimoji="0" lang="en-US" sz="2400" u="none" strike="noStrike" cap="none" normalizeH="0" baseline="0" dirty="0" smtClean="0">
                          <a:ln>
                            <a:noFill/>
                          </a:ln>
                          <a:effectLst/>
                        </a:rPr>
                        <a:t>5</a:t>
                      </a:r>
                      <a:endParaRPr kumimoji="0" lang="en-IN" sz="2400" b="1" i="0" u="none" strike="noStrike" cap="none" normalizeH="0" baseline="0" dirty="0" smtClean="0">
                        <a:ln>
                          <a:noFill/>
                        </a:ln>
                        <a:solidFill>
                          <a:schemeClr val="tx1"/>
                        </a:solidFill>
                        <a:effectLst/>
                        <a:latin typeface="Book Antiqua" pitchFamily="18" charset="0"/>
                        <a:cs typeface="Times New Roman" charset="0"/>
                      </a:endParaRPr>
                    </a:p>
                  </a:txBody>
                  <a:tcPr marL="68580" marR="68580" marT="0" marB="0" horzOverflow="overflow"/>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533400"/>
            <a:ext cx="7772400" cy="1066800"/>
          </a:xfrm>
        </p:spPr>
        <p:txBody>
          <a:bodyPr>
            <a:normAutofit/>
          </a:bodyPr>
          <a:lstStyle/>
          <a:p>
            <a:pPr algn="ctr" eaLnBrk="1" fontAlgn="auto" hangingPunct="1">
              <a:spcAft>
                <a:spcPts val="0"/>
              </a:spcAft>
              <a:defRPr/>
            </a:pPr>
            <a:r>
              <a:rPr lang="en-US" sz="3600" b="1" dirty="0" smtClean="0">
                <a:solidFill>
                  <a:srgbClr val="C00000"/>
                </a:solidFill>
                <a:effectLst/>
                <a:latin typeface="Bookman Old Style" pitchFamily="18" charset="0"/>
              </a:rPr>
              <a:t>LAW OF DEMAND</a:t>
            </a:r>
            <a:endParaRPr lang="en-IN" sz="3600" b="1" dirty="0">
              <a:solidFill>
                <a:srgbClr val="C00000"/>
              </a:solidFill>
              <a:effectLst/>
              <a:latin typeface="Bookman Old Style" pitchFamily="18" charset="0"/>
            </a:endParaRPr>
          </a:p>
        </p:txBody>
      </p:sp>
      <p:sp>
        <p:nvSpPr>
          <p:cNvPr id="3" name="Content Placeholder 2"/>
          <p:cNvSpPr txBox="1">
            <a:spLocks/>
          </p:cNvSpPr>
          <p:nvPr/>
        </p:nvSpPr>
        <p:spPr bwMode="auto">
          <a:xfrm>
            <a:off x="457200" y="2057400"/>
            <a:ext cx="8229600" cy="3949700"/>
          </a:xfrm>
          <a:prstGeom prst="rect">
            <a:avLst/>
          </a:prstGeom>
          <a:noFill/>
          <a:ln w="9525">
            <a:noFill/>
            <a:miter lim="800000"/>
            <a:headEnd/>
            <a:tailEnd/>
          </a:ln>
        </p:spPr>
        <p:txBody>
          <a:bodyPr vert="horz" wrap="square" lIns="45720" tIns="45720" rIns="45720" bIns="45720" numCol="1" anchor="t" anchorCtr="0" compatLnSpc="1">
            <a:prstTxWarp prst="textNoShape">
              <a:avLst/>
            </a:prstTxWarp>
          </a:bodyPr>
          <a:lstStyle/>
          <a:p>
            <a:pPr marL="0" marR="64008" lvl="0" indent="0" algn="just"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defRPr/>
            </a:pPr>
            <a:r>
              <a:rPr kumimoji="0" lang="en-US" sz="2800" b="0" i="0" u="none" strike="noStrike" kern="1200" cap="none" spc="0" normalizeH="0" baseline="0" noProof="0" dirty="0" smtClean="0">
                <a:ln>
                  <a:noFill/>
                </a:ln>
                <a:effectLst/>
                <a:uLnTx/>
                <a:uFillTx/>
                <a:latin typeface="Book Antiqua" pitchFamily="18" charset="0"/>
                <a:cs typeface="+mn-cs"/>
              </a:rPr>
              <a:t>Law of demand shows the relation between price and quantity demanded of a commodity in the market.</a:t>
            </a:r>
          </a:p>
          <a:p>
            <a:pPr marL="0" marR="64008" lvl="0" indent="0" algn="just"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defRPr/>
            </a:pPr>
            <a:endParaRPr kumimoji="0" lang="en-US" sz="2800" b="0" i="0" u="none" strike="noStrike" kern="1200" cap="none" spc="0" normalizeH="0" baseline="0" noProof="0" dirty="0" smtClean="0">
              <a:ln>
                <a:noFill/>
              </a:ln>
              <a:effectLst/>
              <a:uLnTx/>
              <a:uFillTx/>
              <a:latin typeface="Book Antiqua" pitchFamily="18" charset="0"/>
              <a:cs typeface="+mn-cs"/>
            </a:endParaRPr>
          </a:p>
          <a:p>
            <a:pPr marL="0" marR="64008" lvl="0" indent="0" algn="just"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defRPr/>
            </a:pPr>
            <a:r>
              <a:rPr kumimoji="0" lang="en-US" sz="2800" b="0" i="0" u="none" strike="noStrike" kern="1200" cap="none" spc="0" normalizeH="0" baseline="0" noProof="0" dirty="0" smtClean="0">
                <a:ln>
                  <a:noFill/>
                </a:ln>
                <a:effectLst/>
                <a:uLnTx/>
                <a:uFillTx/>
                <a:latin typeface="Book Antiqua" pitchFamily="18" charset="0"/>
                <a:cs typeface="+mn-cs"/>
              </a:rPr>
              <a:t>In the words of Marshall, “</a:t>
            </a:r>
            <a:r>
              <a:rPr kumimoji="0" lang="en-US" sz="2800" b="1" i="1" u="none" strike="noStrike" kern="1200" cap="none" spc="0" normalizeH="0" baseline="0" noProof="0" dirty="0" smtClean="0">
                <a:ln>
                  <a:noFill/>
                </a:ln>
                <a:effectLst/>
                <a:uLnTx/>
                <a:uFillTx/>
                <a:latin typeface="Book Antiqua" pitchFamily="18" charset="0"/>
                <a:cs typeface="+mn-cs"/>
              </a:rPr>
              <a:t>the amount of demand increases with a fall in price and diminishes with a rise in price</a:t>
            </a:r>
            <a:r>
              <a:rPr kumimoji="0" lang="en-US" sz="2800" b="0" i="0" u="none" strike="noStrike" kern="1200" cap="none" spc="0" normalizeH="0" baseline="0" noProof="0" dirty="0" smtClean="0">
                <a:ln>
                  <a:noFill/>
                </a:ln>
                <a:effectLst/>
                <a:uLnTx/>
                <a:uFillTx/>
                <a:latin typeface="Book Antiqua" pitchFamily="18" charset="0"/>
                <a:cs typeface="+mn-cs"/>
              </a:rPr>
              <a:t>”. </a:t>
            </a:r>
            <a:endParaRPr kumimoji="0" lang="en-IN" sz="2800" b="0" i="0" u="none" strike="noStrike" kern="1200" cap="none" spc="0" normalizeH="0" baseline="0" noProof="0" dirty="0" smtClean="0">
              <a:ln>
                <a:noFill/>
              </a:ln>
              <a:effectLst/>
              <a:uLnTx/>
              <a:uFillTx/>
              <a:latin typeface="Book Antiqua" pitchFamily="18" charset="0"/>
              <a:cs typeface="+mn-cs"/>
            </a:endParaRPr>
          </a:p>
          <a:p>
            <a:pPr marL="0" marR="64008" lvl="0" indent="0" algn="r"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defRPr/>
            </a:pPr>
            <a:endParaRPr kumimoji="0" lang="en-IN" sz="2700" b="0" i="0" u="none" strike="noStrike" kern="1200" cap="none" spc="0" normalizeH="0" baseline="0" noProof="0" dirty="0" smtClean="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Content Placeholder 2"/>
          <p:cNvSpPr>
            <a:spLocks noGrp="1"/>
          </p:cNvSpPr>
          <p:nvPr>
            <p:ph idx="1"/>
          </p:nvPr>
        </p:nvSpPr>
        <p:spPr>
          <a:xfrm>
            <a:off x="457200" y="685800"/>
            <a:ext cx="8229600" cy="6172200"/>
          </a:xfrm>
        </p:spPr>
        <p:txBody>
          <a:bodyPr/>
          <a:lstStyle/>
          <a:p>
            <a:pPr eaLnBrk="1" hangingPunct="1"/>
            <a:r>
              <a:rPr lang="en-US" sz="2600" dirty="0" smtClean="0">
                <a:latin typeface="Book Antiqua" pitchFamily="18" charset="0"/>
              </a:rPr>
              <a:t>The law of demand may be explained with the help of the following demand schedule.</a:t>
            </a:r>
          </a:p>
          <a:p>
            <a:pPr eaLnBrk="1" hangingPunct="1">
              <a:buNone/>
            </a:pPr>
            <a:endParaRPr lang="en-IN" sz="2600" dirty="0" smtClean="0">
              <a:latin typeface="Book Antiqua" pitchFamily="18" charset="0"/>
            </a:endParaRPr>
          </a:p>
          <a:p>
            <a:pPr eaLnBrk="1" hangingPunct="1">
              <a:buNone/>
            </a:pPr>
            <a:r>
              <a:rPr lang="en-US" sz="2600" b="1" i="1" dirty="0" smtClean="0">
                <a:latin typeface="Book Antiqua" pitchFamily="18" charset="0"/>
              </a:rPr>
              <a:t>Demand Schedule:</a:t>
            </a:r>
          </a:p>
          <a:p>
            <a:pPr eaLnBrk="1" hangingPunct="1">
              <a:buFont typeface="Wingdings 2" pitchFamily="18" charset="2"/>
              <a:buNone/>
            </a:pPr>
            <a:endParaRPr lang="en-IN" sz="2600" dirty="0" smtClean="0">
              <a:latin typeface="Book Antiqua" pitchFamily="18" charset="0"/>
            </a:endParaRPr>
          </a:p>
          <a:p>
            <a:pPr eaLnBrk="1" hangingPunct="1">
              <a:buFont typeface="Wingdings 2" pitchFamily="18" charset="2"/>
              <a:buNone/>
            </a:pPr>
            <a:endParaRPr lang="en-IN" sz="2600" dirty="0" smtClean="0">
              <a:latin typeface="Book Antiqua" pitchFamily="18" charset="0"/>
            </a:endParaRPr>
          </a:p>
        </p:txBody>
      </p:sp>
      <p:graphicFrame>
        <p:nvGraphicFramePr>
          <p:cNvPr id="5" name="Table 4"/>
          <p:cNvGraphicFramePr>
            <a:graphicFrameLocks noGrp="1"/>
          </p:cNvGraphicFramePr>
          <p:nvPr/>
        </p:nvGraphicFramePr>
        <p:xfrm>
          <a:off x="1752600" y="2895600"/>
          <a:ext cx="6096000" cy="3501390"/>
        </p:xfrm>
        <a:graphic>
          <a:graphicData uri="http://schemas.openxmlformats.org/drawingml/2006/table">
            <a:tbl>
              <a:tblPr firstRow="1" bandRow="1">
                <a:tableStyleId>{5940675A-B579-460E-94D1-54222C63F5DA}</a:tableStyleId>
              </a:tblPr>
              <a:tblGrid>
                <a:gridCol w="3048000"/>
                <a:gridCol w="3048000"/>
              </a:tblGrid>
              <a:tr h="583565">
                <a:tc>
                  <a:txBody>
                    <a:bodyPr/>
                    <a:lstStyle/>
                    <a:p>
                      <a:pPr algn="ctr">
                        <a:lnSpc>
                          <a:spcPct val="100000"/>
                        </a:lnSpc>
                        <a:spcAft>
                          <a:spcPts val="0"/>
                        </a:spcAft>
                      </a:pPr>
                      <a:r>
                        <a:rPr lang="en-US" sz="2000" u="sng" dirty="0">
                          <a:latin typeface="Book Antiqua" pitchFamily="18" charset="0"/>
                        </a:rPr>
                        <a:t>Price of </a:t>
                      </a:r>
                      <a:r>
                        <a:rPr lang="en-US" sz="2000" u="sng" dirty="0" smtClean="0">
                          <a:latin typeface="Book Antiqua" pitchFamily="18" charset="0"/>
                        </a:rPr>
                        <a:t>Apple </a:t>
                      </a:r>
                      <a:r>
                        <a:rPr lang="en-US" sz="2000" u="sng" dirty="0">
                          <a:latin typeface="Book Antiqua" pitchFamily="18" charset="0"/>
                        </a:rPr>
                        <a:t>(In. Rs.)</a:t>
                      </a:r>
                      <a:endParaRPr lang="en-IN" sz="2000" b="1" u="sng" dirty="0">
                        <a:latin typeface="Book Antiqua" pitchFamily="18" charset="0"/>
                        <a:ea typeface="Times New Roman"/>
                        <a:cs typeface="Times New Roman"/>
                      </a:endParaRPr>
                    </a:p>
                  </a:txBody>
                  <a:tcPr marL="68580" marR="68580" marT="0" marB="0"/>
                </a:tc>
                <a:tc>
                  <a:txBody>
                    <a:bodyPr/>
                    <a:lstStyle/>
                    <a:p>
                      <a:pPr>
                        <a:lnSpc>
                          <a:spcPct val="100000"/>
                        </a:lnSpc>
                      </a:pPr>
                      <a:r>
                        <a:rPr kumimoji="0" lang="en-US" sz="2000" u="sng" kern="1200" dirty="0" smtClean="0">
                          <a:latin typeface="Book Antiqua" pitchFamily="18" charset="0"/>
                        </a:rPr>
                        <a:t>Quantity Demanded</a:t>
                      </a:r>
                      <a:endParaRPr lang="en-IN" sz="2000" b="1" u="sng" dirty="0">
                        <a:latin typeface="Book Antiqua" pitchFamily="18" charset="0"/>
                      </a:endParaRPr>
                    </a:p>
                  </a:txBody>
                  <a:tcPr/>
                </a:tc>
              </a:tr>
              <a:tr h="583565">
                <a:tc>
                  <a:txBody>
                    <a:bodyPr/>
                    <a:lstStyle/>
                    <a:p>
                      <a:pPr algn="ctr">
                        <a:lnSpc>
                          <a:spcPct val="100000"/>
                        </a:lnSpc>
                        <a:spcAft>
                          <a:spcPts val="0"/>
                        </a:spcAft>
                      </a:pPr>
                      <a:r>
                        <a:rPr lang="en-US" sz="2000" dirty="0">
                          <a:latin typeface="Book Antiqua" pitchFamily="18" charset="0"/>
                        </a:rPr>
                        <a:t>10</a:t>
                      </a:r>
                      <a:endParaRPr lang="en-IN" sz="2000" b="1" dirty="0">
                        <a:latin typeface="Book Antiqua" pitchFamily="18" charset="0"/>
                        <a:ea typeface="Times New Roman"/>
                        <a:cs typeface="Times New Roman"/>
                      </a:endParaRPr>
                    </a:p>
                  </a:txBody>
                  <a:tcPr marL="68580" marR="68580" marT="0" marB="0"/>
                </a:tc>
                <a:tc>
                  <a:txBody>
                    <a:bodyPr/>
                    <a:lstStyle/>
                    <a:p>
                      <a:pPr algn="ctr">
                        <a:lnSpc>
                          <a:spcPct val="100000"/>
                        </a:lnSpc>
                        <a:spcAft>
                          <a:spcPts val="0"/>
                        </a:spcAft>
                      </a:pPr>
                      <a:r>
                        <a:rPr lang="en-US" sz="2000" dirty="0">
                          <a:latin typeface="Book Antiqua" pitchFamily="18" charset="0"/>
                        </a:rPr>
                        <a:t>1</a:t>
                      </a:r>
                      <a:endParaRPr lang="en-IN" sz="2000" b="1" dirty="0">
                        <a:latin typeface="Book Antiqua" pitchFamily="18" charset="0"/>
                        <a:ea typeface="Times New Roman"/>
                        <a:cs typeface="Times New Roman"/>
                      </a:endParaRPr>
                    </a:p>
                  </a:txBody>
                  <a:tcPr marL="68580" marR="68580" marT="0" marB="0"/>
                </a:tc>
              </a:tr>
              <a:tr h="583565">
                <a:tc>
                  <a:txBody>
                    <a:bodyPr/>
                    <a:lstStyle/>
                    <a:p>
                      <a:pPr algn="ctr">
                        <a:lnSpc>
                          <a:spcPct val="100000"/>
                        </a:lnSpc>
                        <a:spcAft>
                          <a:spcPts val="0"/>
                        </a:spcAft>
                      </a:pPr>
                      <a:r>
                        <a:rPr lang="en-US" sz="2000" dirty="0">
                          <a:latin typeface="Book Antiqua" pitchFamily="18" charset="0"/>
                        </a:rPr>
                        <a:t>8</a:t>
                      </a:r>
                      <a:endParaRPr lang="en-IN" sz="2000" b="1" dirty="0">
                        <a:latin typeface="Book Antiqua" pitchFamily="18" charset="0"/>
                        <a:ea typeface="Times New Roman"/>
                        <a:cs typeface="Times New Roman"/>
                      </a:endParaRPr>
                    </a:p>
                  </a:txBody>
                  <a:tcPr marL="68580" marR="68580" marT="0" marB="0"/>
                </a:tc>
                <a:tc>
                  <a:txBody>
                    <a:bodyPr/>
                    <a:lstStyle/>
                    <a:p>
                      <a:pPr algn="ctr">
                        <a:lnSpc>
                          <a:spcPct val="100000"/>
                        </a:lnSpc>
                        <a:spcAft>
                          <a:spcPts val="0"/>
                        </a:spcAft>
                      </a:pPr>
                      <a:r>
                        <a:rPr lang="en-US" sz="2000" dirty="0">
                          <a:latin typeface="Book Antiqua" pitchFamily="18" charset="0"/>
                        </a:rPr>
                        <a:t>2</a:t>
                      </a:r>
                      <a:endParaRPr lang="en-IN" sz="2000" b="1" dirty="0">
                        <a:latin typeface="Book Antiqua" pitchFamily="18" charset="0"/>
                        <a:ea typeface="Times New Roman"/>
                        <a:cs typeface="Times New Roman"/>
                      </a:endParaRPr>
                    </a:p>
                  </a:txBody>
                  <a:tcPr marL="68580" marR="68580" marT="0" marB="0"/>
                </a:tc>
              </a:tr>
              <a:tr h="583565">
                <a:tc>
                  <a:txBody>
                    <a:bodyPr/>
                    <a:lstStyle/>
                    <a:p>
                      <a:pPr algn="ctr">
                        <a:lnSpc>
                          <a:spcPct val="100000"/>
                        </a:lnSpc>
                        <a:spcAft>
                          <a:spcPts val="0"/>
                        </a:spcAft>
                      </a:pPr>
                      <a:r>
                        <a:rPr lang="en-US" sz="2000" dirty="0">
                          <a:latin typeface="Book Antiqua" pitchFamily="18" charset="0"/>
                        </a:rPr>
                        <a:t>6</a:t>
                      </a:r>
                      <a:endParaRPr lang="en-IN" sz="2000" b="1" dirty="0">
                        <a:latin typeface="Book Antiqua" pitchFamily="18" charset="0"/>
                        <a:ea typeface="Times New Roman"/>
                        <a:cs typeface="Times New Roman"/>
                      </a:endParaRPr>
                    </a:p>
                  </a:txBody>
                  <a:tcPr marL="68580" marR="68580" marT="0" marB="0"/>
                </a:tc>
                <a:tc>
                  <a:txBody>
                    <a:bodyPr/>
                    <a:lstStyle/>
                    <a:p>
                      <a:pPr algn="ctr">
                        <a:lnSpc>
                          <a:spcPct val="100000"/>
                        </a:lnSpc>
                        <a:spcAft>
                          <a:spcPts val="0"/>
                        </a:spcAft>
                      </a:pPr>
                      <a:r>
                        <a:rPr lang="en-US" sz="2000" dirty="0">
                          <a:latin typeface="Book Antiqua" pitchFamily="18" charset="0"/>
                        </a:rPr>
                        <a:t>3</a:t>
                      </a:r>
                      <a:endParaRPr lang="en-IN" sz="2000" b="1" dirty="0">
                        <a:latin typeface="Book Antiqua" pitchFamily="18" charset="0"/>
                        <a:ea typeface="Times New Roman"/>
                        <a:cs typeface="Times New Roman"/>
                      </a:endParaRPr>
                    </a:p>
                  </a:txBody>
                  <a:tcPr marL="68580" marR="68580" marT="0" marB="0"/>
                </a:tc>
              </a:tr>
              <a:tr h="583565">
                <a:tc>
                  <a:txBody>
                    <a:bodyPr/>
                    <a:lstStyle/>
                    <a:p>
                      <a:pPr algn="ctr">
                        <a:lnSpc>
                          <a:spcPct val="100000"/>
                        </a:lnSpc>
                        <a:spcAft>
                          <a:spcPts val="0"/>
                        </a:spcAft>
                      </a:pPr>
                      <a:r>
                        <a:rPr lang="en-US" sz="2000" dirty="0">
                          <a:latin typeface="Book Antiqua" pitchFamily="18" charset="0"/>
                        </a:rPr>
                        <a:t>4</a:t>
                      </a:r>
                      <a:endParaRPr lang="en-IN" sz="2000" b="1" dirty="0">
                        <a:latin typeface="Book Antiqua" pitchFamily="18" charset="0"/>
                        <a:ea typeface="Times New Roman"/>
                        <a:cs typeface="Times New Roman"/>
                      </a:endParaRPr>
                    </a:p>
                  </a:txBody>
                  <a:tcPr marL="68580" marR="68580" marT="0" marB="0"/>
                </a:tc>
                <a:tc>
                  <a:txBody>
                    <a:bodyPr/>
                    <a:lstStyle/>
                    <a:p>
                      <a:pPr algn="ctr">
                        <a:lnSpc>
                          <a:spcPct val="100000"/>
                        </a:lnSpc>
                        <a:spcAft>
                          <a:spcPts val="0"/>
                        </a:spcAft>
                      </a:pPr>
                      <a:r>
                        <a:rPr lang="en-US" sz="2000" dirty="0">
                          <a:latin typeface="Book Antiqua" pitchFamily="18" charset="0"/>
                        </a:rPr>
                        <a:t>4</a:t>
                      </a:r>
                      <a:endParaRPr lang="en-IN" sz="2000" b="1" dirty="0">
                        <a:latin typeface="Book Antiqua" pitchFamily="18" charset="0"/>
                        <a:ea typeface="Times New Roman"/>
                        <a:cs typeface="Times New Roman"/>
                      </a:endParaRPr>
                    </a:p>
                  </a:txBody>
                  <a:tcPr marL="68580" marR="68580" marT="0" marB="0"/>
                </a:tc>
              </a:tr>
              <a:tr h="583565">
                <a:tc>
                  <a:txBody>
                    <a:bodyPr/>
                    <a:lstStyle/>
                    <a:p>
                      <a:pPr algn="ctr">
                        <a:lnSpc>
                          <a:spcPct val="100000"/>
                        </a:lnSpc>
                        <a:spcAft>
                          <a:spcPts val="0"/>
                        </a:spcAft>
                      </a:pPr>
                      <a:r>
                        <a:rPr lang="en-US" sz="2000" dirty="0">
                          <a:latin typeface="Book Antiqua" pitchFamily="18" charset="0"/>
                        </a:rPr>
                        <a:t>2</a:t>
                      </a:r>
                      <a:endParaRPr lang="en-IN" sz="2000" b="1" dirty="0">
                        <a:latin typeface="Book Antiqua" pitchFamily="18" charset="0"/>
                        <a:ea typeface="Times New Roman"/>
                        <a:cs typeface="Times New Roman"/>
                      </a:endParaRPr>
                    </a:p>
                  </a:txBody>
                  <a:tcPr marL="68580" marR="68580" marT="0" marB="0"/>
                </a:tc>
                <a:tc>
                  <a:txBody>
                    <a:bodyPr/>
                    <a:lstStyle/>
                    <a:p>
                      <a:pPr algn="ctr">
                        <a:lnSpc>
                          <a:spcPct val="100000"/>
                        </a:lnSpc>
                        <a:spcAft>
                          <a:spcPts val="0"/>
                        </a:spcAft>
                      </a:pPr>
                      <a:r>
                        <a:rPr lang="en-US" sz="2000" dirty="0">
                          <a:latin typeface="Book Antiqua" pitchFamily="18" charset="0"/>
                        </a:rPr>
                        <a:t>5</a:t>
                      </a:r>
                      <a:endParaRPr lang="en-IN" sz="2000" b="1" dirty="0">
                        <a:latin typeface="Book Antiqua" pitchFamily="18" charset="0"/>
                        <a:ea typeface="Times New Roman"/>
                        <a:cs typeface="Times New Roman"/>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Content Placeholder 2"/>
          <p:cNvSpPr>
            <a:spLocks noGrp="1"/>
          </p:cNvSpPr>
          <p:nvPr>
            <p:ph idx="1"/>
          </p:nvPr>
        </p:nvSpPr>
        <p:spPr>
          <a:xfrm>
            <a:off x="457200" y="1600200"/>
            <a:ext cx="8229600" cy="4148137"/>
          </a:xfrm>
        </p:spPr>
        <p:txBody>
          <a:bodyPr/>
          <a:lstStyle/>
          <a:p>
            <a:pPr marL="438150" indent="-319088" algn="just" eaLnBrk="1" hangingPunct="1">
              <a:spcBef>
                <a:spcPct val="0"/>
              </a:spcBef>
              <a:buFont typeface="Wingdings 2" pitchFamily="18" charset="2"/>
              <a:buChar char=""/>
            </a:pPr>
            <a:r>
              <a:rPr lang="en-US" sz="2600" dirty="0" smtClean="0">
                <a:latin typeface="Book Antiqua" pitchFamily="18" charset="0"/>
              </a:rPr>
              <a:t>When the price falls from Rs. 10 to 8 quantity demand increases from 1 to 2. In the same way as price falls, quantity demand increases on the basis of the demand schedule we can draw the demand curve.</a:t>
            </a:r>
          </a:p>
          <a:p>
            <a:pPr marL="438150" indent="-319088" algn="just" eaLnBrk="1" hangingPunct="1">
              <a:spcBef>
                <a:spcPct val="0"/>
              </a:spcBef>
              <a:buFont typeface="Wingdings 2" pitchFamily="18" charset="2"/>
              <a:buNone/>
            </a:pPr>
            <a:endParaRPr lang="en-IN" sz="2600" dirty="0" smtClean="0">
              <a:latin typeface="Book Antiqua" pitchFamily="18" charset="0"/>
            </a:endParaRPr>
          </a:p>
          <a:p>
            <a:pPr marL="438150" indent="-319088" algn="just" eaLnBrk="1" hangingPunct="1">
              <a:spcBef>
                <a:spcPct val="0"/>
              </a:spcBef>
              <a:buFont typeface="Wingdings 2" pitchFamily="18" charset="2"/>
              <a:buChar char=""/>
            </a:pPr>
            <a:r>
              <a:rPr lang="en-US" sz="2600" dirty="0" smtClean="0">
                <a:latin typeface="Book Antiqua" pitchFamily="18" charset="0"/>
              </a:rPr>
              <a:t>The demand curve DD shows the inverse relation between price and quantity demand of apple. It is downward sloping.</a:t>
            </a:r>
            <a:endParaRPr lang="en-IN" sz="2600" dirty="0" smtClean="0">
              <a:latin typeface="Book Antiqua" pitchFamily="18" charset="0"/>
            </a:endParaRPr>
          </a:p>
          <a:p>
            <a:pPr marL="438150" indent="-319088" algn="just" eaLnBrk="1" hangingPunct="1">
              <a:spcBef>
                <a:spcPct val="0"/>
              </a:spcBef>
              <a:buFont typeface="Wingdings 2" pitchFamily="18" charset="2"/>
              <a:buNone/>
            </a:pPr>
            <a:r>
              <a:rPr lang="en-US" sz="2600" dirty="0" smtClean="0">
                <a:latin typeface="Book Antiqua" pitchFamily="18" charset="0"/>
              </a:rPr>
              <a:t> </a:t>
            </a:r>
            <a:endParaRPr lang="en-IN" sz="2600" dirty="0" smtClean="0">
              <a:latin typeface="Book Antiqua" pitchFamily="18" charset="0"/>
            </a:endParaRPr>
          </a:p>
          <a:p>
            <a:pPr marL="438150" indent="-319088" algn="just" eaLnBrk="1" hangingPunct="1">
              <a:spcBef>
                <a:spcPct val="0"/>
              </a:spcBef>
              <a:buFont typeface="Wingdings 2" pitchFamily="18" charset="2"/>
              <a:buChar char=""/>
            </a:pPr>
            <a:endParaRPr lang="en-IN" sz="2600" dirty="0" smtClean="0">
              <a:latin typeface="Book Antiqua" pitchFamily="18" charset="0"/>
            </a:endParaRPr>
          </a:p>
          <a:p>
            <a:pPr marL="438150" indent="-319088" algn="just" eaLnBrk="1" hangingPunct="1">
              <a:spcBef>
                <a:spcPct val="0"/>
              </a:spcBef>
              <a:buFont typeface="Wingdings 2" pitchFamily="18" charset="2"/>
              <a:buChar char=""/>
            </a:pPr>
            <a:endParaRPr lang="en-IN" sz="2600" dirty="0" smtClean="0">
              <a:latin typeface="Book Antiqua"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7346" name="Picture 2" descr="The Conventional Demand Curve | Download Scientific Diagram"/>
          <p:cNvPicPr>
            <a:picLocks noChangeAspect="1" noChangeArrowheads="1"/>
          </p:cNvPicPr>
          <p:nvPr/>
        </p:nvPicPr>
        <p:blipFill>
          <a:blip r:embed="rId2" cstate="print"/>
          <a:srcRect/>
          <a:stretch>
            <a:fillRect/>
          </a:stretch>
        </p:blipFill>
        <p:spPr bwMode="auto">
          <a:xfrm>
            <a:off x="1295400" y="1524000"/>
            <a:ext cx="6353175" cy="4914901"/>
          </a:xfrm>
          <a:prstGeom prst="rect">
            <a:avLst/>
          </a:prstGeom>
          <a:noFill/>
        </p:spPr>
      </p:pic>
      <p:sp>
        <p:nvSpPr>
          <p:cNvPr id="4" name="TextBox 3"/>
          <p:cNvSpPr txBox="1"/>
          <p:nvPr/>
        </p:nvSpPr>
        <p:spPr>
          <a:xfrm>
            <a:off x="1676400" y="533400"/>
            <a:ext cx="5181600" cy="646331"/>
          </a:xfrm>
          <a:prstGeom prst="rect">
            <a:avLst/>
          </a:prstGeom>
          <a:noFill/>
        </p:spPr>
        <p:txBody>
          <a:bodyPr wrap="square" rtlCol="0">
            <a:spAutoFit/>
          </a:bodyPr>
          <a:lstStyle/>
          <a:p>
            <a:pPr algn="ctr"/>
            <a:r>
              <a:rPr lang="en-US" sz="3600" b="1" dirty="0" smtClean="0">
                <a:solidFill>
                  <a:srgbClr val="C00000"/>
                </a:solidFill>
                <a:latin typeface="Bookman Old Style" pitchFamily="18" charset="0"/>
              </a:rPr>
              <a:t>DEMAND CURVE</a:t>
            </a:r>
            <a:endParaRPr lang="en-US" sz="3600" b="1" dirty="0">
              <a:solidFill>
                <a:srgbClr val="C00000"/>
              </a:solidFill>
              <a:latin typeface="Bookman Old Style"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Autofit/>
          </a:bodyPr>
          <a:lstStyle/>
          <a:p>
            <a:pPr algn="ctr" eaLnBrk="1" fontAlgn="auto" hangingPunct="1">
              <a:spcAft>
                <a:spcPts val="0"/>
              </a:spcAft>
              <a:defRPr/>
            </a:pPr>
            <a:r>
              <a:rPr lang="en-US" sz="3600" b="1" dirty="0" smtClean="0">
                <a:solidFill>
                  <a:srgbClr val="C00000"/>
                </a:solidFill>
                <a:effectLst/>
                <a:latin typeface="Bookman Old Style" pitchFamily="18" charset="0"/>
              </a:rPr>
              <a:t>ASSUMPTIONS UNDERLYING LAW OF DEMAND</a:t>
            </a:r>
            <a:r>
              <a:rPr lang="en-IN" sz="3600" b="1" dirty="0" smtClean="0">
                <a:solidFill>
                  <a:srgbClr val="C00000"/>
                </a:solidFill>
                <a:effectLst/>
                <a:latin typeface="Bookman Old Style" pitchFamily="18" charset="0"/>
              </a:rPr>
              <a:t/>
            </a:r>
            <a:br>
              <a:rPr lang="en-IN" sz="3600" b="1" dirty="0" smtClean="0">
                <a:solidFill>
                  <a:srgbClr val="C00000"/>
                </a:solidFill>
                <a:effectLst/>
                <a:latin typeface="Bookman Old Style" pitchFamily="18" charset="0"/>
              </a:rPr>
            </a:br>
            <a:endParaRPr lang="en-IN" sz="3600" b="1" dirty="0">
              <a:solidFill>
                <a:srgbClr val="C00000"/>
              </a:solidFill>
              <a:effectLst/>
              <a:latin typeface="Bookman Old Style" pitchFamily="18" charset="0"/>
            </a:endParaRPr>
          </a:p>
        </p:txBody>
      </p:sp>
      <p:sp>
        <p:nvSpPr>
          <p:cNvPr id="3" name="Content Placeholder 2"/>
          <p:cNvSpPr>
            <a:spLocks noGrp="1"/>
          </p:cNvSpPr>
          <p:nvPr>
            <p:ph idx="1"/>
          </p:nvPr>
        </p:nvSpPr>
        <p:spPr>
          <a:xfrm>
            <a:off x="533400" y="1752600"/>
            <a:ext cx="8229600" cy="4525962"/>
          </a:xfrm>
        </p:spPr>
        <p:txBody>
          <a:bodyPr rtlCol="0">
            <a:noAutofit/>
          </a:bodyPr>
          <a:lstStyle/>
          <a:p>
            <a:pPr marL="438912" indent="-320040" eaLnBrk="1" fontAlgn="auto" hangingPunct="1">
              <a:spcBef>
                <a:spcPts val="0"/>
              </a:spcBef>
              <a:spcAft>
                <a:spcPts val="0"/>
              </a:spcAft>
              <a:buFont typeface="Wingdings 2"/>
              <a:buNone/>
              <a:defRPr/>
            </a:pPr>
            <a:r>
              <a:rPr lang="en-US" sz="2400" dirty="0" smtClean="0">
                <a:latin typeface="Book Antiqua" pitchFamily="18" charset="0"/>
              </a:rPr>
              <a:t> Law of demand is based on certain assumptions:</a:t>
            </a:r>
            <a:endParaRPr lang="en-IN" sz="2400" dirty="0" smtClean="0">
              <a:latin typeface="Book Antiqua" pitchFamily="18" charset="0"/>
            </a:endParaRPr>
          </a:p>
          <a:p>
            <a:pPr marL="438912" indent="-320040" eaLnBrk="1" fontAlgn="auto" hangingPunct="1">
              <a:spcBef>
                <a:spcPts val="0"/>
              </a:spcBef>
              <a:spcAft>
                <a:spcPts val="0"/>
              </a:spcAft>
              <a:buFont typeface="Wingdings 2"/>
              <a:buNone/>
              <a:defRPr/>
            </a:pPr>
            <a:r>
              <a:rPr lang="en-US" sz="2400" dirty="0" smtClean="0">
                <a:latin typeface="Book Antiqua" pitchFamily="18" charset="0"/>
              </a:rPr>
              <a:t> </a:t>
            </a:r>
            <a:endParaRPr lang="en-IN" sz="2400" dirty="0" smtClean="0">
              <a:latin typeface="Book Antiqua" pitchFamily="18" charset="0"/>
            </a:endParaRPr>
          </a:p>
          <a:p>
            <a:pPr marL="633222" indent="-514350" eaLnBrk="1" fontAlgn="auto" hangingPunct="1">
              <a:spcBef>
                <a:spcPts val="0"/>
              </a:spcBef>
              <a:spcAft>
                <a:spcPts val="0"/>
              </a:spcAft>
              <a:buClrTx/>
              <a:buFont typeface="Arial" pitchFamily="34" charset="0"/>
              <a:buChar char="•"/>
              <a:defRPr/>
            </a:pPr>
            <a:r>
              <a:rPr lang="en-US" sz="2400" dirty="0" smtClean="0">
                <a:latin typeface="Book Antiqua" pitchFamily="18" charset="0"/>
              </a:rPr>
              <a:t>There is no change in consumers taste and preferences.</a:t>
            </a:r>
            <a:endParaRPr lang="en-IN" sz="2400" dirty="0" smtClean="0">
              <a:latin typeface="Book Antiqua" pitchFamily="18" charset="0"/>
            </a:endParaRPr>
          </a:p>
          <a:p>
            <a:pPr marL="633222" indent="-514350" eaLnBrk="1" fontAlgn="auto" hangingPunct="1">
              <a:spcBef>
                <a:spcPts val="0"/>
              </a:spcBef>
              <a:spcAft>
                <a:spcPts val="0"/>
              </a:spcAft>
              <a:buClrTx/>
              <a:buFont typeface="Arial" pitchFamily="34" charset="0"/>
              <a:buChar char="•"/>
              <a:defRPr/>
            </a:pPr>
            <a:r>
              <a:rPr lang="en-US" sz="2400" dirty="0" smtClean="0">
                <a:latin typeface="Book Antiqua" pitchFamily="18" charset="0"/>
              </a:rPr>
              <a:t>Income should remain constant.</a:t>
            </a:r>
            <a:endParaRPr lang="en-IN" sz="2400" dirty="0" smtClean="0">
              <a:latin typeface="Book Antiqua" pitchFamily="18" charset="0"/>
            </a:endParaRPr>
          </a:p>
          <a:p>
            <a:pPr marL="633222" indent="-514350" eaLnBrk="1" fontAlgn="auto" hangingPunct="1">
              <a:spcBef>
                <a:spcPts val="0"/>
              </a:spcBef>
              <a:spcAft>
                <a:spcPts val="0"/>
              </a:spcAft>
              <a:buClrTx/>
              <a:buFont typeface="Arial" pitchFamily="34" charset="0"/>
              <a:buChar char="•"/>
              <a:defRPr/>
            </a:pPr>
            <a:r>
              <a:rPr lang="en-US" sz="2400" dirty="0" smtClean="0">
                <a:latin typeface="Book Antiqua" pitchFamily="18" charset="0"/>
              </a:rPr>
              <a:t>Price of other goods should not change.</a:t>
            </a:r>
            <a:endParaRPr lang="en-IN" sz="2400" dirty="0" smtClean="0">
              <a:latin typeface="Book Antiqua" pitchFamily="18" charset="0"/>
            </a:endParaRPr>
          </a:p>
          <a:p>
            <a:pPr marL="633222" indent="-514350" eaLnBrk="1" fontAlgn="auto" hangingPunct="1">
              <a:spcBef>
                <a:spcPts val="0"/>
              </a:spcBef>
              <a:spcAft>
                <a:spcPts val="0"/>
              </a:spcAft>
              <a:buClrTx/>
              <a:buFont typeface="Arial" pitchFamily="34" charset="0"/>
              <a:buChar char="•"/>
              <a:defRPr/>
            </a:pPr>
            <a:r>
              <a:rPr lang="en-US" sz="2400" dirty="0" smtClean="0">
                <a:latin typeface="Book Antiqua" pitchFamily="18" charset="0"/>
              </a:rPr>
              <a:t>There should be no substitute for the commodity. </a:t>
            </a:r>
            <a:endParaRPr lang="en-IN" sz="2400" dirty="0" smtClean="0">
              <a:latin typeface="Book Antiqua" pitchFamily="18" charset="0"/>
            </a:endParaRPr>
          </a:p>
          <a:p>
            <a:pPr marL="633222" indent="-514350" eaLnBrk="1" fontAlgn="auto" hangingPunct="1">
              <a:spcBef>
                <a:spcPts val="0"/>
              </a:spcBef>
              <a:spcAft>
                <a:spcPts val="0"/>
              </a:spcAft>
              <a:buClrTx/>
              <a:buFont typeface="Arial" pitchFamily="34" charset="0"/>
              <a:buChar char="•"/>
              <a:defRPr/>
            </a:pPr>
            <a:r>
              <a:rPr lang="en-US" sz="2400" dirty="0" smtClean="0">
                <a:latin typeface="Book Antiqua" pitchFamily="18" charset="0"/>
              </a:rPr>
              <a:t>The commodity should not confer at any distinction.</a:t>
            </a:r>
            <a:endParaRPr lang="en-IN" sz="2400" dirty="0" smtClean="0">
              <a:latin typeface="Book Antiqua" pitchFamily="18" charset="0"/>
            </a:endParaRPr>
          </a:p>
          <a:p>
            <a:pPr marL="633222" indent="-514350" eaLnBrk="1" fontAlgn="auto" hangingPunct="1">
              <a:spcBef>
                <a:spcPts val="0"/>
              </a:spcBef>
              <a:spcAft>
                <a:spcPts val="0"/>
              </a:spcAft>
              <a:buClrTx/>
              <a:buFont typeface="Arial" pitchFamily="34" charset="0"/>
              <a:buChar char="•"/>
              <a:defRPr/>
            </a:pPr>
            <a:r>
              <a:rPr lang="en-US" sz="2400" dirty="0" smtClean="0">
                <a:latin typeface="Book Antiqua" pitchFamily="18" charset="0"/>
              </a:rPr>
              <a:t>The demand for the commodity should be continuous.</a:t>
            </a:r>
            <a:endParaRPr lang="en-IN" sz="2400" dirty="0" smtClean="0">
              <a:latin typeface="Book Antiqua" pitchFamily="18" charset="0"/>
            </a:endParaRPr>
          </a:p>
          <a:p>
            <a:pPr marL="633222" indent="-514350" eaLnBrk="1" fontAlgn="auto" hangingPunct="1">
              <a:spcBef>
                <a:spcPts val="0"/>
              </a:spcBef>
              <a:spcAft>
                <a:spcPts val="0"/>
              </a:spcAft>
              <a:buClrTx/>
              <a:buFont typeface="Arial" pitchFamily="34" charset="0"/>
              <a:buChar char="•"/>
              <a:defRPr/>
            </a:pPr>
            <a:r>
              <a:rPr lang="en-US" sz="2400" dirty="0" smtClean="0">
                <a:latin typeface="Book Antiqua" pitchFamily="18" charset="0"/>
              </a:rPr>
              <a:t>People should not expect any change in the price of the commodity</a:t>
            </a:r>
            <a:r>
              <a:rPr lang="en-IN" sz="2400" dirty="0" smtClean="0">
                <a:latin typeface="Book Antiqua" pitchFamily="18" charset="0"/>
              </a:rPr>
              <a:t>.</a:t>
            </a:r>
            <a:r>
              <a:rPr lang="en-US" sz="2400" dirty="0" smtClean="0">
                <a:latin typeface="Book Antiqua" pitchFamily="18" charset="0"/>
              </a:rPr>
              <a:t> </a:t>
            </a:r>
            <a:endParaRPr lang="en-IN" sz="2400" dirty="0" smtClean="0">
              <a:latin typeface="Book Antiqua" pitchFamily="18" charset="0"/>
            </a:endParaRPr>
          </a:p>
          <a:p>
            <a:pPr marL="438912" indent="-320040" eaLnBrk="1" fontAlgn="auto" hangingPunct="1">
              <a:spcBef>
                <a:spcPts val="0"/>
              </a:spcBef>
              <a:spcAft>
                <a:spcPts val="0"/>
              </a:spcAft>
              <a:buFont typeface="Wingdings 2"/>
              <a:buChar char=""/>
              <a:defRPr/>
            </a:pPr>
            <a:endParaRPr lang="en-IN" sz="2400" dirty="0">
              <a:latin typeface="Book Antiqua"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0"/>
            <a:ext cx="7772400" cy="1829761"/>
          </a:xfrm>
        </p:spPr>
        <p:txBody>
          <a:bodyPr>
            <a:normAutofit/>
          </a:bodyPr>
          <a:lstStyle/>
          <a:p>
            <a:pPr algn="ctr" eaLnBrk="1" fontAlgn="auto" hangingPunct="1">
              <a:spcAft>
                <a:spcPts val="0"/>
              </a:spcAft>
              <a:defRPr/>
            </a:pPr>
            <a:r>
              <a:rPr lang="en-US" sz="3600" b="1" dirty="0" smtClean="0">
                <a:solidFill>
                  <a:srgbClr val="C00000"/>
                </a:solidFill>
                <a:effectLst/>
                <a:latin typeface="Bookman Old Style" pitchFamily="18" charset="0"/>
              </a:rPr>
              <a:t>EXCEPTIONS TO LAW OF DEMAND</a:t>
            </a:r>
            <a:endParaRPr lang="en-IN" sz="3600" b="1" dirty="0">
              <a:solidFill>
                <a:srgbClr val="C00000"/>
              </a:solidFill>
              <a:effectLst/>
              <a:latin typeface="Bookman Old Style" pitchFamily="18" charset="0"/>
            </a:endParaRPr>
          </a:p>
        </p:txBody>
      </p:sp>
      <p:sp>
        <p:nvSpPr>
          <p:cNvPr id="3" name="TextBox 2"/>
          <p:cNvSpPr txBox="1"/>
          <p:nvPr/>
        </p:nvSpPr>
        <p:spPr>
          <a:xfrm>
            <a:off x="762000" y="2209800"/>
            <a:ext cx="5791200" cy="3361690"/>
          </a:xfrm>
          <a:prstGeom prst="rect">
            <a:avLst/>
          </a:prstGeom>
          <a:noFill/>
        </p:spPr>
        <p:txBody>
          <a:bodyPr wrap="square" rtlCol="0">
            <a:spAutoFit/>
          </a:bodyPr>
          <a:lstStyle/>
          <a:p>
            <a:pPr>
              <a:lnSpc>
                <a:spcPct val="150000"/>
              </a:lnSpc>
            </a:pPr>
            <a:r>
              <a:rPr lang="en-US" sz="2400" dirty="0" smtClean="0">
                <a:latin typeface="Book Antiqua" pitchFamily="18" charset="0"/>
              </a:rPr>
              <a:t>1. Veblen Goods or Luxury Goods</a:t>
            </a:r>
          </a:p>
          <a:p>
            <a:pPr marL="342900" indent="-342900">
              <a:lnSpc>
                <a:spcPct val="150000"/>
              </a:lnSpc>
              <a:buAutoNum type="arabicPeriod" startAt="2"/>
            </a:pPr>
            <a:r>
              <a:rPr lang="en-US" sz="2400" dirty="0" smtClean="0">
                <a:latin typeface="Book Antiqua" pitchFamily="18" charset="0"/>
              </a:rPr>
              <a:t>Ignorance</a:t>
            </a:r>
          </a:p>
          <a:p>
            <a:pPr marL="342900" indent="-342900">
              <a:lnSpc>
                <a:spcPct val="150000"/>
              </a:lnSpc>
              <a:buAutoNum type="arabicPeriod" startAt="2"/>
            </a:pPr>
            <a:r>
              <a:rPr lang="en-US" sz="2400" dirty="0" smtClean="0">
                <a:latin typeface="Book Antiqua" pitchFamily="18" charset="0"/>
              </a:rPr>
              <a:t>Speculative Effect</a:t>
            </a:r>
          </a:p>
          <a:p>
            <a:pPr marL="342900" indent="-342900">
              <a:lnSpc>
                <a:spcPct val="150000"/>
              </a:lnSpc>
              <a:buAutoNum type="arabicPeriod" startAt="2"/>
            </a:pPr>
            <a:r>
              <a:rPr lang="en-US" sz="2400" dirty="0" smtClean="0">
                <a:latin typeface="Book Antiqua" pitchFamily="18" charset="0"/>
              </a:rPr>
              <a:t>Fear of Shortage</a:t>
            </a:r>
          </a:p>
          <a:p>
            <a:pPr marL="342900" indent="-342900">
              <a:lnSpc>
                <a:spcPct val="150000"/>
              </a:lnSpc>
              <a:buAutoNum type="arabicPeriod" startAt="2"/>
            </a:pPr>
            <a:r>
              <a:rPr lang="en-US" sz="2400" dirty="0" smtClean="0">
                <a:latin typeface="Book Antiqua" pitchFamily="18" charset="0"/>
              </a:rPr>
              <a:t>Necessaries</a:t>
            </a:r>
          </a:p>
          <a:p>
            <a:pPr marL="342900" indent="-342900">
              <a:lnSpc>
                <a:spcPct val="150000"/>
              </a:lnSpc>
              <a:buAutoNum type="arabicPeriod" startAt="2"/>
            </a:pPr>
            <a:r>
              <a:rPr lang="en-US" sz="2400" dirty="0" err="1" smtClean="0">
                <a:latin typeface="Book Antiqua" pitchFamily="18" charset="0"/>
              </a:rPr>
              <a:t>Giffen</a:t>
            </a:r>
            <a:r>
              <a:rPr lang="en-US" sz="2400" dirty="0" smtClean="0">
                <a:latin typeface="Book Antiqua" pitchFamily="18" charset="0"/>
              </a:rPr>
              <a:t> Paradox</a:t>
            </a:r>
            <a:endParaRPr lang="en-US" sz="2400" dirty="0">
              <a:latin typeface="Book Antiqua"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normAutofit/>
          </a:bodyPr>
          <a:lstStyle/>
          <a:p>
            <a:pPr algn="ctr" eaLnBrk="1" hangingPunct="1">
              <a:defRPr/>
            </a:pPr>
            <a:r>
              <a:rPr lang="en-US" sz="2800" b="1" dirty="0" smtClean="0">
                <a:solidFill>
                  <a:srgbClr val="C00000"/>
                </a:solidFill>
                <a:effectLst/>
                <a:latin typeface="Bookman Old Style" pitchFamily="18" charset="0"/>
              </a:rPr>
              <a:t>VEBLEN GOODS OR LUXURY GOODS</a:t>
            </a:r>
            <a:r>
              <a:rPr lang="en-IN" sz="2800" b="1" dirty="0" smtClean="0">
                <a:solidFill>
                  <a:srgbClr val="C00000"/>
                </a:solidFill>
                <a:effectLst/>
                <a:latin typeface="Bookman Old Style" pitchFamily="18" charset="0"/>
              </a:rPr>
              <a:t/>
            </a:r>
            <a:br>
              <a:rPr lang="en-IN" sz="2800" b="1" dirty="0" smtClean="0">
                <a:solidFill>
                  <a:srgbClr val="C00000"/>
                </a:solidFill>
                <a:effectLst/>
                <a:latin typeface="Bookman Old Style" pitchFamily="18" charset="0"/>
              </a:rPr>
            </a:br>
            <a:endParaRPr lang="en-IN" sz="2800" b="1" dirty="0" smtClean="0">
              <a:solidFill>
                <a:srgbClr val="C00000"/>
              </a:solidFill>
              <a:effectLst/>
              <a:latin typeface="Bookman Old Style" pitchFamily="18" charset="0"/>
            </a:endParaRPr>
          </a:p>
        </p:txBody>
      </p:sp>
      <p:sp>
        <p:nvSpPr>
          <p:cNvPr id="57347" name="Content Placeholder 2"/>
          <p:cNvSpPr>
            <a:spLocks noGrp="1"/>
          </p:cNvSpPr>
          <p:nvPr>
            <p:ph idx="1"/>
          </p:nvPr>
        </p:nvSpPr>
        <p:spPr/>
        <p:txBody>
          <a:bodyPr/>
          <a:lstStyle/>
          <a:p>
            <a:pPr algn="just" eaLnBrk="1" hangingPunct="1">
              <a:buFont typeface="Wingdings 2" pitchFamily="18" charset="2"/>
              <a:buNone/>
            </a:pPr>
            <a:r>
              <a:rPr lang="en-US" sz="2600" dirty="0" smtClean="0">
                <a:latin typeface="Book Antiqua" pitchFamily="18" charset="0"/>
              </a:rPr>
              <a:t> </a:t>
            </a:r>
            <a:r>
              <a:rPr lang="en-IN" sz="2600" dirty="0" smtClean="0">
                <a:latin typeface="Book Antiqua" pitchFamily="18" charset="0"/>
              </a:rPr>
              <a:t>	</a:t>
            </a:r>
            <a:r>
              <a:rPr lang="en-US" sz="2600" dirty="0" smtClean="0">
                <a:latin typeface="Book Antiqua" pitchFamily="18" charset="0"/>
              </a:rPr>
              <a:t>‘</a:t>
            </a:r>
            <a:r>
              <a:rPr lang="en-US" sz="2600" dirty="0" err="1" smtClean="0">
                <a:latin typeface="Book Antiqua" pitchFamily="18" charset="0"/>
              </a:rPr>
              <a:t>Veblan</a:t>
            </a:r>
            <a:r>
              <a:rPr lang="en-US" sz="2600" dirty="0" smtClean="0">
                <a:latin typeface="Book Antiqua" pitchFamily="18" charset="0"/>
              </a:rPr>
              <a:t>’ has explained the exceptional demand curve through his doctrine of conspicuous consumption. Rich people buy certain good because it gives social distinction or prestige for example diamonds are bought by the richer class for the prestige it possess. </a:t>
            </a:r>
          </a:p>
          <a:p>
            <a:pPr algn="just" eaLnBrk="1" hangingPunct="1">
              <a:buFont typeface="Wingdings 2" pitchFamily="18" charset="2"/>
              <a:buNone/>
            </a:pPr>
            <a:endParaRPr lang="en-US" sz="2600" dirty="0" smtClean="0">
              <a:latin typeface="Book Antiqua" pitchFamily="18" charset="0"/>
            </a:endParaRPr>
          </a:p>
          <a:p>
            <a:pPr algn="just" eaLnBrk="1" hangingPunct="1">
              <a:buFont typeface="Wingdings 2" pitchFamily="18" charset="2"/>
              <a:buNone/>
            </a:pPr>
            <a:r>
              <a:rPr lang="en-US" sz="2600" dirty="0" smtClean="0">
                <a:latin typeface="Book Antiqua" pitchFamily="18" charset="0"/>
              </a:rPr>
              <a:t>	It the price of diamonds falls poor also will buy is hence they will not give prestige. Therefore, rich people may stop buying this commodity.</a:t>
            </a:r>
            <a:endParaRPr lang="en-IN" sz="2600" dirty="0" smtClean="0">
              <a:latin typeface="Book Antiqua" pitchFamily="18" charset="0"/>
            </a:endParaRPr>
          </a:p>
          <a:p>
            <a:pPr algn="just" eaLnBrk="1" hangingPunct="1"/>
            <a:endParaRPr lang="en-IN" sz="2600" dirty="0" smtClean="0">
              <a:latin typeface="Book Antiqua"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normAutofit/>
          </a:bodyPr>
          <a:lstStyle/>
          <a:p>
            <a:pPr algn="ctr" eaLnBrk="1" hangingPunct="1">
              <a:defRPr/>
            </a:pPr>
            <a:r>
              <a:rPr lang="en-US" sz="2800" b="1" dirty="0" smtClean="0">
                <a:effectLst/>
                <a:latin typeface="Bookman Old Style" pitchFamily="18" charset="0"/>
              </a:rPr>
              <a:t> </a:t>
            </a:r>
            <a:r>
              <a:rPr lang="en-US" sz="2800" b="1" dirty="0" smtClean="0">
                <a:solidFill>
                  <a:srgbClr val="C00000"/>
                </a:solidFill>
                <a:effectLst/>
                <a:latin typeface="Bookman Old Style" pitchFamily="18" charset="0"/>
              </a:rPr>
              <a:t>IGNORANCE</a:t>
            </a:r>
            <a:endParaRPr lang="en-IN" sz="2800" b="1" dirty="0" smtClean="0">
              <a:solidFill>
                <a:srgbClr val="C00000"/>
              </a:solidFill>
              <a:effectLst/>
              <a:latin typeface="Bookman Old Style" pitchFamily="18" charset="0"/>
            </a:endParaRPr>
          </a:p>
        </p:txBody>
      </p:sp>
      <p:sp>
        <p:nvSpPr>
          <p:cNvPr id="58371" name="Content Placeholder 2"/>
          <p:cNvSpPr>
            <a:spLocks noGrp="1"/>
          </p:cNvSpPr>
          <p:nvPr>
            <p:ph idx="1"/>
          </p:nvPr>
        </p:nvSpPr>
        <p:spPr>
          <a:xfrm>
            <a:off x="457200" y="1828800"/>
            <a:ext cx="8229600" cy="4178300"/>
          </a:xfrm>
        </p:spPr>
        <p:txBody>
          <a:bodyPr/>
          <a:lstStyle/>
          <a:p>
            <a:pPr eaLnBrk="1" hangingPunct="1">
              <a:buFont typeface="Wingdings 2" pitchFamily="18" charset="2"/>
              <a:buNone/>
            </a:pPr>
            <a:endParaRPr lang="en-IN" sz="2400" dirty="0" smtClean="0">
              <a:latin typeface="Book Antiqua" pitchFamily="18" charset="0"/>
            </a:endParaRPr>
          </a:p>
          <a:p>
            <a:pPr eaLnBrk="1" hangingPunct="1">
              <a:buNone/>
            </a:pPr>
            <a:r>
              <a:rPr lang="en-US" sz="2400" dirty="0" smtClean="0">
                <a:latin typeface="Book Antiqua" pitchFamily="18" charset="0"/>
              </a:rPr>
              <a:t>	Sometimes, the quality of the commodity is Judge by its price. Consumers think that the product is superior if the price is high. As such they buy more at a higher price.</a:t>
            </a:r>
            <a:endParaRPr lang="en-IN" sz="2400" dirty="0" smtClean="0">
              <a:latin typeface="Book Antiqua" pitchFamily="18" charset="0"/>
            </a:endParaRPr>
          </a:p>
          <a:p>
            <a:pPr eaLnBrk="1" hangingPunct="1"/>
            <a:endParaRPr lang="en-IN" sz="2400" dirty="0" smtClean="0">
              <a:latin typeface="Book Antiqua"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normAutofit/>
          </a:bodyPr>
          <a:lstStyle/>
          <a:p>
            <a:pPr algn="ctr" eaLnBrk="1" hangingPunct="1">
              <a:defRPr/>
            </a:pPr>
            <a:r>
              <a:rPr lang="en-US" sz="2800" b="1" dirty="0" smtClean="0">
                <a:solidFill>
                  <a:srgbClr val="C00000"/>
                </a:solidFill>
                <a:effectLst/>
                <a:latin typeface="Bookman Old Style" pitchFamily="18" charset="0"/>
              </a:rPr>
              <a:t>SPECULATIVE EFFECT</a:t>
            </a:r>
            <a:endParaRPr lang="en-IN" sz="2800" b="1" dirty="0" smtClean="0">
              <a:solidFill>
                <a:srgbClr val="C00000"/>
              </a:solidFill>
              <a:effectLst/>
              <a:latin typeface="Bookman Old Style" pitchFamily="18" charset="0"/>
            </a:endParaRPr>
          </a:p>
        </p:txBody>
      </p:sp>
      <p:sp>
        <p:nvSpPr>
          <p:cNvPr id="59395" name="Content Placeholder 2"/>
          <p:cNvSpPr>
            <a:spLocks noGrp="1"/>
          </p:cNvSpPr>
          <p:nvPr>
            <p:ph idx="1"/>
          </p:nvPr>
        </p:nvSpPr>
        <p:spPr/>
        <p:txBody>
          <a:bodyPr/>
          <a:lstStyle/>
          <a:p>
            <a:pPr algn="just" eaLnBrk="1" hangingPunct="1">
              <a:buFont typeface="Wingdings 2" pitchFamily="18" charset="2"/>
              <a:buNone/>
            </a:pPr>
            <a:endParaRPr lang="en-IN" sz="2600" dirty="0" smtClean="0">
              <a:latin typeface="Book Antiqua" pitchFamily="18" charset="0"/>
            </a:endParaRPr>
          </a:p>
          <a:p>
            <a:pPr algn="just" eaLnBrk="1" hangingPunct="1"/>
            <a:r>
              <a:rPr lang="en-US" sz="2600" dirty="0" smtClean="0">
                <a:latin typeface="Book Antiqua" pitchFamily="18" charset="0"/>
              </a:rPr>
              <a:t>If the price of the commodity is increasing the consumers will buy more of it because of the fear that it increase still further, Thus, an increase in price may not be accomplished by a decrease in demand. </a:t>
            </a:r>
            <a:endParaRPr lang="en-IN" sz="2600" dirty="0" smtClean="0">
              <a:latin typeface="Book Antiqua" pitchFamily="18" charset="0"/>
            </a:endParaRPr>
          </a:p>
          <a:p>
            <a:pPr algn="just" eaLnBrk="1" hangingPunct="1"/>
            <a:endParaRPr lang="en-IN" sz="2600" dirty="0" smtClean="0">
              <a:latin typeface="Book Antiqua"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normAutofit/>
          </a:bodyPr>
          <a:lstStyle/>
          <a:p>
            <a:pPr algn="ctr" eaLnBrk="1" hangingPunct="1">
              <a:defRPr/>
            </a:pPr>
            <a:r>
              <a:rPr lang="en-US" sz="2800" b="1" dirty="0" smtClean="0">
                <a:solidFill>
                  <a:srgbClr val="C00000"/>
                </a:solidFill>
                <a:effectLst/>
                <a:latin typeface="Bookman Old Style" pitchFamily="18" charset="0"/>
              </a:rPr>
              <a:t>FEAR OF SHORTAGE</a:t>
            </a:r>
            <a:endParaRPr lang="en-IN" sz="2800" b="1" dirty="0" smtClean="0">
              <a:solidFill>
                <a:srgbClr val="C00000"/>
              </a:solidFill>
              <a:effectLst/>
              <a:latin typeface="Bookman Old Style" pitchFamily="18" charset="0"/>
            </a:endParaRPr>
          </a:p>
        </p:txBody>
      </p:sp>
      <p:sp>
        <p:nvSpPr>
          <p:cNvPr id="60419" name="Content Placeholder 2"/>
          <p:cNvSpPr>
            <a:spLocks noGrp="1"/>
          </p:cNvSpPr>
          <p:nvPr>
            <p:ph idx="1"/>
          </p:nvPr>
        </p:nvSpPr>
        <p:spPr>
          <a:xfrm>
            <a:off x="457200" y="1676400"/>
            <a:ext cx="8229600" cy="4330700"/>
          </a:xfrm>
        </p:spPr>
        <p:txBody>
          <a:bodyPr/>
          <a:lstStyle/>
          <a:p>
            <a:pPr algn="just" eaLnBrk="1" hangingPunct="1">
              <a:buFont typeface="Wingdings 2" pitchFamily="18" charset="2"/>
              <a:buNone/>
            </a:pPr>
            <a:r>
              <a:rPr lang="en-US" sz="2600" dirty="0" smtClean="0">
                <a:latin typeface="Book Antiqua" pitchFamily="18" charset="0"/>
              </a:rPr>
              <a:t> </a:t>
            </a:r>
            <a:endParaRPr lang="en-IN" sz="2600" dirty="0" smtClean="0">
              <a:latin typeface="Book Antiqua" pitchFamily="18" charset="0"/>
            </a:endParaRPr>
          </a:p>
          <a:p>
            <a:pPr algn="just" eaLnBrk="1" hangingPunct="1"/>
            <a:r>
              <a:rPr lang="en-US" sz="2600" dirty="0" smtClean="0">
                <a:latin typeface="Book Antiqua" pitchFamily="18" charset="0"/>
              </a:rPr>
              <a:t>During the times of emergency of war People may expect shortage of a commodity. At that time, they may buy more at a higher price to keep stocks for the future.</a:t>
            </a:r>
            <a:endParaRPr lang="en-IN" sz="2600" dirty="0" smtClean="0">
              <a:latin typeface="Book Antiqua" pitchFamily="18" charset="0"/>
            </a:endParaRPr>
          </a:p>
          <a:p>
            <a:pPr algn="just" eaLnBrk="1" hangingPunct="1">
              <a:buFont typeface="Wingdings 2" pitchFamily="18" charset="2"/>
              <a:buNone/>
            </a:pPr>
            <a:endParaRPr lang="en-IN" sz="2600" dirty="0" smtClean="0">
              <a:latin typeface="Book Antiqua" pitchFamily="18" charset="0"/>
            </a:endParaRPr>
          </a:p>
          <a:p>
            <a:pPr algn="just" eaLnBrk="1" hangingPunct="1"/>
            <a:endParaRPr lang="en-IN" sz="2600" dirty="0" smtClean="0">
              <a:latin typeface="Book Antiqua"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eaLnBrk="1" fontAlgn="auto" hangingPunct="1">
              <a:spcAft>
                <a:spcPts val="0"/>
              </a:spcAft>
              <a:defRPr/>
            </a:pPr>
            <a:r>
              <a:rPr lang="en-US" sz="2800" b="1" dirty="0" smtClean="0">
                <a:solidFill>
                  <a:srgbClr val="C00000"/>
                </a:solidFill>
                <a:effectLst/>
                <a:latin typeface="Bookman Old Style" pitchFamily="18" charset="0"/>
              </a:rPr>
              <a:t>NECESSARIES</a:t>
            </a:r>
            <a:r>
              <a:rPr lang="en-IN" sz="2800" b="1" dirty="0" smtClean="0">
                <a:solidFill>
                  <a:srgbClr val="C00000"/>
                </a:solidFill>
                <a:effectLst/>
                <a:latin typeface="Bookman Old Style" pitchFamily="18" charset="0"/>
              </a:rPr>
              <a:t/>
            </a:r>
            <a:br>
              <a:rPr lang="en-IN" sz="2800" b="1" dirty="0" smtClean="0">
                <a:solidFill>
                  <a:srgbClr val="C00000"/>
                </a:solidFill>
                <a:effectLst/>
                <a:latin typeface="Bookman Old Style" pitchFamily="18" charset="0"/>
              </a:rPr>
            </a:br>
            <a:endParaRPr lang="en-IN" sz="2800" b="1" dirty="0">
              <a:solidFill>
                <a:srgbClr val="C00000"/>
              </a:solidFill>
              <a:effectLst/>
              <a:latin typeface="Bookman Old Style" pitchFamily="18" charset="0"/>
            </a:endParaRPr>
          </a:p>
        </p:txBody>
      </p:sp>
      <p:sp>
        <p:nvSpPr>
          <p:cNvPr id="61443" name="Content Placeholder 2"/>
          <p:cNvSpPr>
            <a:spLocks noGrp="1"/>
          </p:cNvSpPr>
          <p:nvPr>
            <p:ph idx="1"/>
          </p:nvPr>
        </p:nvSpPr>
        <p:spPr>
          <a:xfrm>
            <a:off x="457200" y="1481138"/>
            <a:ext cx="8229600" cy="3014662"/>
          </a:xfrm>
        </p:spPr>
        <p:txBody>
          <a:bodyPr/>
          <a:lstStyle/>
          <a:p>
            <a:pPr eaLnBrk="1" hangingPunct="1">
              <a:buFont typeface="Wingdings 2" pitchFamily="18" charset="2"/>
              <a:buNone/>
            </a:pPr>
            <a:endParaRPr lang="en-IN" sz="2600" dirty="0" smtClean="0">
              <a:latin typeface="Book Antiqua" pitchFamily="18" charset="0"/>
            </a:endParaRPr>
          </a:p>
          <a:p>
            <a:pPr eaLnBrk="1" hangingPunct="1"/>
            <a:r>
              <a:rPr lang="en-US" sz="2600" dirty="0" smtClean="0">
                <a:latin typeface="Book Antiqua" pitchFamily="18" charset="0"/>
              </a:rPr>
              <a:t>In the case of necessaries like rice, vegetables etc. people buy more even at a higher price.</a:t>
            </a:r>
            <a:endParaRPr lang="en-IN" sz="2600" dirty="0" smtClean="0">
              <a:latin typeface="Book Antiqua" pitchFamily="18" charset="0"/>
            </a:endParaRPr>
          </a:p>
          <a:p>
            <a:pPr eaLnBrk="1" hangingPunct="1">
              <a:buFont typeface="Wingdings 2" pitchFamily="18" charset="2"/>
              <a:buNone/>
            </a:pPr>
            <a:r>
              <a:rPr lang="en-US" sz="2600" dirty="0" smtClean="0">
                <a:latin typeface="Book Antiqua" pitchFamily="18" charset="0"/>
              </a:rPr>
              <a:t> </a:t>
            </a:r>
            <a:endParaRPr lang="en-IN" sz="2600" dirty="0" smtClean="0">
              <a:latin typeface="Book Antiqua" pitchFamily="18" charset="0"/>
            </a:endParaRPr>
          </a:p>
          <a:p>
            <a:pPr eaLnBrk="1" hangingPunct="1"/>
            <a:endParaRPr lang="en-IN" sz="2600" dirty="0" smtClean="0">
              <a:latin typeface="Book Antiqua"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eaLnBrk="1" fontAlgn="auto" hangingPunct="1">
              <a:spcAft>
                <a:spcPts val="0"/>
              </a:spcAft>
              <a:defRPr/>
            </a:pPr>
            <a:r>
              <a:rPr lang="en-US" sz="2800" b="1" dirty="0" smtClean="0">
                <a:solidFill>
                  <a:srgbClr val="C00000"/>
                </a:solidFill>
                <a:effectLst/>
                <a:latin typeface="Bookman Old Style" pitchFamily="18" charset="0"/>
              </a:rPr>
              <a:t> GIFFEN PARADOX</a:t>
            </a:r>
            <a:r>
              <a:rPr lang="en-IN" sz="2800" b="1" dirty="0" smtClean="0">
                <a:solidFill>
                  <a:srgbClr val="C00000"/>
                </a:solidFill>
                <a:effectLst/>
                <a:latin typeface="Bookman Old Style" pitchFamily="18" charset="0"/>
              </a:rPr>
              <a:t/>
            </a:r>
            <a:br>
              <a:rPr lang="en-IN" sz="2800" b="1" dirty="0" smtClean="0">
                <a:solidFill>
                  <a:srgbClr val="C00000"/>
                </a:solidFill>
                <a:effectLst/>
                <a:latin typeface="Bookman Old Style" pitchFamily="18" charset="0"/>
              </a:rPr>
            </a:br>
            <a:endParaRPr lang="en-IN" sz="2800" b="1" dirty="0">
              <a:solidFill>
                <a:srgbClr val="C00000"/>
              </a:solidFill>
              <a:effectLst/>
              <a:latin typeface="Bookman Old Style" pitchFamily="18" charset="0"/>
            </a:endParaRPr>
          </a:p>
        </p:txBody>
      </p:sp>
      <p:sp>
        <p:nvSpPr>
          <p:cNvPr id="3" name="Content Placeholder 2"/>
          <p:cNvSpPr>
            <a:spLocks noGrp="1"/>
          </p:cNvSpPr>
          <p:nvPr>
            <p:ph idx="1"/>
          </p:nvPr>
        </p:nvSpPr>
        <p:spPr>
          <a:xfrm>
            <a:off x="457200" y="1371600"/>
            <a:ext cx="8229600" cy="5029200"/>
          </a:xfrm>
        </p:spPr>
        <p:txBody>
          <a:bodyPr>
            <a:noAutofit/>
          </a:bodyPr>
          <a:lstStyle/>
          <a:p>
            <a:pPr marL="274320" indent="-274320" algn="just" eaLnBrk="1" fontAlgn="auto" hangingPunct="1">
              <a:spcAft>
                <a:spcPts val="0"/>
              </a:spcAft>
              <a:buClr>
                <a:schemeClr val="accent3"/>
              </a:buClr>
              <a:buFont typeface="Wingdings 2"/>
              <a:buNone/>
              <a:defRPr/>
            </a:pPr>
            <a:r>
              <a:rPr lang="en-US" sz="2400" dirty="0">
                <a:latin typeface="Book Antiqua" pitchFamily="18" charset="0"/>
              </a:rPr>
              <a:t> </a:t>
            </a:r>
            <a:r>
              <a:rPr lang="en-US" sz="2400" dirty="0" smtClean="0">
                <a:latin typeface="Book Antiqua" pitchFamily="18" charset="0"/>
              </a:rPr>
              <a:t>	The </a:t>
            </a:r>
            <a:r>
              <a:rPr lang="en-US" sz="2400" dirty="0" err="1">
                <a:latin typeface="Book Antiqua" pitchFamily="18" charset="0"/>
              </a:rPr>
              <a:t>Giffen</a:t>
            </a:r>
            <a:r>
              <a:rPr lang="en-US" sz="2400" dirty="0">
                <a:latin typeface="Book Antiqua" pitchFamily="18" charset="0"/>
              </a:rPr>
              <a:t> good or inferior good is an exception to the law of demand. When the price of an inferior good falls, the poor will buy less and vice versa. For example, when the price of maize falls, the poor are willing to spend more on superior goods than on maize if the price of maize increases, he has to increase the quantity of money spent on it. </a:t>
            </a:r>
            <a:endParaRPr lang="en-US" sz="2400" dirty="0" smtClean="0">
              <a:latin typeface="Book Antiqua" pitchFamily="18" charset="0"/>
            </a:endParaRPr>
          </a:p>
          <a:p>
            <a:pPr marL="274320" indent="-274320" algn="just" eaLnBrk="1" fontAlgn="auto" hangingPunct="1">
              <a:spcAft>
                <a:spcPts val="0"/>
              </a:spcAft>
              <a:buClr>
                <a:schemeClr val="accent3"/>
              </a:buClr>
              <a:buNone/>
              <a:defRPr/>
            </a:pPr>
            <a:endParaRPr lang="en-US" sz="2400" dirty="0" smtClean="0">
              <a:latin typeface="Book Antiqua" pitchFamily="18" charset="0"/>
            </a:endParaRPr>
          </a:p>
          <a:p>
            <a:pPr marL="274320" indent="-274320" algn="just" eaLnBrk="1" fontAlgn="auto" hangingPunct="1">
              <a:spcAft>
                <a:spcPts val="0"/>
              </a:spcAft>
              <a:buClr>
                <a:schemeClr val="accent3"/>
              </a:buClr>
              <a:buNone/>
              <a:defRPr/>
            </a:pPr>
            <a:r>
              <a:rPr lang="en-US" sz="2400" dirty="0" smtClean="0">
                <a:latin typeface="Book Antiqua" pitchFamily="18" charset="0"/>
              </a:rPr>
              <a:t>	Otherwise </a:t>
            </a:r>
            <a:r>
              <a:rPr lang="en-US" sz="2400" dirty="0">
                <a:latin typeface="Book Antiqua" pitchFamily="18" charset="0"/>
              </a:rPr>
              <a:t>he will have to face starvation. Thus a fall in price is followed by reduction in quantity demanded and vice versa. “</a:t>
            </a:r>
            <a:r>
              <a:rPr lang="en-US" sz="2400" dirty="0" err="1">
                <a:latin typeface="Book Antiqua" pitchFamily="18" charset="0"/>
              </a:rPr>
              <a:t>Giffen</a:t>
            </a:r>
            <a:r>
              <a:rPr lang="en-US" sz="2400" dirty="0">
                <a:latin typeface="Book Antiqua" pitchFamily="18" charset="0"/>
              </a:rPr>
              <a:t>” first explained this and therefore it is called as </a:t>
            </a:r>
            <a:r>
              <a:rPr lang="en-US" sz="2400" dirty="0" err="1">
                <a:latin typeface="Book Antiqua" pitchFamily="18" charset="0"/>
              </a:rPr>
              <a:t>Giffen’s</a:t>
            </a:r>
            <a:r>
              <a:rPr lang="en-US" sz="2400" dirty="0">
                <a:latin typeface="Book Antiqua" pitchFamily="18" charset="0"/>
              </a:rPr>
              <a:t> paradox.</a:t>
            </a:r>
            <a:endParaRPr lang="en-IN" sz="2400" dirty="0">
              <a:latin typeface="Book Antiqua" pitchFamily="18" charset="0"/>
            </a:endParaRPr>
          </a:p>
          <a:p>
            <a:pPr marL="274320" indent="-274320" algn="just" eaLnBrk="1" fontAlgn="auto" hangingPunct="1">
              <a:spcAft>
                <a:spcPts val="0"/>
              </a:spcAft>
              <a:buClr>
                <a:schemeClr val="accent3"/>
              </a:buClr>
              <a:buFont typeface="Wingdings 2"/>
              <a:buNone/>
              <a:defRPr/>
            </a:pPr>
            <a:endParaRPr lang="en-IN" sz="2400" dirty="0">
              <a:latin typeface="Book Antiqua" pitchFamily="18" charset="0"/>
            </a:endParaRPr>
          </a:p>
          <a:p>
            <a:pPr marL="274320" indent="-274320" algn="just" eaLnBrk="1" fontAlgn="auto" hangingPunct="1">
              <a:spcAft>
                <a:spcPts val="0"/>
              </a:spcAft>
              <a:buClr>
                <a:schemeClr val="accent3"/>
              </a:buClr>
              <a:buFont typeface="Wingdings 2"/>
              <a:buChar char=""/>
              <a:defRPr/>
            </a:pPr>
            <a:endParaRPr lang="en-IN" sz="2400" dirty="0">
              <a:latin typeface="Book Antiqua"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304800"/>
            <a:ext cx="9144000" cy="915364"/>
          </a:xfrm>
        </p:spPr>
        <p:txBody>
          <a:bodyPr>
            <a:normAutofit/>
          </a:bodyPr>
          <a:lstStyle/>
          <a:p>
            <a:pPr algn="ctr" eaLnBrk="1" hangingPunct="1">
              <a:defRPr/>
            </a:pPr>
            <a:r>
              <a:rPr lang="en-US" sz="3600" b="1" dirty="0" smtClean="0">
                <a:solidFill>
                  <a:srgbClr val="C00000"/>
                </a:solidFill>
                <a:effectLst/>
                <a:latin typeface="Bookman Old Style" pitchFamily="18" charset="0"/>
              </a:rPr>
              <a:t>ELASTICITY OF DEMAND</a:t>
            </a:r>
          </a:p>
        </p:txBody>
      </p:sp>
      <p:sp>
        <p:nvSpPr>
          <p:cNvPr id="3" name="TextBox 2"/>
          <p:cNvSpPr txBox="1"/>
          <p:nvPr/>
        </p:nvSpPr>
        <p:spPr>
          <a:xfrm>
            <a:off x="0" y="1524000"/>
            <a:ext cx="8305800" cy="4493538"/>
          </a:xfrm>
          <a:prstGeom prst="rect">
            <a:avLst/>
          </a:prstGeom>
          <a:noFill/>
        </p:spPr>
        <p:txBody>
          <a:bodyPr wrap="square" rtlCol="0">
            <a:spAutoFit/>
          </a:bodyPr>
          <a:lstStyle/>
          <a:p>
            <a:pPr marL="609600" indent="-609600" algn="just" eaLnBrk="1" hangingPunct="1">
              <a:defRPr/>
            </a:pPr>
            <a:r>
              <a:rPr lang="en-US" sz="2600" dirty="0" smtClean="0">
                <a:latin typeface="Book Antiqua" pitchFamily="18" charset="0"/>
              </a:rPr>
              <a:t>	The law of demand explains the direction of change in the quantity demanded, due to the changes in the price in case of normal goods.</a:t>
            </a:r>
          </a:p>
          <a:p>
            <a:pPr marL="609600" indent="-609600" algn="just" eaLnBrk="1" hangingPunct="1">
              <a:defRPr/>
            </a:pPr>
            <a:endParaRPr lang="en-US" sz="2600" dirty="0" smtClean="0">
              <a:latin typeface="Book Antiqua" pitchFamily="18" charset="0"/>
            </a:endParaRPr>
          </a:p>
          <a:p>
            <a:pPr marL="609600" indent="-609600" algn="just" eaLnBrk="1" hangingPunct="1">
              <a:defRPr/>
            </a:pPr>
            <a:r>
              <a:rPr lang="en-US" sz="2600" dirty="0" smtClean="0">
                <a:latin typeface="Book Antiqua" pitchFamily="18" charset="0"/>
              </a:rPr>
              <a:t>	Law of demand explains only the direction but not magnitude of change i.e., Law of demand does not explain how much quantity demanded will change, in response to change in the price, the concept of ELASTICITY OF DEMAND explains this.</a:t>
            </a:r>
          </a:p>
          <a:p>
            <a:pPr algn="just"/>
            <a:endParaRPr lang="en-US" sz="2600" dirty="0">
              <a:latin typeface="Book Antiqua" pitchFamily="18" charset="0"/>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228600" y="838200"/>
            <a:ext cx="8458200" cy="4953000"/>
          </a:xfrm>
        </p:spPr>
        <p:txBody>
          <a:bodyPr/>
          <a:lstStyle/>
          <a:p>
            <a:pPr marL="609600" indent="-609600" algn="just" eaLnBrk="1" hangingPunct="1">
              <a:defRPr/>
            </a:pPr>
            <a:r>
              <a:rPr lang="en-US" sz="2600" dirty="0" smtClean="0">
                <a:latin typeface="Book Antiqua" pitchFamily="18" charset="0"/>
              </a:rPr>
              <a:t>The concept of Elasticity of Demand is very important to the Economic theory as it explains the extent to which the demand changes when the price changes.</a:t>
            </a:r>
          </a:p>
          <a:p>
            <a:pPr marL="609600" indent="-609600" algn="just" eaLnBrk="1" hangingPunct="1">
              <a:defRPr/>
            </a:pPr>
            <a:endParaRPr lang="en-US" sz="2600" dirty="0" smtClean="0">
              <a:latin typeface="Book Antiqua" pitchFamily="18" charset="0"/>
            </a:endParaRPr>
          </a:p>
          <a:p>
            <a:pPr marL="609600" indent="-609600" algn="just" eaLnBrk="1" hangingPunct="1">
              <a:defRPr/>
            </a:pPr>
            <a:r>
              <a:rPr lang="en-US" sz="2600" dirty="0" smtClean="0">
                <a:latin typeface="Book Antiqua" pitchFamily="18" charset="0"/>
              </a:rPr>
              <a:t>Elasticity of Demand in general it refers to Price Elasticity of Demand.</a:t>
            </a:r>
          </a:p>
          <a:p>
            <a:pPr marL="609600" indent="-609600" algn="just" eaLnBrk="1" hangingPunct="1">
              <a:buNone/>
              <a:defRPr/>
            </a:pPr>
            <a:endParaRPr lang="en-US" sz="2600" dirty="0" smtClean="0">
              <a:latin typeface="Book Antiqua" pitchFamily="18" charset="0"/>
            </a:endParaRPr>
          </a:p>
          <a:p>
            <a:pPr marL="609600" indent="-609600" algn="just" eaLnBrk="1" hangingPunct="1">
              <a:defRPr/>
            </a:pPr>
            <a:r>
              <a:rPr lang="en-US" sz="2600" dirty="0" smtClean="0">
                <a:latin typeface="Book Antiqua" pitchFamily="18" charset="0"/>
              </a:rPr>
              <a:t>Elasticity of Demand is always negative (-) for normal goods. This is due to inverse relationship between price &amp; demand.</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228600" y="990600"/>
            <a:ext cx="8763000" cy="5486400"/>
          </a:xfrm>
        </p:spPr>
        <p:txBody>
          <a:bodyPr/>
          <a:lstStyle/>
          <a:p>
            <a:pPr eaLnBrk="1" hangingPunct="1">
              <a:buFont typeface="Wingdings" pitchFamily="2" charset="2"/>
              <a:buNone/>
              <a:defRPr/>
            </a:pPr>
            <a:r>
              <a:rPr lang="en-US" sz="2800" b="1" dirty="0" smtClean="0">
                <a:solidFill>
                  <a:srgbClr val="C00000"/>
                </a:solidFill>
                <a:latin typeface="Bookman Old Style" pitchFamily="18" charset="0"/>
              </a:rPr>
              <a:t>PRICE ELASTICITY OF DEMAND – Definition:</a:t>
            </a:r>
          </a:p>
          <a:p>
            <a:pPr eaLnBrk="1" hangingPunct="1">
              <a:buFont typeface="Wingdings" pitchFamily="2" charset="2"/>
              <a:buNone/>
              <a:defRPr/>
            </a:pPr>
            <a:endParaRPr lang="en-US" sz="2800" dirty="0" smtClean="0">
              <a:latin typeface="Bookman Old Style" pitchFamily="18" charset="0"/>
            </a:endParaRPr>
          </a:p>
          <a:p>
            <a:pPr eaLnBrk="1" hangingPunct="1">
              <a:defRPr/>
            </a:pPr>
            <a:r>
              <a:rPr lang="en-US" sz="2400" dirty="0" smtClean="0">
                <a:latin typeface="Book Antiqua" pitchFamily="18" charset="0"/>
              </a:rPr>
              <a:t>Degree to which quantity demanded responds to a change in price is known as Price Elasticity of Demand.</a:t>
            </a:r>
          </a:p>
          <a:p>
            <a:pPr eaLnBrk="1" hangingPunct="1">
              <a:buFont typeface="Wingdings" pitchFamily="2" charset="2"/>
              <a:buNone/>
              <a:defRPr/>
            </a:pPr>
            <a:endParaRPr lang="en-US" sz="2400" dirty="0" smtClean="0">
              <a:latin typeface="Book Antiqua" pitchFamily="18" charset="0"/>
            </a:endParaRPr>
          </a:p>
          <a:p>
            <a:pPr eaLnBrk="1" hangingPunct="1">
              <a:defRPr/>
            </a:pPr>
            <a:r>
              <a:rPr lang="en-US" sz="2400" dirty="0" smtClean="0">
                <a:latin typeface="Book Antiqua" pitchFamily="18" charset="0"/>
              </a:rPr>
              <a:t>In other words, the price elasticity of demand is the ratio of percentage change in quantity demanded, to percentage change in price.</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3" name="Rectangle 3"/>
          <p:cNvSpPr>
            <a:spLocks noGrp="1" noChangeArrowheads="1"/>
          </p:cNvSpPr>
          <p:nvPr>
            <p:ph idx="1"/>
          </p:nvPr>
        </p:nvSpPr>
        <p:spPr>
          <a:xfrm>
            <a:off x="457200" y="381000"/>
            <a:ext cx="8229600" cy="6172200"/>
          </a:xfrm>
        </p:spPr>
        <p:txBody>
          <a:bodyPr/>
          <a:lstStyle/>
          <a:p>
            <a:pPr eaLnBrk="1" hangingPunct="1">
              <a:buFont typeface="Wingdings" pitchFamily="2" charset="2"/>
              <a:buNone/>
              <a:defRPr/>
            </a:pPr>
            <a:r>
              <a:rPr lang="en-US" sz="2600" b="1" dirty="0" smtClean="0">
                <a:solidFill>
                  <a:srgbClr val="C00000"/>
                </a:solidFill>
                <a:latin typeface="Book Antiqua" pitchFamily="18" charset="0"/>
              </a:rPr>
              <a:t>Mathematically it can be expressed as follows:</a:t>
            </a:r>
          </a:p>
          <a:p>
            <a:pPr eaLnBrk="1" hangingPunct="1">
              <a:buFont typeface="Wingdings" pitchFamily="2" charset="2"/>
              <a:buNone/>
              <a:defRPr/>
            </a:pPr>
            <a:endParaRPr lang="en-US" sz="2600" u="sng" dirty="0" smtClean="0">
              <a:latin typeface="Book Antiqua" pitchFamily="18" charset="0"/>
            </a:endParaRPr>
          </a:p>
          <a:p>
            <a:pPr eaLnBrk="1" hangingPunct="1">
              <a:defRPr/>
            </a:pPr>
            <a:r>
              <a:rPr lang="en-US" sz="2600" dirty="0" smtClean="0">
                <a:latin typeface="Book Antiqua" pitchFamily="18" charset="0"/>
              </a:rPr>
              <a:t>Price Elasticity of Demand (</a:t>
            </a:r>
            <a:r>
              <a:rPr lang="en-US" sz="2600" dirty="0" err="1" smtClean="0">
                <a:latin typeface="Book Antiqua" pitchFamily="18" charset="0"/>
              </a:rPr>
              <a:t>Ep</a:t>
            </a:r>
            <a:r>
              <a:rPr lang="en-US" sz="2600" dirty="0" smtClean="0">
                <a:latin typeface="Book Antiqua" pitchFamily="18" charset="0"/>
              </a:rPr>
              <a:t>) =</a:t>
            </a:r>
          </a:p>
          <a:p>
            <a:pPr eaLnBrk="1" hangingPunct="1">
              <a:buFont typeface="Wingdings" pitchFamily="2" charset="2"/>
              <a:buNone/>
              <a:defRPr/>
            </a:pPr>
            <a:r>
              <a:rPr lang="en-US" sz="2600" dirty="0" smtClean="0">
                <a:latin typeface="Book Antiqua" pitchFamily="18" charset="0"/>
              </a:rPr>
              <a:t> Percentage change in quantity demanded </a:t>
            </a:r>
            <a:r>
              <a:rPr lang="en-US" sz="2600" b="1" dirty="0" smtClean="0">
                <a:latin typeface="Book Antiqua" pitchFamily="18" charset="0"/>
              </a:rPr>
              <a:t>/</a:t>
            </a:r>
            <a:r>
              <a:rPr lang="en-US" sz="2600" dirty="0" smtClean="0">
                <a:latin typeface="Book Antiqua" pitchFamily="18" charset="0"/>
              </a:rPr>
              <a:t>Percentage change in price.</a:t>
            </a:r>
          </a:p>
          <a:p>
            <a:pPr eaLnBrk="1" hangingPunct="1">
              <a:buFont typeface="Wingdings" pitchFamily="2" charset="2"/>
              <a:buNone/>
              <a:defRPr/>
            </a:pPr>
            <a:r>
              <a:rPr lang="en-US" sz="2600" dirty="0" smtClean="0">
                <a:latin typeface="Book Antiqua" pitchFamily="18" charset="0"/>
              </a:rPr>
              <a:t>                                   OR</a:t>
            </a:r>
          </a:p>
          <a:p>
            <a:pPr eaLnBrk="1" hangingPunct="1">
              <a:defRPr/>
            </a:pPr>
            <a:r>
              <a:rPr lang="en-US" sz="2600" dirty="0" smtClean="0">
                <a:latin typeface="Book Antiqua" pitchFamily="18" charset="0"/>
              </a:rPr>
              <a:t>(</a:t>
            </a:r>
            <a:r>
              <a:rPr lang="en-US" sz="2600" dirty="0" err="1" smtClean="0">
                <a:latin typeface="Book Antiqua" pitchFamily="18" charset="0"/>
              </a:rPr>
              <a:t>Ep</a:t>
            </a:r>
            <a:r>
              <a:rPr lang="en-US" sz="2600" dirty="0" smtClean="0">
                <a:latin typeface="Book Antiqua" pitchFamily="18" charset="0"/>
              </a:rPr>
              <a:t>) = Proportionate change in quantity demanded </a:t>
            </a:r>
            <a:r>
              <a:rPr lang="en-US" sz="2600" b="1" dirty="0" smtClean="0">
                <a:latin typeface="Book Antiqua" pitchFamily="18" charset="0"/>
              </a:rPr>
              <a:t>/</a:t>
            </a:r>
            <a:r>
              <a:rPr lang="en-US" sz="2600" dirty="0" smtClean="0">
                <a:latin typeface="Book Antiqua" pitchFamily="18" charset="0"/>
              </a:rPr>
              <a:t> Proportionate change in price.</a:t>
            </a:r>
          </a:p>
          <a:p>
            <a:pPr eaLnBrk="1" hangingPunct="1">
              <a:buNone/>
              <a:defRPr/>
            </a:pPr>
            <a:endParaRPr lang="en-US" sz="2600" dirty="0" smtClean="0">
              <a:latin typeface="Book Antiqua" pitchFamily="18" charset="0"/>
            </a:endParaRPr>
          </a:p>
          <a:p>
            <a:pPr eaLnBrk="1" hangingPunct="1">
              <a:defRPr/>
            </a:pPr>
            <a:r>
              <a:rPr lang="en-US" sz="2600" dirty="0" smtClean="0">
                <a:latin typeface="Book Antiqua" pitchFamily="18" charset="0"/>
              </a:rPr>
              <a:t>Proportionate change in quantity demanded =change in demand </a:t>
            </a:r>
            <a:r>
              <a:rPr lang="en-US" sz="2600" b="1" dirty="0" smtClean="0">
                <a:latin typeface="Book Antiqua" pitchFamily="18" charset="0"/>
              </a:rPr>
              <a:t>/</a:t>
            </a:r>
            <a:r>
              <a:rPr lang="en-US" sz="2600" dirty="0" smtClean="0">
                <a:latin typeface="Book Antiqua" pitchFamily="18" charset="0"/>
              </a:rPr>
              <a:t> initial demand</a:t>
            </a:r>
          </a:p>
          <a:p>
            <a:pPr eaLnBrk="1" hangingPunct="1">
              <a:defRPr/>
            </a:pPr>
            <a:r>
              <a:rPr lang="en-US" sz="2600" dirty="0" smtClean="0">
                <a:latin typeface="Book Antiqua" pitchFamily="18" charset="0"/>
              </a:rPr>
              <a:t>Proportionate change in price = change in price </a:t>
            </a:r>
            <a:r>
              <a:rPr lang="en-US" sz="2600" b="1" dirty="0" smtClean="0">
                <a:latin typeface="Book Antiqua" pitchFamily="18" charset="0"/>
              </a:rPr>
              <a:t>/</a:t>
            </a:r>
            <a:r>
              <a:rPr lang="en-US" sz="2600" dirty="0" smtClean="0">
                <a:latin typeface="Book Antiqua" pitchFamily="18" charset="0"/>
              </a:rPr>
              <a:t> initial price</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228600" y="274638"/>
            <a:ext cx="8458200" cy="1143000"/>
          </a:xfrm>
        </p:spPr>
        <p:txBody>
          <a:bodyPr>
            <a:normAutofit/>
          </a:bodyPr>
          <a:lstStyle/>
          <a:p>
            <a:pPr algn="ctr" eaLnBrk="1" hangingPunct="1">
              <a:defRPr/>
            </a:pPr>
            <a:r>
              <a:rPr lang="en-US" sz="3200" b="1" dirty="0" smtClean="0">
                <a:solidFill>
                  <a:srgbClr val="C00000"/>
                </a:solidFill>
                <a:effectLst/>
                <a:latin typeface="Bookman Old Style" pitchFamily="18" charset="0"/>
              </a:rPr>
              <a:t>TYPES OF ELASTICITY OF DEAMAND</a:t>
            </a:r>
          </a:p>
        </p:txBody>
      </p:sp>
      <p:sp>
        <p:nvSpPr>
          <p:cNvPr id="72707" name="Rectangle 3"/>
          <p:cNvSpPr>
            <a:spLocks noGrp="1" noChangeArrowheads="1"/>
          </p:cNvSpPr>
          <p:nvPr>
            <p:ph idx="1"/>
          </p:nvPr>
        </p:nvSpPr>
        <p:spPr>
          <a:xfrm>
            <a:off x="457200" y="1905000"/>
            <a:ext cx="8229600" cy="4525962"/>
          </a:xfrm>
        </p:spPr>
        <p:txBody>
          <a:bodyPr/>
          <a:lstStyle/>
          <a:p>
            <a:pPr marL="609600" indent="-609600" eaLnBrk="1" hangingPunct="1">
              <a:buNone/>
              <a:defRPr/>
            </a:pPr>
            <a:r>
              <a:rPr lang="en-US" sz="2600" dirty="0" smtClean="0">
                <a:latin typeface="Book Antiqua" pitchFamily="18" charset="0"/>
              </a:rPr>
              <a:t>	The following are various types of elasticity of demand </a:t>
            </a:r>
          </a:p>
          <a:p>
            <a:pPr marL="609600" indent="-609600" eaLnBrk="1" hangingPunct="1">
              <a:buFont typeface="Wingdings" pitchFamily="2" charset="2"/>
              <a:buNone/>
              <a:defRPr/>
            </a:pPr>
            <a:endParaRPr lang="en-US" sz="2600" dirty="0" smtClean="0">
              <a:latin typeface="Book Antiqua" pitchFamily="18" charset="0"/>
            </a:endParaRPr>
          </a:p>
          <a:p>
            <a:pPr marL="609600" indent="-609600" eaLnBrk="1" hangingPunct="1">
              <a:buClr>
                <a:srgbClr val="C00000"/>
              </a:buClr>
              <a:buFont typeface="Wingdings" pitchFamily="2" charset="2"/>
              <a:buAutoNum type="arabicPeriod"/>
              <a:defRPr/>
            </a:pPr>
            <a:r>
              <a:rPr lang="en-US" sz="2600" dirty="0" smtClean="0">
                <a:latin typeface="Book Antiqua" pitchFamily="18" charset="0"/>
              </a:rPr>
              <a:t>Price Elasticity of Demand</a:t>
            </a:r>
          </a:p>
          <a:p>
            <a:pPr marL="609600" indent="-609600" eaLnBrk="1" hangingPunct="1">
              <a:buClr>
                <a:srgbClr val="C00000"/>
              </a:buClr>
              <a:buFont typeface="Wingdings" pitchFamily="2" charset="2"/>
              <a:buAutoNum type="arabicPeriod"/>
              <a:defRPr/>
            </a:pPr>
            <a:r>
              <a:rPr lang="en-US" sz="2600" dirty="0" smtClean="0">
                <a:latin typeface="Book Antiqua" pitchFamily="18" charset="0"/>
              </a:rPr>
              <a:t>Income Elasticity of Demand</a:t>
            </a:r>
          </a:p>
          <a:p>
            <a:pPr marL="609600" indent="-609600" eaLnBrk="1" hangingPunct="1">
              <a:buClr>
                <a:srgbClr val="C00000"/>
              </a:buClr>
              <a:buFont typeface="Wingdings" pitchFamily="2" charset="2"/>
              <a:buAutoNum type="arabicPeriod"/>
              <a:defRPr/>
            </a:pPr>
            <a:r>
              <a:rPr lang="en-US" sz="2600" dirty="0" smtClean="0">
                <a:latin typeface="Book Antiqua" pitchFamily="18" charset="0"/>
              </a:rPr>
              <a:t>Cross Elasticity of Demand</a:t>
            </a:r>
          </a:p>
          <a:p>
            <a:pPr marL="609600" indent="-609600" eaLnBrk="1" hangingPunct="1">
              <a:buClr>
                <a:srgbClr val="C00000"/>
              </a:buClr>
              <a:buFont typeface="Wingdings" pitchFamily="2" charset="2"/>
              <a:buAutoNum type="arabicPeriod"/>
              <a:defRPr/>
            </a:pPr>
            <a:r>
              <a:rPr lang="en-US" sz="2600" dirty="0" smtClean="0">
                <a:latin typeface="Book Antiqua" pitchFamily="18" charset="0"/>
              </a:rPr>
              <a:t>Advertisement Elasticity of Demand</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31" name="Rectangle 3"/>
          <p:cNvSpPr>
            <a:spLocks noGrp="1" noChangeArrowheads="1"/>
          </p:cNvSpPr>
          <p:nvPr>
            <p:ph idx="1"/>
          </p:nvPr>
        </p:nvSpPr>
        <p:spPr>
          <a:xfrm>
            <a:off x="457200" y="1066800"/>
            <a:ext cx="8229600" cy="5064125"/>
          </a:xfrm>
        </p:spPr>
        <p:txBody>
          <a:bodyPr/>
          <a:lstStyle/>
          <a:p>
            <a:pPr marL="609600" indent="-609600" algn="just" eaLnBrk="1" hangingPunct="1">
              <a:defRPr/>
            </a:pPr>
            <a:r>
              <a:rPr lang="en-US" sz="2600" b="1" dirty="0" smtClean="0">
                <a:solidFill>
                  <a:srgbClr val="C00000"/>
                </a:solidFill>
                <a:latin typeface="Book Antiqua" pitchFamily="18" charset="0"/>
              </a:rPr>
              <a:t>Price Elasticity of Demand: </a:t>
            </a:r>
            <a:r>
              <a:rPr lang="en-US" sz="2600" dirty="0" smtClean="0">
                <a:latin typeface="Book Antiqua" pitchFamily="18" charset="0"/>
              </a:rPr>
              <a:t>It refers to the responsiveness of quantity demanded to changes in prices.</a:t>
            </a:r>
          </a:p>
          <a:p>
            <a:pPr marL="609600" indent="-609600" eaLnBrk="1" hangingPunct="1">
              <a:defRPr/>
            </a:pPr>
            <a:endParaRPr lang="en-US" sz="2600" dirty="0" smtClean="0">
              <a:latin typeface="Book Antiqua" pitchFamily="18" charset="0"/>
            </a:endParaRPr>
          </a:p>
          <a:p>
            <a:pPr marL="609600" indent="-609600" eaLnBrk="1" hangingPunct="1">
              <a:buFont typeface="Wingdings" pitchFamily="2" charset="2"/>
              <a:buNone/>
              <a:defRPr/>
            </a:pPr>
            <a:r>
              <a:rPr lang="en-US" sz="2600" dirty="0" smtClean="0">
                <a:solidFill>
                  <a:srgbClr val="C00000"/>
                </a:solidFill>
                <a:latin typeface="Book Antiqua" pitchFamily="18" charset="0"/>
              </a:rPr>
              <a:t>Measurement -Price Elasticity of Demand (</a:t>
            </a:r>
            <a:r>
              <a:rPr lang="en-US" sz="2600" dirty="0" err="1" smtClean="0">
                <a:solidFill>
                  <a:srgbClr val="C00000"/>
                </a:solidFill>
                <a:latin typeface="Book Antiqua" pitchFamily="18" charset="0"/>
              </a:rPr>
              <a:t>Ep</a:t>
            </a:r>
            <a:r>
              <a:rPr lang="en-US" sz="2600" dirty="0" smtClean="0">
                <a:solidFill>
                  <a:srgbClr val="C00000"/>
                </a:solidFill>
                <a:latin typeface="Book Antiqua" pitchFamily="18" charset="0"/>
              </a:rPr>
              <a:t>):</a:t>
            </a:r>
          </a:p>
          <a:p>
            <a:pPr marL="609600" indent="-609600" eaLnBrk="1" hangingPunct="1">
              <a:buFont typeface="Wingdings" pitchFamily="2" charset="2"/>
              <a:buNone/>
              <a:defRPr/>
            </a:pPr>
            <a:endParaRPr lang="en-US" sz="2600" b="1" dirty="0" smtClean="0">
              <a:latin typeface="Book Antiqua" pitchFamily="18" charset="0"/>
            </a:endParaRPr>
          </a:p>
          <a:p>
            <a:pPr marL="609600" indent="-609600" eaLnBrk="1" hangingPunct="1">
              <a:buNone/>
              <a:defRPr/>
            </a:pPr>
            <a:r>
              <a:rPr lang="en-US" sz="2600" b="1" dirty="0" smtClean="0">
                <a:latin typeface="Book Antiqua" pitchFamily="18" charset="0"/>
              </a:rPr>
              <a:t>(</a:t>
            </a:r>
            <a:r>
              <a:rPr lang="en-US" sz="2600" b="1" dirty="0" err="1" smtClean="0">
                <a:latin typeface="Book Antiqua" pitchFamily="18" charset="0"/>
              </a:rPr>
              <a:t>Ep</a:t>
            </a:r>
            <a:r>
              <a:rPr lang="en-US" sz="2600" dirty="0" smtClean="0">
                <a:latin typeface="Book Antiqua" pitchFamily="18" charset="0"/>
              </a:rPr>
              <a:t>) = Proportionate change in quantity demanded </a:t>
            </a:r>
            <a:r>
              <a:rPr lang="en-US" sz="2600" b="1" dirty="0" smtClean="0">
                <a:latin typeface="Book Antiqua" pitchFamily="18" charset="0"/>
              </a:rPr>
              <a:t>/</a:t>
            </a:r>
            <a:r>
              <a:rPr lang="en-US" sz="2600" dirty="0" smtClean="0">
                <a:latin typeface="Book Antiqua" pitchFamily="18" charset="0"/>
              </a:rPr>
              <a:t> </a:t>
            </a:r>
          </a:p>
          <a:p>
            <a:pPr marL="609600" indent="-609600" eaLnBrk="1" hangingPunct="1">
              <a:buNone/>
              <a:defRPr/>
            </a:pPr>
            <a:r>
              <a:rPr lang="en-US" sz="2600" dirty="0" smtClean="0">
                <a:latin typeface="Book Antiqua" pitchFamily="18" charset="0"/>
              </a:rPr>
              <a:t>            Proportionate change in price.</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755" name="Rectangle 3"/>
          <p:cNvSpPr>
            <a:spLocks noGrp="1" noChangeArrowheads="1"/>
          </p:cNvSpPr>
          <p:nvPr>
            <p:ph idx="1"/>
          </p:nvPr>
        </p:nvSpPr>
        <p:spPr>
          <a:xfrm>
            <a:off x="228600" y="1143000"/>
            <a:ext cx="8458200" cy="4987925"/>
          </a:xfrm>
        </p:spPr>
        <p:txBody>
          <a:bodyPr/>
          <a:lstStyle/>
          <a:p>
            <a:pPr marL="609600" indent="-609600" eaLnBrk="1" hangingPunct="1">
              <a:defRPr/>
            </a:pPr>
            <a:r>
              <a:rPr lang="en-US" sz="2600" b="1" dirty="0" smtClean="0">
                <a:solidFill>
                  <a:srgbClr val="C00000"/>
                </a:solidFill>
                <a:latin typeface="Book Antiqua" pitchFamily="18" charset="0"/>
              </a:rPr>
              <a:t>Income Elasticity of Demand: </a:t>
            </a:r>
            <a:r>
              <a:rPr lang="en-US" sz="2600" dirty="0" smtClean="0">
                <a:latin typeface="Book Antiqua" pitchFamily="18" charset="0"/>
              </a:rPr>
              <a:t>It refers to the responsiveness of quantity demanded to changes in the incomes of the consumers.</a:t>
            </a:r>
          </a:p>
          <a:p>
            <a:pPr marL="609600" indent="-609600" eaLnBrk="1" hangingPunct="1">
              <a:buFont typeface="Wingdings" pitchFamily="2" charset="2"/>
              <a:buNone/>
              <a:defRPr/>
            </a:pPr>
            <a:endParaRPr lang="en-US" sz="2600" dirty="0" smtClean="0">
              <a:solidFill>
                <a:srgbClr val="C00000"/>
              </a:solidFill>
              <a:latin typeface="Book Antiqua" pitchFamily="18" charset="0"/>
            </a:endParaRPr>
          </a:p>
          <a:p>
            <a:pPr marL="609600" indent="-609600" eaLnBrk="1" hangingPunct="1">
              <a:buFont typeface="Wingdings" pitchFamily="2" charset="2"/>
              <a:buNone/>
              <a:defRPr/>
            </a:pPr>
            <a:r>
              <a:rPr lang="en-US" sz="2600" dirty="0" smtClean="0">
                <a:solidFill>
                  <a:srgbClr val="C00000"/>
                </a:solidFill>
                <a:latin typeface="Book Antiqua" pitchFamily="18" charset="0"/>
              </a:rPr>
              <a:t>Measurement - Income Elasticity of Demand (</a:t>
            </a:r>
            <a:r>
              <a:rPr lang="en-US" sz="2600" dirty="0" err="1" smtClean="0">
                <a:solidFill>
                  <a:srgbClr val="C00000"/>
                </a:solidFill>
                <a:latin typeface="Book Antiqua" pitchFamily="18" charset="0"/>
              </a:rPr>
              <a:t>Ei</a:t>
            </a:r>
            <a:r>
              <a:rPr lang="en-US" sz="2600" dirty="0" smtClean="0">
                <a:solidFill>
                  <a:srgbClr val="C00000"/>
                </a:solidFill>
                <a:latin typeface="Book Antiqua" pitchFamily="18" charset="0"/>
              </a:rPr>
              <a:t>):</a:t>
            </a:r>
          </a:p>
          <a:p>
            <a:pPr marL="609600" indent="-609600" eaLnBrk="1" hangingPunct="1">
              <a:buFont typeface="Wingdings" pitchFamily="2" charset="2"/>
              <a:buNone/>
              <a:defRPr/>
            </a:pPr>
            <a:endParaRPr lang="en-US" sz="2600" b="1" dirty="0" smtClean="0">
              <a:latin typeface="Book Antiqua" pitchFamily="18" charset="0"/>
            </a:endParaRPr>
          </a:p>
          <a:p>
            <a:pPr marL="609600" indent="-609600" eaLnBrk="1" hangingPunct="1">
              <a:buFont typeface="Wingdings" pitchFamily="2" charset="2"/>
              <a:buNone/>
              <a:defRPr/>
            </a:pPr>
            <a:r>
              <a:rPr lang="en-US" sz="2600" b="1" dirty="0" smtClean="0">
                <a:latin typeface="Book Antiqua" pitchFamily="18" charset="0"/>
              </a:rPr>
              <a:t> (</a:t>
            </a:r>
            <a:r>
              <a:rPr lang="en-US" sz="2600" b="1" dirty="0" err="1" smtClean="0">
                <a:latin typeface="Book Antiqua" pitchFamily="18" charset="0"/>
              </a:rPr>
              <a:t>Ei</a:t>
            </a:r>
            <a:r>
              <a:rPr lang="en-US" sz="2600" b="1" dirty="0" smtClean="0">
                <a:latin typeface="Book Antiqua" pitchFamily="18" charset="0"/>
              </a:rPr>
              <a:t>)</a:t>
            </a:r>
            <a:r>
              <a:rPr lang="en-US" sz="2600" dirty="0" smtClean="0">
                <a:latin typeface="Book Antiqua" pitchFamily="18" charset="0"/>
              </a:rPr>
              <a:t> = Proportionate change in quantity demanded </a:t>
            </a:r>
            <a:r>
              <a:rPr lang="en-US" sz="2600" b="1" dirty="0" smtClean="0">
                <a:latin typeface="Book Antiqua" pitchFamily="18" charset="0"/>
              </a:rPr>
              <a:t>/</a:t>
            </a:r>
            <a:r>
              <a:rPr lang="en-US" sz="2600" dirty="0" smtClean="0">
                <a:latin typeface="Book Antiqua" pitchFamily="18" charset="0"/>
              </a:rPr>
              <a:t>   </a:t>
            </a:r>
          </a:p>
          <a:p>
            <a:pPr marL="609600" indent="-609600" eaLnBrk="1" hangingPunct="1">
              <a:buFont typeface="Wingdings" pitchFamily="2" charset="2"/>
              <a:buNone/>
              <a:defRPr/>
            </a:pPr>
            <a:r>
              <a:rPr lang="en-US" sz="2600" dirty="0" smtClean="0">
                <a:latin typeface="Book Antiqua" pitchFamily="18" charset="0"/>
              </a:rPr>
              <a:t>            Proportionate change in income</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779" name="Rectangle 3"/>
          <p:cNvSpPr>
            <a:spLocks noGrp="1" noChangeArrowheads="1"/>
          </p:cNvSpPr>
          <p:nvPr>
            <p:ph idx="1"/>
          </p:nvPr>
        </p:nvSpPr>
        <p:spPr>
          <a:xfrm>
            <a:off x="457200" y="1295400"/>
            <a:ext cx="8229600" cy="5181600"/>
          </a:xfrm>
        </p:spPr>
        <p:txBody>
          <a:bodyPr/>
          <a:lstStyle/>
          <a:p>
            <a:pPr marL="609600" indent="-609600" eaLnBrk="1" hangingPunct="1">
              <a:defRPr/>
            </a:pPr>
            <a:r>
              <a:rPr lang="en-US" sz="2600" b="1" dirty="0" smtClean="0">
                <a:solidFill>
                  <a:srgbClr val="C00000"/>
                </a:solidFill>
                <a:latin typeface="Book Antiqua" pitchFamily="18" charset="0"/>
              </a:rPr>
              <a:t>Cross Elasticity of Demand: </a:t>
            </a:r>
            <a:r>
              <a:rPr lang="en-US" sz="2600" dirty="0" smtClean="0">
                <a:latin typeface="Book Antiqua" pitchFamily="18" charset="0"/>
              </a:rPr>
              <a:t>It refers to the responsiveness of quantity demanded to changes in the prices of the related goods, say which may be substitute goods.</a:t>
            </a:r>
          </a:p>
          <a:p>
            <a:pPr marL="609600" indent="-609600" eaLnBrk="1" hangingPunct="1">
              <a:buFont typeface="Wingdings" pitchFamily="2" charset="2"/>
              <a:buNone/>
              <a:defRPr/>
            </a:pPr>
            <a:endParaRPr lang="en-US" sz="2600" dirty="0" smtClean="0">
              <a:solidFill>
                <a:srgbClr val="C00000"/>
              </a:solidFill>
              <a:latin typeface="Book Antiqua" pitchFamily="18" charset="0"/>
            </a:endParaRPr>
          </a:p>
          <a:p>
            <a:pPr marL="609600" indent="-609600" eaLnBrk="1" hangingPunct="1">
              <a:buFont typeface="Wingdings" pitchFamily="2" charset="2"/>
              <a:buNone/>
              <a:defRPr/>
            </a:pPr>
            <a:r>
              <a:rPr lang="en-US" sz="2600" dirty="0" smtClean="0">
                <a:solidFill>
                  <a:srgbClr val="C00000"/>
                </a:solidFill>
                <a:latin typeface="Book Antiqua" pitchFamily="18" charset="0"/>
              </a:rPr>
              <a:t>Measurement - Cross Elasticity Of Demand (</a:t>
            </a:r>
            <a:r>
              <a:rPr lang="en-US" sz="2600" dirty="0" err="1" smtClean="0">
                <a:solidFill>
                  <a:srgbClr val="C00000"/>
                </a:solidFill>
                <a:latin typeface="Book Antiqua" pitchFamily="18" charset="0"/>
              </a:rPr>
              <a:t>Ec</a:t>
            </a:r>
            <a:r>
              <a:rPr lang="en-US" sz="2600" dirty="0" smtClean="0">
                <a:solidFill>
                  <a:srgbClr val="C00000"/>
                </a:solidFill>
                <a:latin typeface="Book Antiqua" pitchFamily="18" charset="0"/>
              </a:rPr>
              <a:t>):</a:t>
            </a:r>
          </a:p>
          <a:p>
            <a:pPr marL="609600" indent="-609600" eaLnBrk="1" hangingPunct="1">
              <a:buFont typeface="Wingdings" pitchFamily="2" charset="2"/>
              <a:buNone/>
              <a:defRPr/>
            </a:pPr>
            <a:endParaRPr lang="en-US" sz="2600" b="1" dirty="0" smtClean="0">
              <a:latin typeface="Book Antiqua" pitchFamily="18" charset="0"/>
            </a:endParaRPr>
          </a:p>
          <a:p>
            <a:pPr marL="609600" indent="-609600" eaLnBrk="1" hangingPunct="1">
              <a:buFont typeface="Wingdings" pitchFamily="2" charset="2"/>
              <a:buNone/>
              <a:defRPr/>
            </a:pPr>
            <a:r>
              <a:rPr lang="en-US" sz="2600" b="1" dirty="0" smtClean="0">
                <a:latin typeface="Book Antiqua" pitchFamily="18" charset="0"/>
              </a:rPr>
              <a:t>(</a:t>
            </a:r>
            <a:r>
              <a:rPr lang="en-US" sz="2600" b="1" dirty="0" err="1" smtClean="0">
                <a:latin typeface="Book Antiqua" pitchFamily="18" charset="0"/>
              </a:rPr>
              <a:t>Ec</a:t>
            </a:r>
            <a:r>
              <a:rPr lang="en-US" sz="2600" b="1" dirty="0" smtClean="0">
                <a:latin typeface="Book Antiqua" pitchFamily="18" charset="0"/>
              </a:rPr>
              <a:t>)</a:t>
            </a:r>
            <a:r>
              <a:rPr lang="en-US" sz="2600" dirty="0" smtClean="0">
                <a:latin typeface="Book Antiqua" pitchFamily="18" charset="0"/>
              </a:rPr>
              <a:t> = Proportionate change in quantity demanded </a:t>
            </a:r>
            <a:r>
              <a:rPr lang="en-US" sz="2600" b="1" dirty="0" smtClean="0">
                <a:latin typeface="Book Antiqua" pitchFamily="18" charset="0"/>
              </a:rPr>
              <a:t>/</a:t>
            </a:r>
            <a:r>
              <a:rPr lang="en-US" sz="2600" dirty="0" smtClean="0">
                <a:latin typeface="Book Antiqua" pitchFamily="18" charset="0"/>
              </a:rPr>
              <a:t> </a:t>
            </a:r>
          </a:p>
          <a:p>
            <a:pPr marL="609600" indent="-609600" eaLnBrk="1" hangingPunct="1">
              <a:buFont typeface="Wingdings" pitchFamily="2" charset="2"/>
              <a:buNone/>
              <a:defRPr/>
            </a:pPr>
            <a:r>
              <a:rPr lang="en-US" sz="2600" dirty="0" smtClean="0">
                <a:latin typeface="Book Antiqua" pitchFamily="18" charset="0"/>
              </a:rPr>
              <a:t>           Proportionate change in prices of related goods.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803" name="Rectangle 3"/>
          <p:cNvSpPr>
            <a:spLocks noGrp="1" noChangeArrowheads="1"/>
          </p:cNvSpPr>
          <p:nvPr>
            <p:ph idx="1"/>
          </p:nvPr>
        </p:nvSpPr>
        <p:spPr>
          <a:xfrm>
            <a:off x="457200" y="1219200"/>
            <a:ext cx="8534400" cy="4911725"/>
          </a:xfrm>
        </p:spPr>
        <p:txBody>
          <a:bodyPr/>
          <a:lstStyle/>
          <a:p>
            <a:pPr marL="609600" indent="-609600" eaLnBrk="1" hangingPunct="1">
              <a:lnSpc>
                <a:spcPct val="90000"/>
              </a:lnSpc>
              <a:defRPr/>
            </a:pPr>
            <a:r>
              <a:rPr lang="en-US" sz="2600" b="1" dirty="0" smtClean="0">
                <a:solidFill>
                  <a:srgbClr val="C00000"/>
                </a:solidFill>
                <a:latin typeface="Book Antiqua" pitchFamily="18" charset="0"/>
              </a:rPr>
              <a:t>Advertisement Elasticity of Demand: </a:t>
            </a:r>
            <a:r>
              <a:rPr lang="en-US" sz="2600" dirty="0" smtClean="0">
                <a:latin typeface="Book Antiqua" pitchFamily="18" charset="0"/>
              </a:rPr>
              <a:t>It refers to the responsiveness of quantity demanded to changes in the advertisement efforts &amp; expenditure.</a:t>
            </a:r>
          </a:p>
          <a:p>
            <a:pPr marL="609600" indent="-609600" eaLnBrk="1" hangingPunct="1">
              <a:lnSpc>
                <a:spcPct val="90000"/>
              </a:lnSpc>
              <a:buFont typeface="Wingdings" pitchFamily="2" charset="2"/>
              <a:buNone/>
              <a:defRPr/>
            </a:pPr>
            <a:endParaRPr lang="en-US" sz="2600" b="1" u="sng" dirty="0" smtClean="0">
              <a:latin typeface="Book Antiqua" pitchFamily="18" charset="0"/>
            </a:endParaRPr>
          </a:p>
          <a:p>
            <a:pPr marL="609600" indent="-609600" eaLnBrk="1" hangingPunct="1">
              <a:lnSpc>
                <a:spcPct val="90000"/>
              </a:lnSpc>
              <a:buFont typeface="Wingdings" pitchFamily="2" charset="2"/>
              <a:buNone/>
              <a:defRPr/>
            </a:pPr>
            <a:r>
              <a:rPr lang="en-US" sz="2600" dirty="0" smtClean="0">
                <a:solidFill>
                  <a:srgbClr val="C00000"/>
                </a:solidFill>
                <a:latin typeface="Book Antiqua" pitchFamily="18" charset="0"/>
              </a:rPr>
              <a:t>Measurement -Advertisement Elasticity of Demand (Ea):</a:t>
            </a:r>
          </a:p>
          <a:p>
            <a:pPr marL="609600" indent="-609600" eaLnBrk="1" hangingPunct="1">
              <a:lnSpc>
                <a:spcPct val="90000"/>
              </a:lnSpc>
              <a:buFont typeface="Wingdings" pitchFamily="2" charset="2"/>
              <a:buNone/>
              <a:defRPr/>
            </a:pPr>
            <a:endParaRPr lang="en-US" sz="2600" b="1" dirty="0" smtClean="0">
              <a:latin typeface="Book Antiqua" pitchFamily="18" charset="0"/>
            </a:endParaRPr>
          </a:p>
          <a:p>
            <a:pPr marL="609600" indent="-609600" eaLnBrk="1" hangingPunct="1">
              <a:lnSpc>
                <a:spcPct val="90000"/>
              </a:lnSpc>
              <a:buFont typeface="Wingdings" pitchFamily="2" charset="2"/>
              <a:buNone/>
              <a:defRPr/>
            </a:pPr>
            <a:r>
              <a:rPr lang="en-US" sz="2600" b="1" dirty="0" smtClean="0">
                <a:latin typeface="Book Antiqua" pitchFamily="18" charset="0"/>
              </a:rPr>
              <a:t>(Ea)</a:t>
            </a:r>
            <a:r>
              <a:rPr lang="en-US" sz="2600" dirty="0" smtClean="0">
                <a:latin typeface="Book Antiqua" pitchFamily="18" charset="0"/>
              </a:rPr>
              <a:t> = Proportionate change in quantity demanded </a:t>
            </a:r>
            <a:r>
              <a:rPr lang="en-US" sz="2600" b="1" dirty="0" smtClean="0">
                <a:latin typeface="Book Antiqua" pitchFamily="18" charset="0"/>
              </a:rPr>
              <a:t>/</a:t>
            </a:r>
            <a:r>
              <a:rPr lang="en-US" sz="2600" dirty="0" smtClean="0">
                <a:latin typeface="Book Antiqua" pitchFamily="18" charset="0"/>
              </a:rPr>
              <a:t> </a:t>
            </a:r>
          </a:p>
          <a:p>
            <a:pPr marL="609600" indent="-609600" eaLnBrk="1" hangingPunct="1">
              <a:lnSpc>
                <a:spcPct val="90000"/>
              </a:lnSpc>
              <a:buFont typeface="Wingdings" pitchFamily="2" charset="2"/>
              <a:buNone/>
              <a:defRPr/>
            </a:pPr>
            <a:r>
              <a:rPr lang="en-US" sz="2600" dirty="0" smtClean="0">
                <a:latin typeface="Book Antiqua" pitchFamily="18" charset="0"/>
              </a:rPr>
              <a:t>            Proportionate change in advertisement efforts    </a:t>
            </a:r>
          </a:p>
          <a:p>
            <a:pPr marL="609600" indent="-609600" eaLnBrk="1" hangingPunct="1">
              <a:lnSpc>
                <a:spcPct val="90000"/>
              </a:lnSpc>
              <a:buFont typeface="Wingdings" pitchFamily="2" charset="2"/>
              <a:buNone/>
              <a:defRPr/>
            </a:pPr>
            <a:r>
              <a:rPr lang="en-US" sz="2600" dirty="0" smtClean="0">
                <a:latin typeface="Book Antiqua" pitchFamily="18" charset="0"/>
              </a:rPr>
              <a:t>            or cost.</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Title 1"/>
          <p:cNvSpPr>
            <a:spLocks noGrp="1"/>
          </p:cNvSpPr>
          <p:nvPr>
            <p:ph type="ctrTitle" idx="4294967295"/>
          </p:nvPr>
        </p:nvSpPr>
        <p:spPr>
          <a:xfrm>
            <a:off x="685800" y="2209800"/>
            <a:ext cx="7772400" cy="1470025"/>
          </a:xfrm>
        </p:spPr>
        <p:txBody>
          <a:bodyPr>
            <a:normAutofit/>
          </a:bodyPr>
          <a:lstStyle/>
          <a:p>
            <a:pPr algn="ctr" eaLnBrk="1" hangingPunct="1">
              <a:defRPr/>
            </a:pPr>
            <a:r>
              <a:rPr lang="en-US" sz="3600" b="1" dirty="0" smtClean="0">
                <a:solidFill>
                  <a:srgbClr val="C00000"/>
                </a:solidFill>
                <a:effectLst/>
                <a:latin typeface="Bookman Old Style" pitchFamily="18" charset="0"/>
              </a:rPr>
              <a:t>TYPES OF PRICE ELASTICITY OF DEMAND</a:t>
            </a:r>
            <a:endParaRPr lang="en-IN" sz="3600" b="1" dirty="0" smtClean="0">
              <a:solidFill>
                <a:srgbClr val="C00000"/>
              </a:solidFill>
              <a:effectLst/>
              <a:latin typeface="Bookman Old Style"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09600" y="914400"/>
            <a:ext cx="8534400" cy="5211763"/>
          </a:xfrm>
        </p:spPr>
        <p:txBody>
          <a:bodyPr>
            <a:normAutofit/>
          </a:bodyPr>
          <a:lstStyle/>
          <a:p>
            <a:pPr eaLnBrk="1" hangingPunct="1">
              <a:defRPr/>
            </a:pPr>
            <a:r>
              <a:rPr lang="en-US" sz="2600" dirty="0" smtClean="0">
                <a:latin typeface="Book Antiqua" pitchFamily="18" charset="0"/>
              </a:rPr>
              <a:t>Based on numerical values price elasticity of demand can be of five (5) types.</a:t>
            </a:r>
          </a:p>
          <a:p>
            <a:pPr eaLnBrk="1" hangingPunct="1">
              <a:buFont typeface="Wingdings" pitchFamily="2" charset="2"/>
              <a:buNone/>
              <a:defRPr/>
            </a:pPr>
            <a:endParaRPr lang="en-US" sz="2600" dirty="0" smtClean="0">
              <a:latin typeface="Book Antiqua" pitchFamily="18" charset="0"/>
            </a:endParaRPr>
          </a:p>
          <a:p>
            <a:pPr>
              <a:lnSpc>
                <a:spcPct val="150000"/>
              </a:lnSpc>
              <a:buFont typeface="Calibri" pitchFamily="34" charset="0"/>
              <a:buAutoNum type="arabicParenR"/>
              <a:defRPr/>
            </a:pPr>
            <a:r>
              <a:rPr lang="en-US" sz="2600" dirty="0" smtClean="0">
                <a:latin typeface="Book Antiqua" pitchFamily="18" charset="0"/>
              </a:rPr>
              <a:t>Perfectly elastic demand (</a:t>
            </a:r>
            <a:r>
              <a:rPr lang="en-US" sz="2600" dirty="0" err="1" smtClean="0">
                <a:latin typeface="Book Antiqua" pitchFamily="18" charset="0"/>
              </a:rPr>
              <a:t>Ep</a:t>
            </a:r>
            <a:r>
              <a:rPr lang="en-US" sz="2600" dirty="0" smtClean="0">
                <a:latin typeface="Book Antiqua" pitchFamily="18" charset="0"/>
              </a:rPr>
              <a:t> = ∞)</a:t>
            </a:r>
          </a:p>
          <a:p>
            <a:pPr eaLnBrk="1" hangingPunct="1">
              <a:lnSpc>
                <a:spcPct val="150000"/>
              </a:lnSpc>
              <a:buFont typeface="Calibri" pitchFamily="34" charset="0"/>
              <a:buAutoNum type="arabicParenR"/>
              <a:defRPr/>
            </a:pPr>
            <a:r>
              <a:rPr lang="en-US" sz="2600" dirty="0" smtClean="0">
                <a:latin typeface="Book Antiqua" pitchFamily="18" charset="0"/>
              </a:rPr>
              <a:t>Perfectly inelastic demand (</a:t>
            </a:r>
            <a:r>
              <a:rPr lang="en-US" sz="2600" dirty="0" err="1" smtClean="0">
                <a:latin typeface="Book Antiqua" pitchFamily="18" charset="0"/>
              </a:rPr>
              <a:t>Ep</a:t>
            </a:r>
            <a:r>
              <a:rPr lang="en-US" sz="2600" dirty="0" smtClean="0">
                <a:latin typeface="Book Antiqua" pitchFamily="18" charset="0"/>
              </a:rPr>
              <a:t> = 0)</a:t>
            </a:r>
          </a:p>
          <a:p>
            <a:pPr eaLnBrk="1" hangingPunct="1">
              <a:lnSpc>
                <a:spcPct val="150000"/>
              </a:lnSpc>
              <a:buFont typeface="Calibri" pitchFamily="34" charset="0"/>
              <a:buAutoNum type="arabicParenR"/>
              <a:defRPr/>
            </a:pPr>
            <a:r>
              <a:rPr lang="en-US" sz="2600" dirty="0" smtClean="0">
                <a:latin typeface="Book Antiqua" pitchFamily="18" charset="0"/>
              </a:rPr>
              <a:t>Unit elastic demand (</a:t>
            </a:r>
            <a:r>
              <a:rPr lang="en-US" sz="2600" dirty="0" err="1" smtClean="0">
                <a:latin typeface="Book Antiqua" pitchFamily="18" charset="0"/>
              </a:rPr>
              <a:t>Ep</a:t>
            </a:r>
            <a:r>
              <a:rPr lang="en-US" sz="2600" dirty="0" smtClean="0">
                <a:latin typeface="Book Antiqua" pitchFamily="18" charset="0"/>
              </a:rPr>
              <a:t> = 1)</a:t>
            </a:r>
          </a:p>
          <a:p>
            <a:pPr eaLnBrk="1" hangingPunct="1">
              <a:lnSpc>
                <a:spcPct val="150000"/>
              </a:lnSpc>
              <a:buFont typeface="Calibri" pitchFamily="34" charset="0"/>
              <a:buAutoNum type="arabicParenR"/>
              <a:defRPr/>
            </a:pPr>
            <a:r>
              <a:rPr lang="en-US" sz="2600" dirty="0" smtClean="0">
                <a:latin typeface="Book Antiqua" pitchFamily="18" charset="0"/>
              </a:rPr>
              <a:t>Relatively elastic (</a:t>
            </a:r>
            <a:r>
              <a:rPr lang="en-US" sz="2600" dirty="0" err="1" smtClean="0">
                <a:latin typeface="Book Antiqua" pitchFamily="18" charset="0"/>
              </a:rPr>
              <a:t>Ep</a:t>
            </a:r>
            <a:r>
              <a:rPr lang="en-US" sz="2600" dirty="0" smtClean="0">
                <a:latin typeface="Book Antiqua" pitchFamily="18" charset="0"/>
              </a:rPr>
              <a:t> = &gt; 1)</a:t>
            </a:r>
          </a:p>
          <a:p>
            <a:pPr eaLnBrk="1" hangingPunct="1">
              <a:lnSpc>
                <a:spcPct val="150000"/>
              </a:lnSpc>
              <a:buFont typeface="Calibri" pitchFamily="34" charset="0"/>
              <a:buAutoNum type="arabicParenR"/>
              <a:defRPr/>
            </a:pPr>
            <a:r>
              <a:rPr lang="en-US" sz="2600" dirty="0" smtClean="0">
                <a:latin typeface="Book Antiqua" pitchFamily="18" charset="0"/>
              </a:rPr>
              <a:t>Relatively inelastic (</a:t>
            </a:r>
            <a:r>
              <a:rPr lang="en-US" sz="2600" dirty="0" err="1" smtClean="0">
                <a:latin typeface="Book Antiqua" pitchFamily="18" charset="0"/>
              </a:rPr>
              <a:t>Ep</a:t>
            </a:r>
            <a:r>
              <a:rPr lang="en-US" sz="2600" dirty="0" smtClean="0">
                <a:latin typeface="Book Antiqua" pitchFamily="18" charset="0"/>
              </a:rPr>
              <a:t> = &lt; 1)</a:t>
            </a:r>
            <a:endParaRPr lang="en-IN" sz="2600" dirty="0" smtClean="0">
              <a:latin typeface="Book Antiqua"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Title 1"/>
          <p:cNvSpPr>
            <a:spLocks noGrp="1"/>
          </p:cNvSpPr>
          <p:nvPr>
            <p:ph type="title" idx="4294967295"/>
          </p:nvPr>
        </p:nvSpPr>
        <p:spPr>
          <a:xfrm>
            <a:off x="457200" y="274638"/>
            <a:ext cx="8229600" cy="1143000"/>
          </a:xfrm>
        </p:spPr>
        <p:txBody>
          <a:bodyPr>
            <a:normAutofit/>
          </a:bodyPr>
          <a:lstStyle/>
          <a:p>
            <a:pPr eaLnBrk="1" hangingPunct="1">
              <a:defRPr/>
            </a:pPr>
            <a:r>
              <a:rPr lang="en-US" sz="3600" b="1" dirty="0" smtClean="0">
                <a:solidFill>
                  <a:srgbClr val="C00000"/>
                </a:solidFill>
                <a:effectLst/>
                <a:latin typeface="Bookman Old Style" pitchFamily="18" charset="0"/>
              </a:rPr>
              <a:t> PERFECTLY ELASTIC DEMAND </a:t>
            </a:r>
            <a:endParaRPr lang="en-IN" sz="3600" b="1" dirty="0" smtClean="0">
              <a:solidFill>
                <a:srgbClr val="C00000"/>
              </a:solidFill>
              <a:effectLst/>
              <a:latin typeface="Bookman Old Style" pitchFamily="18" charset="0"/>
            </a:endParaRPr>
          </a:p>
        </p:txBody>
      </p:sp>
      <p:sp>
        <p:nvSpPr>
          <p:cNvPr id="4099" name="Content Placeholder 8"/>
          <p:cNvSpPr>
            <a:spLocks noGrp="1"/>
          </p:cNvSpPr>
          <p:nvPr>
            <p:ph idx="4294967295"/>
          </p:nvPr>
        </p:nvSpPr>
        <p:spPr>
          <a:xfrm>
            <a:off x="0" y="1981200"/>
            <a:ext cx="8229600" cy="4144963"/>
          </a:xfrm>
        </p:spPr>
        <p:txBody>
          <a:bodyPr/>
          <a:lstStyle/>
          <a:p>
            <a:pPr eaLnBrk="1" hangingPunct="1">
              <a:defRPr/>
            </a:pPr>
            <a:r>
              <a:rPr lang="en-US" sz="2600" dirty="0" smtClean="0">
                <a:latin typeface="Book Antiqua" pitchFamily="18" charset="0"/>
              </a:rPr>
              <a:t>Perfectly elastic demand is also called as infinitely elastic demand.</a:t>
            </a:r>
          </a:p>
          <a:p>
            <a:pPr eaLnBrk="1" hangingPunct="1">
              <a:defRPr/>
            </a:pPr>
            <a:r>
              <a:rPr lang="en-US" sz="2600" dirty="0" smtClean="0">
                <a:latin typeface="Book Antiqua" pitchFamily="18" charset="0"/>
              </a:rPr>
              <a:t>It means small change in price leads to an infinite expansion in demand.</a:t>
            </a:r>
          </a:p>
          <a:p>
            <a:pPr eaLnBrk="1" hangingPunct="1">
              <a:defRPr/>
            </a:pPr>
            <a:r>
              <a:rPr lang="en-US" sz="2600" dirty="0" smtClean="0">
                <a:latin typeface="Book Antiqua" pitchFamily="18" charset="0"/>
              </a:rPr>
              <a:t>Even if the price remain same the quantity demanded increases.</a:t>
            </a:r>
            <a:endParaRPr lang="en-IN" sz="2600" dirty="0" smtClean="0">
              <a:latin typeface="Book Antiqua" pitchFamily="18" charset="0"/>
            </a:endParaRPr>
          </a:p>
          <a:p>
            <a:pPr eaLnBrk="1" hangingPunct="1">
              <a:defRPr/>
            </a:pPr>
            <a:r>
              <a:rPr lang="en-US" sz="2600" dirty="0" smtClean="0">
                <a:latin typeface="Book Antiqua" pitchFamily="18" charset="0"/>
              </a:rPr>
              <a:t>Perfectly elastic demand curve is horizontal straight line to X axis</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98" name="Rectangle 18"/>
          <p:cNvSpPr>
            <a:spLocks noChangeArrowheads="1"/>
          </p:cNvSpPr>
          <p:nvPr/>
        </p:nvSpPr>
        <p:spPr bwMode="auto">
          <a:xfrm flipV="1">
            <a:off x="755650" y="5368925"/>
            <a:ext cx="6900863" cy="366713"/>
          </a:xfrm>
          <a:prstGeom prst="rect">
            <a:avLst/>
          </a:prstGeom>
          <a:noFill/>
          <a:ln w="9525">
            <a:noFill/>
            <a:miter lim="800000"/>
            <a:headEnd/>
            <a:tailEnd/>
          </a:ln>
        </p:spPr>
        <p:txBody>
          <a:bodyPr>
            <a:spAutoFit/>
          </a:bodyPr>
          <a:lstStyle/>
          <a:p>
            <a:pPr eaLnBrk="1" hangingPunct="1">
              <a:spcBef>
                <a:spcPct val="20000"/>
              </a:spcBef>
              <a:buFont typeface="Arial" charset="0"/>
              <a:buChar char="•"/>
            </a:pPr>
            <a:endParaRPr lang="en-US">
              <a:latin typeface="Arial" charset="0"/>
              <a:cs typeface="Arial" charset="0"/>
            </a:endParaRPr>
          </a:p>
        </p:txBody>
      </p:sp>
      <p:pic>
        <p:nvPicPr>
          <p:cNvPr id="16" name="Picture 4"/>
          <p:cNvPicPr>
            <a:picLocks noChangeAspect="1" noChangeArrowheads="1"/>
          </p:cNvPicPr>
          <p:nvPr/>
        </p:nvPicPr>
        <p:blipFill>
          <a:blip r:embed="rId2" cstate="print"/>
          <a:srcRect/>
          <a:stretch>
            <a:fillRect/>
          </a:stretch>
        </p:blipFill>
        <p:spPr bwMode="auto">
          <a:xfrm>
            <a:off x="4953000" y="457200"/>
            <a:ext cx="4191000" cy="5514474"/>
          </a:xfrm>
          <a:prstGeom prst="rect">
            <a:avLst/>
          </a:prstGeom>
          <a:noFill/>
          <a:ln w="9525">
            <a:noFill/>
            <a:miter lim="800000"/>
            <a:headEnd/>
            <a:tailEnd/>
          </a:ln>
        </p:spPr>
      </p:pic>
      <p:sp>
        <p:nvSpPr>
          <p:cNvPr id="18" name="TextBox 17"/>
          <p:cNvSpPr txBox="1"/>
          <p:nvPr/>
        </p:nvSpPr>
        <p:spPr>
          <a:xfrm>
            <a:off x="228600" y="1600200"/>
            <a:ext cx="4724400" cy="3293209"/>
          </a:xfrm>
          <a:prstGeom prst="rect">
            <a:avLst/>
          </a:prstGeom>
          <a:noFill/>
        </p:spPr>
        <p:txBody>
          <a:bodyPr wrap="square" rtlCol="0">
            <a:spAutoFit/>
          </a:bodyPr>
          <a:lstStyle/>
          <a:p>
            <a:r>
              <a:rPr lang="en-US" sz="2600" dirty="0" smtClean="0">
                <a:latin typeface="Book Antiqua" pitchFamily="18" charset="0"/>
              </a:rPr>
              <a:t>Perfectly elastic demand curve is horizontal straight line to X axis.</a:t>
            </a:r>
          </a:p>
          <a:p>
            <a:endParaRPr lang="en-US" sz="2600" dirty="0" smtClean="0">
              <a:latin typeface="Book Antiqua" pitchFamily="18" charset="0"/>
            </a:endParaRPr>
          </a:p>
          <a:p>
            <a:r>
              <a:rPr lang="en-US" sz="2600" dirty="0" smtClean="0">
                <a:latin typeface="Book Antiqua" pitchFamily="18" charset="0"/>
              </a:rPr>
              <a:t>Even if the price remain same the quantity demanded increases.</a:t>
            </a:r>
          </a:p>
          <a:p>
            <a:endParaRPr lang="en-US" sz="2600" dirty="0">
              <a:latin typeface="Book Antiqua"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Title 1"/>
          <p:cNvSpPr>
            <a:spLocks noGrp="1"/>
          </p:cNvSpPr>
          <p:nvPr>
            <p:ph type="title" idx="4294967295"/>
          </p:nvPr>
        </p:nvSpPr>
        <p:spPr>
          <a:xfrm>
            <a:off x="457200" y="274638"/>
            <a:ext cx="8229600" cy="1143000"/>
          </a:xfrm>
        </p:spPr>
        <p:txBody>
          <a:bodyPr>
            <a:normAutofit/>
          </a:bodyPr>
          <a:lstStyle/>
          <a:p>
            <a:pPr eaLnBrk="1" hangingPunct="1">
              <a:defRPr/>
            </a:pPr>
            <a:r>
              <a:rPr lang="en-US" sz="3600" b="1" dirty="0" smtClean="0">
                <a:solidFill>
                  <a:srgbClr val="C00000"/>
                </a:solidFill>
                <a:effectLst/>
                <a:latin typeface="Bookman Old Style" pitchFamily="18" charset="0"/>
              </a:rPr>
              <a:t>PERFECTLY INELASTIC DEMAND</a:t>
            </a:r>
            <a:endParaRPr lang="en-IN" sz="3600" b="1" dirty="0" smtClean="0">
              <a:solidFill>
                <a:srgbClr val="C00000"/>
              </a:solidFill>
              <a:effectLst/>
              <a:latin typeface="Bookman Old Style" pitchFamily="18" charset="0"/>
            </a:endParaRPr>
          </a:p>
        </p:txBody>
      </p:sp>
      <p:sp>
        <p:nvSpPr>
          <p:cNvPr id="5123" name="Content Placeholder 2"/>
          <p:cNvSpPr>
            <a:spLocks noGrp="1"/>
          </p:cNvSpPr>
          <p:nvPr>
            <p:ph idx="4294967295"/>
          </p:nvPr>
        </p:nvSpPr>
        <p:spPr>
          <a:xfrm>
            <a:off x="914400" y="2286000"/>
            <a:ext cx="8229600" cy="3868738"/>
          </a:xfrm>
        </p:spPr>
        <p:txBody>
          <a:bodyPr/>
          <a:lstStyle/>
          <a:p>
            <a:pPr eaLnBrk="1" hangingPunct="1">
              <a:defRPr/>
            </a:pPr>
            <a:r>
              <a:rPr lang="en-IN" sz="2600" dirty="0" smtClean="0">
                <a:latin typeface="Book Antiqua" pitchFamily="18" charset="0"/>
              </a:rPr>
              <a:t>In perfectly inelastic demand even with a great fall or rise in the price the quantity demanded of the product does not change.</a:t>
            </a:r>
          </a:p>
          <a:p>
            <a:pPr eaLnBrk="1" hangingPunct="1">
              <a:buNone/>
              <a:defRPr/>
            </a:pPr>
            <a:endParaRPr lang="en-IN" sz="2600" dirty="0" smtClean="0">
              <a:latin typeface="Book Antiqua" pitchFamily="18" charset="0"/>
            </a:endParaRPr>
          </a:p>
          <a:p>
            <a:pPr eaLnBrk="1" hangingPunct="1">
              <a:defRPr/>
            </a:pPr>
            <a:r>
              <a:rPr lang="en-IN" sz="2600" dirty="0" smtClean="0">
                <a:latin typeface="Book Antiqua" pitchFamily="18" charset="0"/>
              </a:rPr>
              <a:t>perfectly inelastic demand curve is vertical straight line parallel to Y axis</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9" name="Rectangle 3"/>
          <p:cNvSpPr>
            <a:spLocks noGrp="1" noChangeArrowheads="1"/>
          </p:cNvSpPr>
          <p:nvPr>
            <p:ph idx="1"/>
          </p:nvPr>
        </p:nvSpPr>
        <p:spPr>
          <a:xfrm>
            <a:off x="228600" y="1447800"/>
            <a:ext cx="4038600" cy="4648200"/>
          </a:xfrm>
        </p:spPr>
        <p:txBody>
          <a:bodyPr/>
          <a:lstStyle/>
          <a:p>
            <a:pPr algn="just" eaLnBrk="1" hangingPunct="1">
              <a:defRPr/>
            </a:pPr>
            <a:r>
              <a:rPr lang="en-IN" sz="2600" dirty="0" smtClean="0">
                <a:latin typeface="Book Antiqua" pitchFamily="18" charset="0"/>
              </a:rPr>
              <a:t>perfectly inelastic demand curve is vertical straight line parallel to Y axis</a:t>
            </a:r>
          </a:p>
          <a:p>
            <a:pPr algn="just" eaLnBrk="1" hangingPunct="1">
              <a:buNone/>
              <a:defRPr/>
            </a:pPr>
            <a:endParaRPr lang="en-IN" sz="2600" dirty="0" smtClean="0">
              <a:latin typeface="Book Antiqua" pitchFamily="18" charset="0"/>
            </a:endParaRPr>
          </a:p>
          <a:p>
            <a:pPr algn="just" eaLnBrk="1" hangingPunct="1">
              <a:defRPr/>
            </a:pPr>
            <a:r>
              <a:rPr lang="en-US" sz="2600" dirty="0" smtClean="0">
                <a:latin typeface="Book Antiqua" pitchFamily="18" charset="0"/>
              </a:rPr>
              <a:t>What ever may be the change in the price high or low the quantity demanded is the same.</a:t>
            </a:r>
          </a:p>
        </p:txBody>
      </p:sp>
      <p:pic>
        <p:nvPicPr>
          <p:cNvPr id="15" name="Picture 4"/>
          <p:cNvPicPr>
            <a:picLocks noChangeAspect="1" noChangeArrowheads="1"/>
          </p:cNvPicPr>
          <p:nvPr/>
        </p:nvPicPr>
        <p:blipFill>
          <a:blip r:embed="rId2" cstate="print"/>
          <a:srcRect/>
          <a:stretch>
            <a:fillRect/>
          </a:stretch>
        </p:blipFill>
        <p:spPr bwMode="auto">
          <a:xfrm>
            <a:off x="4648200" y="1600200"/>
            <a:ext cx="4252913" cy="39576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Title 1"/>
          <p:cNvSpPr>
            <a:spLocks noGrp="1"/>
          </p:cNvSpPr>
          <p:nvPr>
            <p:ph type="title" idx="4294967295"/>
          </p:nvPr>
        </p:nvSpPr>
        <p:spPr>
          <a:xfrm>
            <a:off x="457200" y="274638"/>
            <a:ext cx="8229600" cy="1143000"/>
          </a:xfrm>
        </p:spPr>
        <p:txBody>
          <a:bodyPr>
            <a:normAutofit/>
          </a:bodyPr>
          <a:lstStyle/>
          <a:p>
            <a:pPr eaLnBrk="1" hangingPunct="1">
              <a:defRPr/>
            </a:pPr>
            <a:r>
              <a:rPr lang="en-US" sz="3600" b="1" dirty="0" smtClean="0">
                <a:solidFill>
                  <a:srgbClr val="C00000"/>
                </a:solidFill>
                <a:effectLst/>
                <a:latin typeface="Bookman Old Style" pitchFamily="18" charset="0"/>
              </a:rPr>
              <a:t>UNIT ELASTIC DEMAND</a:t>
            </a:r>
            <a:endParaRPr lang="en-IN" sz="3600" b="1" dirty="0" smtClean="0">
              <a:solidFill>
                <a:srgbClr val="C00000"/>
              </a:solidFill>
              <a:effectLst/>
              <a:latin typeface="Bookman Old Style" pitchFamily="18" charset="0"/>
            </a:endParaRPr>
          </a:p>
        </p:txBody>
      </p:sp>
      <p:sp>
        <p:nvSpPr>
          <p:cNvPr id="6147" name="Content Placeholder 2"/>
          <p:cNvSpPr>
            <a:spLocks noGrp="1"/>
          </p:cNvSpPr>
          <p:nvPr>
            <p:ph idx="4294967295"/>
          </p:nvPr>
        </p:nvSpPr>
        <p:spPr>
          <a:xfrm>
            <a:off x="0" y="1752600"/>
            <a:ext cx="8229600" cy="4254500"/>
          </a:xfrm>
        </p:spPr>
        <p:txBody>
          <a:bodyPr/>
          <a:lstStyle/>
          <a:p>
            <a:pPr algn="just" eaLnBrk="1" hangingPunct="1">
              <a:defRPr/>
            </a:pPr>
            <a:r>
              <a:rPr lang="en-IN" sz="2600" dirty="0" smtClean="0">
                <a:latin typeface="Book Antiqua" pitchFamily="18" charset="0"/>
              </a:rPr>
              <a:t>Proportionate change in price leads to a proportionate change in quantity demand is called unit elastic demand.</a:t>
            </a:r>
          </a:p>
          <a:p>
            <a:pPr algn="just" eaLnBrk="1" hangingPunct="1">
              <a:buNone/>
              <a:defRPr/>
            </a:pPr>
            <a:endParaRPr lang="en-IN" sz="2600" dirty="0" smtClean="0">
              <a:latin typeface="Book Antiqua" pitchFamily="18" charset="0"/>
            </a:endParaRPr>
          </a:p>
          <a:p>
            <a:pPr algn="just" eaLnBrk="1" hangingPunct="1">
              <a:defRPr/>
            </a:pPr>
            <a:r>
              <a:rPr lang="en-IN" sz="2600" dirty="0" smtClean="0">
                <a:latin typeface="Book Antiqua" pitchFamily="18" charset="0"/>
              </a:rPr>
              <a:t>If demand increases by 1% for a 1% fall in the price, the elasticity of demand is equal to 1.</a:t>
            </a:r>
          </a:p>
          <a:p>
            <a:pPr algn="just" eaLnBrk="1" hangingPunct="1">
              <a:buNone/>
              <a:defRPr/>
            </a:pPr>
            <a:endParaRPr lang="en-IN" sz="2600" dirty="0" smtClean="0">
              <a:latin typeface="Book Antiqua" pitchFamily="18" charset="0"/>
            </a:endParaRPr>
          </a:p>
          <a:p>
            <a:pPr algn="just" eaLnBrk="1" hangingPunct="1">
              <a:defRPr/>
            </a:pPr>
            <a:r>
              <a:rPr lang="en-IN" sz="2600" dirty="0" smtClean="0">
                <a:latin typeface="Book Antiqua" pitchFamily="18" charset="0"/>
              </a:rPr>
              <a:t>When the change in demand is equal to change in price is called unit elasticity demand.</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2" name="Picture 4"/>
          <p:cNvPicPr>
            <a:picLocks noGrp="1" noChangeAspect="1" noChangeArrowheads="1"/>
          </p:cNvPicPr>
          <p:nvPr>
            <p:ph idx="1"/>
          </p:nvPr>
        </p:nvPicPr>
        <p:blipFill>
          <a:blip r:embed="rId2" cstate="print"/>
          <a:srcRect/>
          <a:stretch>
            <a:fillRect/>
          </a:stretch>
        </p:blipFill>
        <p:spPr>
          <a:xfrm>
            <a:off x="1447800" y="381000"/>
            <a:ext cx="6470650" cy="4990522"/>
          </a:xfrm>
          <a:noFill/>
        </p:spPr>
      </p:pic>
      <p:sp>
        <p:nvSpPr>
          <p:cNvPr id="3" name="TextBox 2"/>
          <p:cNvSpPr txBox="1"/>
          <p:nvPr/>
        </p:nvSpPr>
        <p:spPr>
          <a:xfrm>
            <a:off x="1752600" y="5791200"/>
            <a:ext cx="5867400" cy="492443"/>
          </a:xfrm>
          <a:prstGeom prst="rect">
            <a:avLst/>
          </a:prstGeom>
          <a:noFill/>
        </p:spPr>
        <p:txBody>
          <a:bodyPr wrap="square" rtlCol="0">
            <a:spAutoFit/>
          </a:bodyPr>
          <a:lstStyle/>
          <a:p>
            <a:pPr algn="ctr"/>
            <a:r>
              <a:rPr lang="en-US" sz="2600" b="1" dirty="0" smtClean="0">
                <a:solidFill>
                  <a:srgbClr val="C00000"/>
                </a:solidFill>
                <a:latin typeface="Bookman Old Style" pitchFamily="18" charset="0"/>
              </a:rPr>
              <a:t>UNIT ELASTICITY</a:t>
            </a:r>
            <a:endParaRPr lang="en-US" sz="2600" b="1" dirty="0">
              <a:solidFill>
                <a:srgbClr val="C00000"/>
              </a:solidFill>
              <a:latin typeface="Bookman Old Style" pitchFamily="18"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Title 1"/>
          <p:cNvSpPr>
            <a:spLocks noGrp="1"/>
          </p:cNvSpPr>
          <p:nvPr>
            <p:ph type="title" idx="4294967295"/>
          </p:nvPr>
        </p:nvSpPr>
        <p:spPr>
          <a:xfrm>
            <a:off x="457200" y="274638"/>
            <a:ext cx="8229600" cy="1143000"/>
          </a:xfrm>
        </p:spPr>
        <p:txBody>
          <a:bodyPr>
            <a:normAutofit/>
          </a:bodyPr>
          <a:lstStyle/>
          <a:p>
            <a:pPr algn="ctr" eaLnBrk="1" hangingPunct="1">
              <a:defRPr/>
            </a:pPr>
            <a:r>
              <a:rPr lang="en-US" sz="3600" b="1" dirty="0" smtClean="0">
                <a:solidFill>
                  <a:srgbClr val="C00000"/>
                </a:solidFill>
                <a:effectLst/>
                <a:latin typeface="Bookman Old Style" pitchFamily="18" charset="0"/>
              </a:rPr>
              <a:t>RELATIVELY ELASTIC</a:t>
            </a:r>
            <a:endParaRPr lang="en-IN" sz="3600" b="1" dirty="0" smtClean="0">
              <a:solidFill>
                <a:srgbClr val="C00000"/>
              </a:solidFill>
              <a:effectLst/>
              <a:latin typeface="Bookman Old Style" pitchFamily="18" charset="0"/>
            </a:endParaRPr>
          </a:p>
        </p:txBody>
      </p:sp>
      <p:sp>
        <p:nvSpPr>
          <p:cNvPr id="7171" name="Content Placeholder 2"/>
          <p:cNvSpPr>
            <a:spLocks noGrp="1"/>
          </p:cNvSpPr>
          <p:nvPr>
            <p:ph idx="4294967295"/>
          </p:nvPr>
        </p:nvSpPr>
        <p:spPr>
          <a:xfrm>
            <a:off x="0" y="2057400"/>
            <a:ext cx="8229600" cy="3949700"/>
          </a:xfrm>
        </p:spPr>
        <p:txBody>
          <a:bodyPr/>
          <a:lstStyle/>
          <a:p>
            <a:pPr algn="just" eaLnBrk="1" hangingPunct="1">
              <a:defRPr/>
            </a:pPr>
            <a:r>
              <a:rPr lang="en-IN" sz="2600" dirty="0" smtClean="0">
                <a:latin typeface="Book Antiqua" pitchFamily="18" charset="0"/>
              </a:rPr>
              <a:t>It means Proportionate change in price leads to more than  proportionate change in quantity demanded is called Relative elastic  demand.</a:t>
            </a:r>
          </a:p>
          <a:p>
            <a:pPr algn="just" eaLnBrk="1" hangingPunct="1">
              <a:buNone/>
              <a:defRPr/>
            </a:pPr>
            <a:endParaRPr lang="en-IN" sz="2600" dirty="0" smtClean="0">
              <a:latin typeface="Book Antiqua" pitchFamily="18" charset="0"/>
            </a:endParaRPr>
          </a:p>
          <a:p>
            <a:pPr algn="just" eaLnBrk="1" hangingPunct="1">
              <a:defRPr/>
            </a:pPr>
            <a:r>
              <a:rPr lang="en-IN" sz="2600" dirty="0" smtClean="0">
                <a:latin typeface="Book Antiqua" pitchFamily="18" charset="0"/>
              </a:rPr>
              <a:t>If demand increases by more than 1% for a 1% fall in the price, the elasticity of demand is said  to be Relative elastic  demand.</a:t>
            </a:r>
          </a:p>
          <a:p>
            <a:pPr algn="just" eaLnBrk="1" hangingPunct="1">
              <a:buFont typeface="Wingdings" pitchFamily="2" charset="2"/>
              <a:buNone/>
              <a:defRPr/>
            </a:pPr>
            <a:endParaRPr lang="en-IN" sz="2600" dirty="0" smtClean="0">
              <a:latin typeface="Book Antiqua" pitchFamily="18" charset="0"/>
            </a:endParaRPr>
          </a:p>
          <a:p>
            <a:pPr algn="just" eaLnBrk="1" hangingPunct="1">
              <a:defRPr/>
            </a:pPr>
            <a:endParaRPr lang="en-IN" sz="2600" dirty="0" smtClean="0">
              <a:latin typeface="Book Antiqua" pitchFamily="18"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Picture 2" descr="Relatively Elastic Demand PowerPoint Template - PPT Slides"/>
          <p:cNvPicPr>
            <a:picLocks noChangeAspect="1" noChangeArrowheads="1"/>
          </p:cNvPicPr>
          <p:nvPr/>
        </p:nvPicPr>
        <p:blipFill>
          <a:blip r:embed="rId2" cstate="print"/>
          <a:srcRect/>
          <a:stretch>
            <a:fillRect/>
          </a:stretch>
        </p:blipFill>
        <p:spPr bwMode="auto">
          <a:xfrm>
            <a:off x="533400" y="381000"/>
            <a:ext cx="8305800" cy="6229351"/>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Title 1"/>
          <p:cNvSpPr>
            <a:spLocks noGrp="1"/>
          </p:cNvSpPr>
          <p:nvPr>
            <p:ph type="title" idx="4294967295"/>
          </p:nvPr>
        </p:nvSpPr>
        <p:spPr>
          <a:xfrm>
            <a:off x="457200" y="274638"/>
            <a:ext cx="8229600" cy="1143000"/>
          </a:xfrm>
        </p:spPr>
        <p:txBody>
          <a:bodyPr>
            <a:normAutofit/>
          </a:bodyPr>
          <a:lstStyle/>
          <a:p>
            <a:pPr algn="ctr" eaLnBrk="1" hangingPunct="1">
              <a:defRPr/>
            </a:pPr>
            <a:r>
              <a:rPr lang="en-US" sz="3600" b="1" dirty="0" smtClean="0">
                <a:solidFill>
                  <a:srgbClr val="C00000"/>
                </a:solidFill>
                <a:effectLst/>
                <a:latin typeface="Bookman Old Style" pitchFamily="18" charset="0"/>
              </a:rPr>
              <a:t>RELATIVELY INELASTIC</a:t>
            </a:r>
            <a:endParaRPr lang="en-IN" sz="3600" b="1" dirty="0" smtClean="0">
              <a:solidFill>
                <a:srgbClr val="C00000"/>
              </a:solidFill>
              <a:effectLst/>
              <a:latin typeface="Bookman Old Style" pitchFamily="18" charset="0"/>
            </a:endParaRPr>
          </a:p>
        </p:txBody>
      </p:sp>
      <p:sp>
        <p:nvSpPr>
          <p:cNvPr id="8195" name="Content Placeholder 2"/>
          <p:cNvSpPr>
            <a:spLocks noGrp="1"/>
          </p:cNvSpPr>
          <p:nvPr>
            <p:ph idx="4294967295"/>
          </p:nvPr>
        </p:nvSpPr>
        <p:spPr>
          <a:xfrm>
            <a:off x="0" y="1981200"/>
            <a:ext cx="8229600" cy="4025900"/>
          </a:xfrm>
        </p:spPr>
        <p:txBody>
          <a:bodyPr/>
          <a:lstStyle/>
          <a:p>
            <a:pPr algn="just" eaLnBrk="1" hangingPunct="1">
              <a:defRPr/>
            </a:pPr>
            <a:r>
              <a:rPr lang="en-IN" sz="2600" dirty="0" smtClean="0">
                <a:latin typeface="Book Antiqua" pitchFamily="18" charset="0"/>
              </a:rPr>
              <a:t>It means Proportionate change in price leads to less than  proportionate change in quantity demanded is called Relative inelastic  demand.</a:t>
            </a:r>
          </a:p>
          <a:p>
            <a:pPr algn="just" eaLnBrk="1" hangingPunct="1">
              <a:buNone/>
              <a:defRPr/>
            </a:pPr>
            <a:endParaRPr lang="en-IN" sz="2600" dirty="0" smtClean="0">
              <a:latin typeface="Book Antiqua" pitchFamily="18" charset="0"/>
            </a:endParaRPr>
          </a:p>
          <a:p>
            <a:pPr algn="just" eaLnBrk="1" hangingPunct="1">
              <a:defRPr/>
            </a:pPr>
            <a:r>
              <a:rPr lang="en-IN" sz="2600" dirty="0" smtClean="0">
                <a:latin typeface="Book Antiqua" pitchFamily="18" charset="0"/>
              </a:rPr>
              <a:t>If demand increases by less than 1% for a 1% fall in the price, the elasticity of demand is said  to be Relative inelastic  demand.</a:t>
            </a:r>
          </a:p>
          <a:p>
            <a:pPr algn="just" eaLnBrk="1" hangingPunct="1">
              <a:buFont typeface="Wingdings" pitchFamily="2" charset="2"/>
              <a:buNone/>
              <a:defRPr/>
            </a:pPr>
            <a:endParaRPr lang="en-IN" sz="2600" dirty="0" smtClean="0">
              <a:latin typeface="Book Antiqua" pitchFamily="18" charset="0"/>
            </a:endParaRPr>
          </a:p>
          <a:p>
            <a:pPr algn="just" eaLnBrk="1" hangingPunct="1">
              <a:defRPr/>
            </a:pPr>
            <a:endParaRPr lang="en-IN" sz="2600" dirty="0" smtClean="0">
              <a:latin typeface="Book Antiqua" pitchFamily="18"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Picture 4"/>
          <p:cNvPicPr>
            <a:picLocks noGrp="1" noChangeAspect="1" noChangeArrowheads="1"/>
          </p:cNvPicPr>
          <p:nvPr>
            <p:ph idx="1"/>
          </p:nvPr>
        </p:nvPicPr>
        <p:blipFill>
          <a:blip r:embed="rId2" cstate="print"/>
          <a:srcRect/>
          <a:stretch>
            <a:fillRect/>
          </a:stretch>
        </p:blipFill>
        <p:spPr>
          <a:xfrm>
            <a:off x="838200" y="609600"/>
            <a:ext cx="7600950" cy="5651658"/>
          </a:xfr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457200" y="228600"/>
            <a:ext cx="7772400" cy="1219200"/>
          </a:xfrm>
        </p:spPr>
        <p:txBody>
          <a:bodyPr>
            <a:normAutofit/>
          </a:bodyPr>
          <a:lstStyle/>
          <a:p>
            <a:pPr algn="ctr" eaLnBrk="1" hangingPunct="1">
              <a:defRPr/>
            </a:pPr>
            <a:r>
              <a:rPr lang="en-US" sz="3600" b="1" dirty="0" smtClean="0">
                <a:solidFill>
                  <a:srgbClr val="C00000"/>
                </a:solidFill>
                <a:effectLst/>
                <a:latin typeface="Bookman Old Style" pitchFamily="18" charset="0"/>
              </a:rPr>
              <a:t>IMPORTANCE OF ELASTICITY OF DEMAND</a:t>
            </a:r>
          </a:p>
        </p:txBody>
      </p:sp>
      <p:sp>
        <p:nvSpPr>
          <p:cNvPr id="3" name="Rectangle 3"/>
          <p:cNvSpPr txBox="1">
            <a:spLocks noChangeArrowheads="1"/>
          </p:cNvSpPr>
          <p:nvPr/>
        </p:nvSpPr>
        <p:spPr bwMode="auto">
          <a:xfrm>
            <a:off x="457200" y="2286000"/>
            <a:ext cx="8229600" cy="3581400"/>
          </a:xfrm>
          <a:prstGeom prst="rect">
            <a:avLst/>
          </a:prstGeom>
          <a:noFill/>
          <a:ln w="9525">
            <a:noFill/>
            <a:miter lim="800000"/>
            <a:headEnd/>
            <a:tailEnd/>
          </a:ln>
        </p:spPr>
        <p:txBody>
          <a:bodyPr vert="horz" wrap="square" lIns="45720" tIns="45720" rIns="45720" bIns="45720" numCol="1" anchor="t" anchorCtr="0" compatLnSpc="1">
            <a:prstTxWarp prst="textNoShape">
              <a:avLst/>
            </a:prstTxWarp>
          </a:bodyPr>
          <a:lstStyle/>
          <a:p>
            <a:pPr marL="623887" marR="64008" lvl="0" indent="-514350" algn="just" defTabSz="914400" rtl="0" eaLnBrk="1" fontAlgn="base" latinLnBrk="0" hangingPunct="1">
              <a:lnSpc>
                <a:spcPct val="100000"/>
              </a:lnSpc>
              <a:spcBef>
                <a:spcPts val="400"/>
              </a:spcBef>
              <a:spcAft>
                <a:spcPct val="0"/>
              </a:spcAft>
              <a:buSzPct val="68000"/>
              <a:buFont typeface="+mj-lt"/>
              <a:buAutoNum type="arabicPeriod"/>
              <a:tabLst/>
              <a:defRPr/>
            </a:pPr>
            <a:r>
              <a:rPr kumimoji="0" lang="en-US" sz="2600" b="0" i="0" u="none" strike="noStrike" kern="1200" cap="none" spc="0" normalizeH="0" baseline="0" noProof="0" dirty="0" smtClean="0">
                <a:ln>
                  <a:noFill/>
                </a:ln>
                <a:effectLst/>
                <a:uLnTx/>
                <a:uFillTx/>
                <a:latin typeface="Book Antiqua" pitchFamily="18" charset="0"/>
                <a:cs typeface="+mn-cs"/>
              </a:rPr>
              <a:t>The concept of elasticity of demand is very useful to the Producers and the Policy makers.</a:t>
            </a:r>
          </a:p>
          <a:p>
            <a:pPr marL="623887" marR="64008" lvl="0" indent="-514350" algn="just" defTabSz="914400" rtl="0" eaLnBrk="1" fontAlgn="base" latinLnBrk="0" hangingPunct="1">
              <a:lnSpc>
                <a:spcPct val="100000"/>
              </a:lnSpc>
              <a:spcBef>
                <a:spcPts val="400"/>
              </a:spcBef>
              <a:spcAft>
                <a:spcPct val="0"/>
              </a:spcAft>
              <a:buSzPct val="68000"/>
              <a:buFont typeface="+mj-lt"/>
              <a:buAutoNum type="arabicPeriod"/>
              <a:tabLst/>
              <a:defRPr/>
            </a:pPr>
            <a:r>
              <a:rPr kumimoji="0" lang="en-US" sz="2600" b="0" i="0" u="none" strike="noStrike" kern="1200" cap="none" spc="0" normalizeH="0" baseline="0" noProof="0" dirty="0" smtClean="0">
                <a:ln>
                  <a:noFill/>
                </a:ln>
                <a:effectLst/>
                <a:uLnTx/>
                <a:uFillTx/>
                <a:latin typeface="Book Antiqua" pitchFamily="18" charset="0"/>
                <a:cs typeface="+mn-cs"/>
              </a:rPr>
              <a:t>It is used to fix prices of goods.</a:t>
            </a:r>
          </a:p>
          <a:p>
            <a:pPr marL="623887" marR="64008" lvl="0" indent="-514350" algn="just" defTabSz="914400" rtl="0" eaLnBrk="1" fontAlgn="base" latinLnBrk="0" hangingPunct="1">
              <a:lnSpc>
                <a:spcPct val="100000"/>
              </a:lnSpc>
              <a:spcBef>
                <a:spcPts val="400"/>
              </a:spcBef>
              <a:spcAft>
                <a:spcPct val="0"/>
              </a:spcAft>
              <a:buSzPct val="68000"/>
              <a:buFont typeface="+mj-lt"/>
              <a:buAutoNum type="arabicPeriod"/>
              <a:tabLst/>
              <a:defRPr/>
            </a:pPr>
            <a:r>
              <a:rPr kumimoji="0" lang="en-US" sz="2600" b="0" i="0" u="none" strike="noStrike" kern="1200" cap="none" spc="0" normalizeH="0" baseline="0" noProof="0" dirty="0" smtClean="0">
                <a:ln>
                  <a:noFill/>
                </a:ln>
                <a:effectLst/>
                <a:uLnTx/>
                <a:uFillTx/>
                <a:latin typeface="Book Antiqua" pitchFamily="18" charset="0"/>
                <a:cs typeface="+mn-cs"/>
              </a:rPr>
              <a:t>To fix prices (rewards) of Factors of production.</a:t>
            </a:r>
          </a:p>
          <a:p>
            <a:pPr marL="623887" marR="64008" lvl="0" indent="-514350" algn="just" defTabSz="914400" rtl="0" eaLnBrk="1" fontAlgn="base" latinLnBrk="0" hangingPunct="1">
              <a:lnSpc>
                <a:spcPct val="100000"/>
              </a:lnSpc>
              <a:spcBef>
                <a:spcPts val="400"/>
              </a:spcBef>
              <a:spcAft>
                <a:spcPct val="0"/>
              </a:spcAft>
              <a:buSzPct val="68000"/>
              <a:buFont typeface="+mj-lt"/>
              <a:buAutoNum type="arabicPeriod"/>
              <a:tabLst/>
              <a:defRPr/>
            </a:pPr>
            <a:r>
              <a:rPr kumimoji="0" lang="en-US" sz="2600" b="0" i="0" u="none" strike="noStrike" kern="1200" cap="none" spc="0" normalizeH="0" baseline="0" noProof="0" dirty="0" smtClean="0">
                <a:ln>
                  <a:noFill/>
                </a:ln>
                <a:effectLst/>
                <a:uLnTx/>
                <a:uFillTx/>
                <a:latin typeface="Book Antiqua" pitchFamily="18" charset="0"/>
                <a:cs typeface="+mn-cs"/>
              </a:rPr>
              <a:t>To forecast demand. (income elasticity man be used to forecast demand for the product)</a:t>
            </a:r>
          </a:p>
          <a:p>
            <a:pPr marL="623887" marR="64008" lvl="0" indent="-514350" algn="just" defTabSz="914400" rtl="0" eaLnBrk="1" fontAlgn="base" latinLnBrk="0" hangingPunct="1">
              <a:lnSpc>
                <a:spcPct val="100000"/>
              </a:lnSpc>
              <a:spcBef>
                <a:spcPts val="400"/>
              </a:spcBef>
              <a:spcAft>
                <a:spcPct val="0"/>
              </a:spcAft>
              <a:buSzPct val="68000"/>
              <a:buFont typeface="+mj-lt"/>
              <a:buAutoNum type="arabicPeriod"/>
              <a:tabLst/>
              <a:defRPr/>
            </a:pPr>
            <a:r>
              <a:rPr kumimoji="0" lang="en-US" sz="2600" b="0" i="0" u="none" strike="noStrike" kern="1200" cap="none" spc="0" normalizeH="0" baseline="0" noProof="0" dirty="0" smtClean="0">
                <a:ln>
                  <a:noFill/>
                </a:ln>
                <a:effectLst/>
                <a:uLnTx/>
                <a:uFillTx/>
                <a:latin typeface="Book Antiqua" pitchFamily="18" charset="0"/>
                <a:cs typeface="+mn-cs"/>
              </a:rPr>
              <a:t>To plan the level of output &amp; price.</a:t>
            </a:r>
          </a:p>
          <a:p>
            <a:pPr marL="0" marR="64008" lvl="0" indent="0" algn="just"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defRPr/>
            </a:pPr>
            <a:endParaRPr kumimoji="0" lang="en-US" sz="2600" b="0" i="0" u="none" strike="noStrike" kern="1200" cap="none" spc="0" normalizeH="0" baseline="0" noProof="0" dirty="0" smtClean="0">
              <a:ln>
                <a:noFill/>
              </a:ln>
              <a:effectLst/>
              <a:uLnTx/>
              <a:uFillTx/>
              <a:latin typeface="Book Antiqua" pitchFamily="18" charset="0"/>
              <a:cs typeface="+mn-cs"/>
            </a:endParaRP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normAutofit/>
          </a:bodyPr>
          <a:lstStyle/>
          <a:p>
            <a:pPr algn="ctr" eaLnBrk="1" hangingPunct="1">
              <a:defRPr/>
            </a:pPr>
            <a:r>
              <a:rPr lang="en-US" sz="3600" b="1" dirty="0" smtClean="0">
                <a:solidFill>
                  <a:srgbClr val="C00000"/>
                </a:solidFill>
                <a:effectLst/>
                <a:latin typeface="Bookman Old Style" pitchFamily="18" charset="0"/>
              </a:rPr>
              <a:t>DEMAND  FORECASTING METHODS</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normAutofit/>
          </a:bodyPr>
          <a:lstStyle/>
          <a:p>
            <a:pPr eaLnBrk="1" hangingPunct="1">
              <a:defRPr/>
            </a:pPr>
            <a:r>
              <a:rPr lang="en-US" sz="3600" b="1" dirty="0" smtClean="0">
                <a:solidFill>
                  <a:srgbClr val="C00000"/>
                </a:solidFill>
                <a:effectLst/>
                <a:latin typeface="Bookman Old Style" pitchFamily="18" charset="0"/>
              </a:rPr>
              <a:t>WHY TO FORECAST DEMAND?</a:t>
            </a:r>
          </a:p>
        </p:txBody>
      </p:sp>
      <p:sp>
        <p:nvSpPr>
          <p:cNvPr id="3075" name="Rectangle 3"/>
          <p:cNvSpPr>
            <a:spLocks noGrp="1" noChangeArrowheads="1"/>
          </p:cNvSpPr>
          <p:nvPr>
            <p:ph idx="1"/>
          </p:nvPr>
        </p:nvSpPr>
        <p:spPr>
          <a:xfrm>
            <a:off x="457200" y="2057400"/>
            <a:ext cx="8229600" cy="2133600"/>
          </a:xfrm>
        </p:spPr>
        <p:txBody>
          <a:bodyPr/>
          <a:lstStyle/>
          <a:p>
            <a:pPr marL="609600" indent="-609600" eaLnBrk="1" hangingPunct="1">
              <a:buClrTx/>
              <a:buFontTx/>
              <a:buAutoNum type="arabicPeriod"/>
              <a:defRPr/>
            </a:pPr>
            <a:r>
              <a:rPr lang="en-US" sz="2600" dirty="0" smtClean="0">
                <a:latin typeface="Book Antiqua" pitchFamily="18" charset="0"/>
              </a:rPr>
              <a:t>To assess the likely demand.</a:t>
            </a:r>
          </a:p>
          <a:p>
            <a:pPr marL="609600" indent="-609600" eaLnBrk="1" hangingPunct="1">
              <a:buClrTx/>
              <a:buFontTx/>
              <a:buAutoNum type="arabicPeriod"/>
              <a:defRPr/>
            </a:pPr>
            <a:r>
              <a:rPr lang="en-US" sz="2600" dirty="0" smtClean="0">
                <a:latin typeface="Book Antiqua" pitchFamily="18" charset="0"/>
              </a:rPr>
              <a:t>To plan the production accordingly.</a:t>
            </a:r>
          </a:p>
          <a:p>
            <a:pPr marL="609600" indent="-609600" eaLnBrk="1" hangingPunct="1">
              <a:buClrTx/>
              <a:buFontTx/>
              <a:buAutoNum type="arabicPeriod"/>
              <a:defRPr/>
            </a:pPr>
            <a:r>
              <a:rPr lang="en-US" sz="2600" dirty="0" smtClean="0">
                <a:latin typeface="Book Antiqua" pitchFamily="18" charset="0"/>
              </a:rPr>
              <a:t>To plan the inputs (factors of productions) Manpower (</a:t>
            </a:r>
            <a:r>
              <a:rPr lang="en-US" sz="2600" dirty="0" err="1" smtClean="0">
                <a:latin typeface="Book Antiqua" pitchFamily="18" charset="0"/>
              </a:rPr>
              <a:t>labour</a:t>
            </a:r>
            <a:r>
              <a:rPr lang="en-US" sz="2600" dirty="0" smtClean="0">
                <a:latin typeface="Book Antiqua" pitchFamily="18" charset="0"/>
              </a:rPr>
              <a:t>), Raw material, and Capital.</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1371600" y="304800"/>
            <a:ext cx="6934200" cy="411163"/>
          </a:xfrm>
          <a:prstGeom prst="rect">
            <a:avLst/>
          </a:prstGeom>
        </p:spPr>
        <p:txBody>
          <a:bodyPr vert="horz" rtlCol="0" anchor="ctr">
            <a:noAutofit/>
            <a:scene3d>
              <a:camera prst="orthographicFront"/>
              <a:lightRig rig="soft" dir="t"/>
            </a:scene3d>
            <a:sp3d prstMaterial="softEdge">
              <a:bevelT w="25400" h="25400"/>
            </a:sp3d>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srgbClr val="C00000"/>
                </a:solidFill>
                <a:effectLst/>
                <a:uLnTx/>
                <a:uFillTx/>
                <a:latin typeface="Book Antiqua" pitchFamily="18" charset="0"/>
                <a:ea typeface="+mj-ea"/>
                <a:cs typeface="+mj-cs"/>
              </a:rPr>
              <a:t>DEMAND FORECASTING</a:t>
            </a:r>
          </a:p>
        </p:txBody>
      </p:sp>
      <p:sp>
        <p:nvSpPr>
          <p:cNvPr id="5" name="Text Box 4"/>
          <p:cNvSpPr txBox="1">
            <a:spLocks noChangeArrowheads="1"/>
          </p:cNvSpPr>
          <p:nvPr/>
        </p:nvSpPr>
        <p:spPr bwMode="auto">
          <a:xfrm>
            <a:off x="0" y="1295400"/>
            <a:ext cx="5334000" cy="457200"/>
          </a:xfrm>
          <a:prstGeom prst="rect">
            <a:avLst/>
          </a:prstGeom>
          <a:noFill/>
          <a:ln w="9525">
            <a:noFill/>
            <a:miter lim="800000"/>
            <a:headEnd/>
            <a:tailEnd/>
          </a:ln>
        </p:spPr>
        <p:txBody>
          <a:bodyPr>
            <a:spAutoFit/>
          </a:bodyPr>
          <a:lstStyle/>
          <a:p>
            <a:r>
              <a:rPr lang="en-US" sz="2400" b="1" dirty="0">
                <a:solidFill>
                  <a:srgbClr val="00B050"/>
                </a:solidFill>
                <a:latin typeface="Book Antiqua" pitchFamily="18" charset="0"/>
              </a:rPr>
              <a:t>NON – STATISTICAL METHODS</a:t>
            </a:r>
            <a:r>
              <a:rPr lang="en-US" b="1" dirty="0">
                <a:solidFill>
                  <a:srgbClr val="00B050"/>
                </a:solidFill>
                <a:latin typeface="Book Antiqua" pitchFamily="18" charset="0"/>
              </a:rPr>
              <a:t> </a:t>
            </a:r>
          </a:p>
        </p:txBody>
      </p:sp>
      <p:sp>
        <p:nvSpPr>
          <p:cNvPr id="6" name="Text Box 6"/>
          <p:cNvSpPr txBox="1">
            <a:spLocks noChangeArrowheads="1"/>
          </p:cNvSpPr>
          <p:nvPr/>
        </p:nvSpPr>
        <p:spPr bwMode="auto">
          <a:xfrm>
            <a:off x="5257800" y="1295400"/>
            <a:ext cx="4115229" cy="461665"/>
          </a:xfrm>
          <a:prstGeom prst="rect">
            <a:avLst/>
          </a:prstGeom>
          <a:noFill/>
          <a:ln w="9525">
            <a:noFill/>
            <a:miter lim="800000"/>
            <a:headEnd/>
            <a:tailEnd/>
          </a:ln>
        </p:spPr>
        <p:txBody>
          <a:bodyPr wrap="none">
            <a:spAutoFit/>
          </a:bodyPr>
          <a:lstStyle/>
          <a:p>
            <a:r>
              <a:rPr lang="en-US" sz="2400" b="1" dirty="0">
                <a:solidFill>
                  <a:srgbClr val="00B050"/>
                </a:solidFill>
                <a:latin typeface="Book Antiqua" pitchFamily="18" charset="0"/>
              </a:rPr>
              <a:t>STATISTICAL METHODS </a:t>
            </a:r>
          </a:p>
        </p:txBody>
      </p:sp>
      <p:sp>
        <p:nvSpPr>
          <p:cNvPr id="7" name="Line 7"/>
          <p:cNvSpPr>
            <a:spLocks noChangeShapeType="1"/>
          </p:cNvSpPr>
          <p:nvPr/>
        </p:nvSpPr>
        <p:spPr bwMode="auto">
          <a:xfrm>
            <a:off x="4572000" y="762000"/>
            <a:ext cx="0" cy="304800"/>
          </a:xfrm>
          <a:prstGeom prst="line">
            <a:avLst/>
          </a:prstGeom>
          <a:noFill/>
          <a:ln w="9525">
            <a:solidFill>
              <a:schemeClr val="tx1"/>
            </a:solidFill>
            <a:round/>
            <a:headEnd/>
            <a:tailEnd/>
          </a:ln>
        </p:spPr>
        <p:txBody>
          <a:bodyPr/>
          <a:lstStyle/>
          <a:p>
            <a:endParaRPr lang="en-US">
              <a:latin typeface="Book Antiqua" pitchFamily="18" charset="0"/>
            </a:endParaRPr>
          </a:p>
        </p:txBody>
      </p:sp>
      <p:sp>
        <p:nvSpPr>
          <p:cNvPr id="8" name="Line 8"/>
          <p:cNvSpPr>
            <a:spLocks noChangeShapeType="1"/>
          </p:cNvSpPr>
          <p:nvPr/>
        </p:nvSpPr>
        <p:spPr bwMode="auto">
          <a:xfrm>
            <a:off x="1905000" y="1066800"/>
            <a:ext cx="5715000" cy="0"/>
          </a:xfrm>
          <a:prstGeom prst="line">
            <a:avLst/>
          </a:prstGeom>
          <a:noFill/>
          <a:ln w="9525">
            <a:solidFill>
              <a:schemeClr val="tx1"/>
            </a:solidFill>
            <a:round/>
            <a:headEnd/>
            <a:tailEnd/>
          </a:ln>
        </p:spPr>
        <p:txBody>
          <a:bodyPr/>
          <a:lstStyle/>
          <a:p>
            <a:endParaRPr lang="en-US">
              <a:latin typeface="Book Antiqua" pitchFamily="18" charset="0"/>
            </a:endParaRPr>
          </a:p>
        </p:txBody>
      </p:sp>
      <p:sp>
        <p:nvSpPr>
          <p:cNvPr id="9" name="Line 9"/>
          <p:cNvSpPr>
            <a:spLocks noChangeShapeType="1"/>
          </p:cNvSpPr>
          <p:nvPr/>
        </p:nvSpPr>
        <p:spPr bwMode="auto">
          <a:xfrm>
            <a:off x="1905000" y="1066800"/>
            <a:ext cx="0" cy="15240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10" name="Line 10"/>
          <p:cNvSpPr>
            <a:spLocks noChangeShapeType="1"/>
          </p:cNvSpPr>
          <p:nvPr/>
        </p:nvSpPr>
        <p:spPr bwMode="auto">
          <a:xfrm>
            <a:off x="7620000" y="1066800"/>
            <a:ext cx="0" cy="15240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11" name="Line 11"/>
          <p:cNvSpPr>
            <a:spLocks noChangeShapeType="1"/>
          </p:cNvSpPr>
          <p:nvPr/>
        </p:nvSpPr>
        <p:spPr bwMode="auto">
          <a:xfrm>
            <a:off x="1981200" y="1676400"/>
            <a:ext cx="0" cy="228600"/>
          </a:xfrm>
          <a:prstGeom prst="line">
            <a:avLst/>
          </a:prstGeom>
          <a:noFill/>
          <a:ln w="9525">
            <a:solidFill>
              <a:schemeClr val="tx1"/>
            </a:solidFill>
            <a:round/>
            <a:headEnd/>
            <a:tailEnd/>
          </a:ln>
        </p:spPr>
        <p:txBody>
          <a:bodyPr/>
          <a:lstStyle/>
          <a:p>
            <a:endParaRPr lang="en-US">
              <a:latin typeface="Book Antiqua" pitchFamily="18" charset="0"/>
            </a:endParaRPr>
          </a:p>
        </p:txBody>
      </p:sp>
      <p:sp>
        <p:nvSpPr>
          <p:cNvPr id="12" name="Line 12"/>
          <p:cNvSpPr>
            <a:spLocks noChangeShapeType="1"/>
          </p:cNvSpPr>
          <p:nvPr/>
        </p:nvSpPr>
        <p:spPr bwMode="auto">
          <a:xfrm flipH="1">
            <a:off x="304800" y="1905000"/>
            <a:ext cx="1676400" cy="0"/>
          </a:xfrm>
          <a:prstGeom prst="line">
            <a:avLst/>
          </a:prstGeom>
          <a:noFill/>
          <a:ln w="9525">
            <a:solidFill>
              <a:schemeClr val="tx1"/>
            </a:solidFill>
            <a:round/>
            <a:headEnd/>
            <a:tailEnd/>
          </a:ln>
        </p:spPr>
        <p:txBody>
          <a:bodyPr/>
          <a:lstStyle/>
          <a:p>
            <a:endParaRPr lang="en-US">
              <a:latin typeface="Book Antiqua" pitchFamily="18" charset="0"/>
            </a:endParaRPr>
          </a:p>
        </p:txBody>
      </p:sp>
      <p:sp>
        <p:nvSpPr>
          <p:cNvPr id="13" name="Line 13"/>
          <p:cNvSpPr>
            <a:spLocks noChangeShapeType="1"/>
          </p:cNvSpPr>
          <p:nvPr/>
        </p:nvSpPr>
        <p:spPr bwMode="auto">
          <a:xfrm>
            <a:off x="304800" y="1905000"/>
            <a:ext cx="0" cy="4343400"/>
          </a:xfrm>
          <a:prstGeom prst="line">
            <a:avLst/>
          </a:prstGeom>
          <a:noFill/>
          <a:ln w="9525">
            <a:solidFill>
              <a:schemeClr val="tx1"/>
            </a:solidFill>
            <a:round/>
            <a:headEnd/>
            <a:tailEnd/>
          </a:ln>
        </p:spPr>
        <p:txBody>
          <a:bodyPr/>
          <a:lstStyle/>
          <a:p>
            <a:endParaRPr lang="en-US">
              <a:latin typeface="Book Antiqua" pitchFamily="18" charset="0"/>
            </a:endParaRPr>
          </a:p>
        </p:txBody>
      </p:sp>
      <p:sp>
        <p:nvSpPr>
          <p:cNvPr id="14" name="Line 14"/>
          <p:cNvSpPr>
            <a:spLocks noChangeShapeType="1"/>
          </p:cNvSpPr>
          <p:nvPr/>
        </p:nvSpPr>
        <p:spPr bwMode="auto">
          <a:xfrm>
            <a:off x="304800" y="2286000"/>
            <a:ext cx="2286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15" name="Text Box 15"/>
          <p:cNvSpPr txBox="1">
            <a:spLocks noChangeArrowheads="1"/>
          </p:cNvSpPr>
          <p:nvPr/>
        </p:nvSpPr>
        <p:spPr bwMode="auto">
          <a:xfrm>
            <a:off x="609600" y="2133600"/>
            <a:ext cx="4572000" cy="457200"/>
          </a:xfrm>
          <a:prstGeom prst="rect">
            <a:avLst/>
          </a:prstGeom>
          <a:noFill/>
          <a:ln w="9525">
            <a:noFill/>
            <a:miter lim="800000"/>
            <a:headEnd/>
            <a:tailEnd/>
          </a:ln>
        </p:spPr>
        <p:txBody>
          <a:bodyPr>
            <a:spAutoFit/>
          </a:bodyPr>
          <a:lstStyle/>
          <a:p>
            <a:pPr>
              <a:spcBef>
                <a:spcPct val="50000"/>
              </a:spcBef>
            </a:pPr>
            <a:r>
              <a:rPr lang="en-US" sz="2400">
                <a:latin typeface="Book Antiqua" pitchFamily="18" charset="0"/>
              </a:rPr>
              <a:t>Complete Enumeration Survey</a:t>
            </a:r>
          </a:p>
        </p:txBody>
      </p:sp>
      <p:sp>
        <p:nvSpPr>
          <p:cNvPr id="16" name="Text Box 16"/>
          <p:cNvSpPr txBox="1">
            <a:spLocks noChangeArrowheads="1"/>
          </p:cNvSpPr>
          <p:nvPr/>
        </p:nvSpPr>
        <p:spPr bwMode="auto">
          <a:xfrm>
            <a:off x="685800" y="3581400"/>
            <a:ext cx="4953000" cy="461963"/>
          </a:xfrm>
          <a:prstGeom prst="rect">
            <a:avLst/>
          </a:prstGeom>
          <a:noFill/>
          <a:ln w="9525">
            <a:noFill/>
            <a:miter lim="800000"/>
            <a:headEnd/>
            <a:tailEnd/>
          </a:ln>
        </p:spPr>
        <p:txBody>
          <a:bodyPr>
            <a:spAutoFit/>
          </a:bodyPr>
          <a:lstStyle/>
          <a:p>
            <a:pPr>
              <a:spcBef>
                <a:spcPct val="50000"/>
              </a:spcBef>
            </a:pPr>
            <a:r>
              <a:rPr lang="en-US" sz="2400">
                <a:latin typeface="Book Antiqua" pitchFamily="18" charset="0"/>
              </a:rPr>
              <a:t>Sales force Opinion Method</a:t>
            </a:r>
          </a:p>
        </p:txBody>
      </p:sp>
      <p:sp>
        <p:nvSpPr>
          <p:cNvPr id="17" name="Line 17"/>
          <p:cNvSpPr>
            <a:spLocks noChangeShapeType="1"/>
          </p:cNvSpPr>
          <p:nvPr/>
        </p:nvSpPr>
        <p:spPr bwMode="auto">
          <a:xfrm>
            <a:off x="304800" y="3048000"/>
            <a:ext cx="2286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18" name="Text Box 18"/>
          <p:cNvSpPr txBox="1">
            <a:spLocks noChangeArrowheads="1"/>
          </p:cNvSpPr>
          <p:nvPr/>
        </p:nvSpPr>
        <p:spPr bwMode="auto">
          <a:xfrm>
            <a:off x="685800" y="2819400"/>
            <a:ext cx="4038600" cy="457200"/>
          </a:xfrm>
          <a:prstGeom prst="rect">
            <a:avLst/>
          </a:prstGeom>
          <a:noFill/>
          <a:ln w="9525">
            <a:noFill/>
            <a:miter lim="800000"/>
            <a:headEnd/>
            <a:tailEnd/>
          </a:ln>
        </p:spPr>
        <p:txBody>
          <a:bodyPr>
            <a:spAutoFit/>
          </a:bodyPr>
          <a:lstStyle/>
          <a:p>
            <a:pPr>
              <a:spcBef>
                <a:spcPct val="50000"/>
              </a:spcBef>
            </a:pPr>
            <a:r>
              <a:rPr lang="en-US" sz="2400">
                <a:latin typeface="Book Antiqua" pitchFamily="18" charset="0"/>
              </a:rPr>
              <a:t>Sample Method</a:t>
            </a:r>
          </a:p>
        </p:txBody>
      </p:sp>
      <p:sp>
        <p:nvSpPr>
          <p:cNvPr id="19" name="Line 19"/>
          <p:cNvSpPr>
            <a:spLocks noChangeShapeType="1"/>
          </p:cNvSpPr>
          <p:nvPr/>
        </p:nvSpPr>
        <p:spPr bwMode="auto">
          <a:xfrm>
            <a:off x="304800" y="3733800"/>
            <a:ext cx="2286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20" name="Text Box 20"/>
          <p:cNvSpPr txBox="1">
            <a:spLocks noChangeArrowheads="1"/>
          </p:cNvSpPr>
          <p:nvPr/>
        </p:nvSpPr>
        <p:spPr bwMode="auto">
          <a:xfrm>
            <a:off x="685800" y="4114800"/>
            <a:ext cx="7543800" cy="457200"/>
          </a:xfrm>
          <a:prstGeom prst="rect">
            <a:avLst/>
          </a:prstGeom>
          <a:noFill/>
          <a:ln w="9525">
            <a:noFill/>
            <a:miter lim="800000"/>
            <a:headEnd/>
            <a:tailEnd/>
          </a:ln>
        </p:spPr>
        <p:txBody>
          <a:bodyPr>
            <a:spAutoFit/>
          </a:bodyPr>
          <a:lstStyle/>
          <a:p>
            <a:pPr>
              <a:spcBef>
                <a:spcPct val="50000"/>
              </a:spcBef>
            </a:pPr>
            <a:r>
              <a:rPr lang="en-US" sz="2400" dirty="0">
                <a:latin typeface="Book Antiqua" pitchFamily="18" charset="0"/>
              </a:rPr>
              <a:t>Expert Opinion Method        </a:t>
            </a:r>
            <a:r>
              <a:rPr lang="en-US" sz="2000" dirty="0">
                <a:latin typeface="Book Antiqua" pitchFamily="18" charset="0"/>
              </a:rPr>
              <a:t>Delphi Technique / GD</a:t>
            </a:r>
          </a:p>
        </p:txBody>
      </p:sp>
      <p:sp>
        <p:nvSpPr>
          <p:cNvPr id="21" name="Line 21"/>
          <p:cNvSpPr>
            <a:spLocks noChangeShapeType="1"/>
          </p:cNvSpPr>
          <p:nvPr/>
        </p:nvSpPr>
        <p:spPr bwMode="auto">
          <a:xfrm>
            <a:off x="304800" y="4343400"/>
            <a:ext cx="2286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22" name="Text Box 22"/>
          <p:cNvSpPr txBox="1">
            <a:spLocks noChangeArrowheads="1"/>
          </p:cNvSpPr>
          <p:nvPr/>
        </p:nvSpPr>
        <p:spPr bwMode="auto">
          <a:xfrm>
            <a:off x="685800" y="4800600"/>
            <a:ext cx="5867400" cy="457200"/>
          </a:xfrm>
          <a:prstGeom prst="rect">
            <a:avLst/>
          </a:prstGeom>
          <a:noFill/>
          <a:ln w="9525">
            <a:noFill/>
            <a:miter lim="800000"/>
            <a:headEnd/>
            <a:tailEnd/>
          </a:ln>
        </p:spPr>
        <p:txBody>
          <a:bodyPr>
            <a:spAutoFit/>
          </a:bodyPr>
          <a:lstStyle/>
          <a:p>
            <a:pPr>
              <a:spcBef>
                <a:spcPct val="50000"/>
              </a:spcBef>
            </a:pPr>
            <a:r>
              <a:rPr lang="en-US" sz="2400">
                <a:latin typeface="Book Antiqua" pitchFamily="18" charset="0"/>
              </a:rPr>
              <a:t>Test Marketing</a:t>
            </a:r>
          </a:p>
        </p:txBody>
      </p:sp>
      <p:sp>
        <p:nvSpPr>
          <p:cNvPr id="23" name="Line 23"/>
          <p:cNvSpPr>
            <a:spLocks noChangeShapeType="1"/>
          </p:cNvSpPr>
          <p:nvPr/>
        </p:nvSpPr>
        <p:spPr bwMode="auto">
          <a:xfrm>
            <a:off x="304800" y="50292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24" name="Text Box 24"/>
          <p:cNvSpPr txBox="1">
            <a:spLocks noChangeArrowheads="1"/>
          </p:cNvSpPr>
          <p:nvPr/>
        </p:nvSpPr>
        <p:spPr bwMode="auto">
          <a:xfrm>
            <a:off x="685800" y="5410200"/>
            <a:ext cx="5181600" cy="457200"/>
          </a:xfrm>
          <a:prstGeom prst="rect">
            <a:avLst/>
          </a:prstGeom>
          <a:noFill/>
          <a:ln w="9525">
            <a:noFill/>
            <a:miter lim="800000"/>
            <a:headEnd/>
            <a:tailEnd/>
          </a:ln>
        </p:spPr>
        <p:txBody>
          <a:bodyPr>
            <a:spAutoFit/>
          </a:bodyPr>
          <a:lstStyle/>
          <a:p>
            <a:pPr>
              <a:spcBef>
                <a:spcPct val="50000"/>
              </a:spcBef>
            </a:pPr>
            <a:r>
              <a:rPr lang="en-US" sz="2400">
                <a:latin typeface="Book Antiqua" pitchFamily="18" charset="0"/>
              </a:rPr>
              <a:t>Controlled Experiments</a:t>
            </a:r>
          </a:p>
        </p:txBody>
      </p:sp>
      <p:sp>
        <p:nvSpPr>
          <p:cNvPr id="25" name="Line 25"/>
          <p:cNvSpPr>
            <a:spLocks noChangeShapeType="1"/>
          </p:cNvSpPr>
          <p:nvPr/>
        </p:nvSpPr>
        <p:spPr bwMode="auto">
          <a:xfrm>
            <a:off x="304800" y="56388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26" name="Text Box 26"/>
          <p:cNvSpPr txBox="1">
            <a:spLocks noChangeArrowheads="1"/>
          </p:cNvSpPr>
          <p:nvPr/>
        </p:nvSpPr>
        <p:spPr bwMode="auto">
          <a:xfrm>
            <a:off x="762000" y="6019800"/>
            <a:ext cx="3505200" cy="457200"/>
          </a:xfrm>
          <a:prstGeom prst="rect">
            <a:avLst/>
          </a:prstGeom>
          <a:noFill/>
          <a:ln w="9525">
            <a:noFill/>
            <a:miter lim="800000"/>
            <a:headEnd/>
            <a:tailEnd/>
          </a:ln>
        </p:spPr>
        <p:txBody>
          <a:bodyPr>
            <a:spAutoFit/>
          </a:bodyPr>
          <a:lstStyle/>
          <a:p>
            <a:pPr>
              <a:spcBef>
                <a:spcPct val="50000"/>
              </a:spcBef>
            </a:pPr>
            <a:r>
              <a:rPr lang="en-US" sz="2400">
                <a:latin typeface="Book Antiqua" pitchFamily="18" charset="0"/>
              </a:rPr>
              <a:t>Judgemental Approach</a:t>
            </a:r>
          </a:p>
        </p:txBody>
      </p:sp>
      <p:sp>
        <p:nvSpPr>
          <p:cNvPr id="28" name="Line 28"/>
          <p:cNvSpPr>
            <a:spLocks noChangeShapeType="1"/>
          </p:cNvSpPr>
          <p:nvPr/>
        </p:nvSpPr>
        <p:spPr bwMode="auto">
          <a:xfrm>
            <a:off x="4038600" y="4343400"/>
            <a:ext cx="4572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29" name="Line 25"/>
          <p:cNvSpPr>
            <a:spLocks noChangeShapeType="1"/>
          </p:cNvSpPr>
          <p:nvPr/>
        </p:nvSpPr>
        <p:spPr bwMode="auto">
          <a:xfrm>
            <a:off x="304800" y="62484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30" name="Right Brace 29"/>
          <p:cNvSpPr/>
          <p:nvPr/>
        </p:nvSpPr>
        <p:spPr>
          <a:xfrm>
            <a:off x="7239000" y="2209800"/>
            <a:ext cx="457200" cy="228600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1" name="TextBox 30"/>
          <p:cNvSpPr txBox="1"/>
          <p:nvPr/>
        </p:nvSpPr>
        <p:spPr>
          <a:xfrm>
            <a:off x="7696200" y="2971800"/>
            <a:ext cx="1447800" cy="646331"/>
          </a:xfrm>
          <a:prstGeom prst="rect">
            <a:avLst/>
          </a:prstGeom>
          <a:noFill/>
        </p:spPr>
        <p:txBody>
          <a:bodyPr wrap="square" rtlCol="0">
            <a:spAutoFit/>
          </a:bodyPr>
          <a:lstStyle/>
          <a:p>
            <a:pPr algn="ctr"/>
            <a:r>
              <a:rPr lang="en-US" b="1" dirty="0" smtClean="0">
                <a:latin typeface="Book Antiqua" pitchFamily="18" charset="0"/>
              </a:rPr>
              <a:t>Survey Techniques</a:t>
            </a:r>
            <a:endParaRPr lang="en-US" b="1" dirty="0">
              <a:latin typeface="Book Antiqua" pitchFamily="18"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0" y="1066800"/>
            <a:ext cx="9144000" cy="5486400"/>
          </a:xfrm>
        </p:spPr>
        <p:txBody>
          <a:bodyPr>
            <a:normAutofit/>
          </a:bodyPr>
          <a:lstStyle/>
          <a:p>
            <a:pPr marL="609600" indent="-609600" algn="just" eaLnBrk="1" hangingPunct="1">
              <a:buFontTx/>
              <a:buNone/>
              <a:defRPr/>
            </a:pPr>
            <a:endParaRPr lang="en-US" sz="2800" u="sng" dirty="0" smtClean="0">
              <a:latin typeface="Book Antiqua" pitchFamily="18" charset="0"/>
            </a:endParaRPr>
          </a:p>
          <a:p>
            <a:pPr marL="609600" indent="-609600" algn="just" eaLnBrk="1" hangingPunct="1">
              <a:buNone/>
              <a:defRPr/>
            </a:pPr>
            <a:r>
              <a:rPr lang="en-US" sz="2800" b="1" u="sng" dirty="0" smtClean="0">
                <a:solidFill>
                  <a:srgbClr val="C00000"/>
                </a:solidFill>
                <a:latin typeface="Book Antiqua" pitchFamily="18" charset="0"/>
              </a:rPr>
              <a:t>Survey of buyer intentions</a:t>
            </a:r>
            <a:r>
              <a:rPr lang="en-US" sz="2800" b="1" dirty="0" smtClean="0">
                <a:solidFill>
                  <a:srgbClr val="C00000"/>
                </a:solidFill>
                <a:latin typeface="Book Antiqua" pitchFamily="18" charset="0"/>
              </a:rPr>
              <a:t>: </a:t>
            </a:r>
            <a:r>
              <a:rPr lang="en-US" sz="2800" dirty="0" smtClean="0">
                <a:latin typeface="Book Antiqua" pitchFamily="18" charset="0"/>
              </a:rPr>
              <a:t>in this method information is drawn from the buyer to estimate demand.</a:t>
            </a:r>
          </a:p>
          <a:p>
            <a:pPr marL="609600" indent="-609600" algn="just" eaLnBrk="1" hangingPunct="1">
              <a:buFontTx/>
              <a:buChar char="•"/>
              <a:defRPr/>
            </a:pPr>
            <a:r>
              <a:rPr lang="en-US" sz="2800" dirty="0" smtClean="0">
                <a:latin typeface="Book Antiqua" pitchFamily="18" charset="0"/>
              </a:rPr>
              <a:t>In this method each potential buyer is asked how much does he plan to buy, of the given product at a given point of time under particular condition.</a:t>
            </a:r>
          </a:p>
          <a:p>
            <a:pPr marL="609600" indent="-609600" algn="just" eaLnBrk="1" hangingPunct="1">
              <a:buFontTx/>
              <a:buChar char="•"/>
              <a:defRPr/>
            </a:pPr>
            <a:r>
              <a:rPr lang="en-US" sz="2800" dirty="0" smtClean="0">
                <a:latin typeface="Book Antiqua" pitchFamily="18" charset="0"/>
              </a:rPr>
              <a:t>This is the most effective method because the buyer is the ultimate decision maker, &amp; we are collecting the information from the potential buyer.</a:t>
            </a:r>
          </a:p>
          <a:p>
            <a:pPr marL="609600" indent="-609600" algn="just" eaLnBrk="1" hangingPunct="1">
              <a:buFontTx/>
              <a:buChar char="•"/>
              <a:defRPr/>
            </a:pPr>
            <a:endParaRPr lang="en-US" sz="2800" dirty="0" smtClean="0">
              <a:latin typeface="Book Antiqua" pitchFamily="18" charset="0"/>
            </a:endParaRPr>
          </a:p>
          <a:p>
            <a:pPr marL="609600" indent="-609600" algn="just" eaLnBrk="1" hangingPunct="1">
              <a:defRPr/>
            </a:pPr>
            <a:endParaRPr lang="en-US" sz="2800" dirty="0" smtClean="0">
              <a:latin typeface="Book Antiqua" pitchFamily="18" charset="0"/>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228600" y="1143000"/>
            <a:ext cx="8686800" cy="5105400"/>
          </a:xfrm>
        </p:spPr>
        <p:txBody>
          <a:bodyPr>
            <a:normAutofit lnSpcReduction="10000"/>
          </a:bodyPr>
          <a:lstStyle/>
          <a:p>
            <a:pPr algn="just" eaLnBrk="1" hangingPunct="1">
              <a:defRPr/>
            </a:pPr>
            <a:r>
              <a:rPr lang="en-US" sz="2800" dirty="0" smtClean="0">
                <a:latin typeface="Book Antiqua" pitchFamily="18" charset="0"/>
              </a:rPr>
              <a:t>Survey can be conducted by considering either whole population or by selecting a small group of potential buyers.</a:t>
            </a:r>
          </a:p>
          <a:p>
            <a:pPr algn="just" eaLnBrk="1" hangingPunct="1">
              <a:buNone/>
              <a:defRPr/>
            </a:pPr>
            <a:endParaRPr lang="en-US" sz="2800" dirty="0" smtClean="0">
              <a:latin typeface="Book Antiqua" pitchFamily="18" charset="0"/>
            </a:endParaRPr>
          </a:p>
          <a:p>
            <a:pPr algn="just" eaLnBrk="1" hangingPunct="1">
              <a:defRPr/>
            </a:pPr>
            <a:r>
              <a:rPr lang="en-US" sz="2800" dirty="0" smtClean="0">
                <a:latin typeface="Book Antiqua" pitchFamily="18" charset="0"/>
              </a:rPr>
              <a:t>If survey is conducted by considering the whole population it is called </a:t>
            </a:r>
            <a:r>
              <a:rPr lang="en-US" sz="2800" b="1" u="sng" dirty="0" smtClean="0">
                <a:solidFill>
                  <a:srgbClr val="C00000"/>
                </a:solidFill>
                <a:latin typeface="Book Antiqua" pitchFamily="18" charset="0"/>
              </a:rPr>
              <a:t>Census</a:t>
            </a:r>
            <a:r>
              <a:rPr lang="en-US" sz="2800" dirty="0" smtClean="0">
                <a:latin typeface="Book Antiqua" pitchFamily="18" charset="0"/>
              </a:rPr>
              <a:t> method. census method is also called as </a:t>
            </a:r>
            <a:r>
              <a:rPr lang="en-US" sz="2800" b="1" u="sng" dirty="0" smtClean="0">
                <a:solidFill>
                  <a:srgbClr val="C00000"/>
                </a:solidFill>
                <a:latin typeface="Book Antiqua" pitchFamily="18" charset="0"/>
              </a:rPr>
              <a:t>Total Enumeration</a:t>
            </a:r>
            <a:r>
              <a:rPr lang="en-US" sz="2800" dirty="0" smtClean="0">
                <a:latin typeface="Book Antiqua" pitchFamily="18" charset="0"/>
              </a:rPr>
              <a:t> method.</a:t>
            </a:r>
          </a:p>
          <a:p>
            <a:pPr algn="just" eaLnBrk="1" hangingPunct="1">
              <a:buNone/>
              <a:defRPr/>
            </a:pPr>
            <a:endParaRPr lang="en-US" sz="2800" dirty="0" smtClean="0">
              <a:latin typeface="Book Antiqua" pitchFamily="18" charset="0"/>
            </a:endParaRPr>
          </a:p>
          <a:p>
            <a:pPr algn="just" eaLnBrk="1" hangingPunct="1">
              <a:defRPr/>
            </a:pPr>
            <a:r>
              <a:rPr lang="en-US" sz="2800" dirty="0" smtClean="0">
                <a:latin typeface="Book Antiqua" pitchFamily="18" charset="0"/>
              </a:rPr>
              <a:t>If survey is conducted by considering the small group of potential buyers who can represent the whole population, it is called </a:t>
            </a:r>
            <a:r>
              <a:rPr lang="en-US" sz="2800" b="1" u="sng" dirty="0" smtClean="0">
                <a:solidFill>
                  <a:srgbClr val="C00000"/>
                </a:solidFill>
                <a:latin typeface="Book Antiqua" pitchFamily="18" charset="0"/>
              </a:rPr>
              <a:t>Sample</a:t>
            </a:r>
            <a:r>
              <a:rPr lang="en-US" sz="2800" dirty="0" smtClean="0">
                <a:latin typeface="Book Antiqua" pitchFamily="18" charset="0"/>
              </a:rPr>
              <a:t> method. </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228600" y="914400"/>
            <a:ext cx="8534400" cy="5486400"/>
          </a:xfrm>
        </p:spPr>
        <p:txBody>
          <a:bodyPr>
            <a:normAutofit/>
          </a:bodyPr>
          <a:lstStyle/>
          <a:p>
            <a:pPr algn="just" eaLnBrk="1" hangingPunct="1">
              <a:buFont typeface="Wingdings" pitchFamily="2" charset="2"/>
              <a:buNone/>
              <a:defRPr/>
            </a:pPr>
            <a:r>
              <a:rPr lang="en-US" sz="2800" b="1" u="sng" dirty="0" smtClean="0">
                <a:solidFill>
                  <a:srgbClr val="C00000"/>
                </a:solidFill>
                <a:latin typeface="Book Antiqua" pitchFamily="18" charset="0"/>
              </a:rPr>
              <a:t>Sales force opinion method</a:t>
            </a:r>
            <a:r>
              <a:rPr lang="en-US" sz="2800" b="1" dirty="0" smtClean="0">
                <a:solidFill>
                  <a:srgbClr val="C00000"/>
                </a:solidFill>
                <a:latin typeface="Book Antiqua" pitchFamily="18" charset="0"/>
              </a:rPr>
              <a:t>: </a:t>
            </a:r>
            <a:r>
              <a:rPr lang="en-US" sz="2800" dirty="0" smtClean="0">
                <a:latin typeface="Book Antiqua" pitchFamily="18" charset="0"/>
              </a:rPr>
              <a:t>Sales people are in constant touch with the large number of buyers of a particular market. </a:t>
            </a:r>
            <a:endParaRPr lang="en-US" sz="2800" dirty="0">
              <a:latin typeface="Book Antiqua" pitchFamily="18" charset="0"/>
            </a:endParaRPr>
          </a:p>
          <a:p>
            <a:pPr algn="just" eaLnBrk="1" hangingPunct="1">
              <a:buFont typeface="Wingdings" pitchFamily="2" charset="2"/>
              <a:buNone/>
              <a:defRPr/>
            </a:pPr>
            <a:endParaRPr lang="en-US" sz="2800" dirty="0" smtClean="0">
              <a:latin typeface="Book Antiqua" pitchFamily="18" charset="0"/>
            </a:endParaRPr>
          </a:p>
          <a:p>
            <a:pPr algn="just" eaLnBrk="1" hangingPunct="1">
              <a:defRPr/>
            </a:pPr>
            <a:r>
              <a:rPr lang="en-US" sz="2800" dirty="0" smtClean="0">
                <a:latin typeface="Book Antiqua" pitchFamily="18" charset="0"/>
              </a:rPr>
              <a:t>Sales force constitute valid source of information about the likely sales of a product.</a:t>
            </a:r>
          </a:p>
          <a:p>
            <a:pPr algn="just" eaLnBrk="1" hangingPunct="1">
              <a:buNone/>
              <a:defRPr/>
            </a:pPr>
            <a:endParaRPr lang="en-US" sz="2800" dirty="0" smtClean="0">
              <a:latin typeface="Book Antiqua" pitchFamily="18" charset="0"/>
            </a:endParaRPr>
          </a:p>
          <a:p>
            <a:pPr algn="just" eaLnBrk="1" hangingPunct="1">
              <a:defRPr/>
            </a:pPr>
            <a:r>
              <a:rPr lang="en-US" sz="2800" dirty="0" smtClean="0">
                <a:latin typeface="Book Antiqua" pitchFamily="18" charset="0"/>
              </a:rPr>
              <a:t>Sales force is capable of assessing the likely reaction of the customers of their territories quickly, given the companies marketing strategy.</a:t>
            </a:r>
          </a:p>
          <a:p>
            <a:pPr eaLnBrk="1" hangingPunct="1">
              <a:defRPr/>
            </a:pPr>
            <a:endParaRPr lang="en-US" sz="2800" u="sng" dirty="0" smtClean="0">
              <a:latin typeface="Book Antiqua" pitchFamily="18"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57200" y="990600"/>
            <a:ext cx="8305800" cy="5867400"/>
          </a:xfrm>
        </p:spPr>
        <p:txBody>
          <a:bodyPr>
            <a:normAutofit/>
          </a:bodyPr>
          <a:lstStyle/>
          <a:p>
            <a:pPr algn="just" eaLnBrk="1" hangingPunct="1">
              <a:buNone/>
              <a:defRPr/>
            </a:pPr>
            <a:r>
              <a:rPr lang="en-US" sz="2800" b="1" u="sng" dirty="0" smtClean="0">
                <a:solidFill>
                  <a:srgbClr val="C00000"/>
                </a:solidFill>
                <a:latin typeface="Book Antiqua" pitchFamily="18" charset="0"/>
              </a:rPr>
              <a:t>Expert opinion method:</a:t>
            </a:r>
            <a:r>
              <a:rPr lang="en-US" sz="2800" b="1" dirty="0" smtClean="0">
                <a:solidFill>
                  <a:srgbClr val="C00000"/>
                </a:solidFill>
                <a:latin typeface="Book Antiqua" pitchFamily="18" charset="0"/>
              </a:rPr>
              <a:t> </a:t>
            </a:r>
            <a:r>
              <a:rPr lang="en-US" sz="2800" dirty="0">
                <a:latin typeface="Book Antiqua" pitchFamily="18" charset="0"/>
              </a:rPr>
              <a:t>A</a:t>
            </a:r>
            <a:r>
              <a:rPr lang="en-US" sz="2800" dirty="0" smtClean="0">
                <a:latin typeface="Book Antiqua" pitchFamily="18" charset="0"/>
              </a:rPr>
              <a:t>n expert is good at forecasting and analyzing the future trends for a given product or service at a given level of technology.</a:t>
            </a:r>
          </a:p>
          <a:p>
            <a:pPr algn="just" eaLnBrk="1" hangingPunct="1">
              <a:buFont typeface="Wingdings" pitchFamily="2" charset="2"/>
              <a:buNone/>
              <a:defRPr/>
            </a:pPr>
            <a:endParaRPr lang="en-US" sz="2800" dirty="0" smtClean="0">
              <a:latin typeface="Book Antiqua" pitchFamily="18" charset="0"/>
            </a:endParaRPr>
          </a:p>
          <a:p>
            <a:pPr algn="just" eaLnBrk="1" hangingPunct="1">
              <a:defRPr/>
            </a:pPr>
            <a:r>
              <a:rPr lang="en-US" sz="2800" dirty="0" smtClean="0">
                <a:latin typeface="Book Antiqua" pitchFamily="18" charset="0"/>
              </a:rPr>
              <a:t>Apart from salesmen, consumers &amp;  distributors, outside experts may also used for forecasting. In the United States of America, the automobile companies get sales estimates directly from their dealers.   Firms in advanced countries make use of outside experts for estimating future demand. </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001000" cy="5486400"/>
          </a:xfrm>
        </p:spPr>
        <p:txBody>
          <a:bodyPr>
            <a:normAutofit fontScale="92500"/>
          </a:bodyPr>
          <a:lstStyle/>
          <a:p>
            <a:pPr algn="just" eaLnBrk="1" hangingPunct="1">
              <a:buFont typeface="Wingdings" pitchFamily="2" charset="2"/>
              <a:buNone/>
              <a:defRPr/>
            </a:pPr>
            <a:r>
              <a:rPr lang="en-US" sz="2600" b="1" dirty="0" smtClean="0">
                <a:solidFill>
                  <a:srgbClr val="C00000"/>
                </a:solidFill>
                <a:latin typeface="Book Antiqua" pitchFamily="18" charset="0"/>
              </a:rPr>
              <a:t>Delphi Method:</a:t>
            </a:r>
            <a:r>
              <a:rPr lang="en-IN" sz="2600" b="1" dirty="0" smtClean="0">
                <a:solidFill>
                  <a:srgbClr val="C00000"/>
                </a:solidFill>
                <a:latin typeface="Book Antiqua" pitchFamily="18" charset="0"/>
              </a:rPr>
              <a:t> </a:t>
            </a:r>
            <a:r>
              <a:rPr lang="en-US" sz="2600" dirty="0" smtClean="0">
                <a:latin typeface="Book Antiqua" pitchFamily="18" charset="0"/>
              </a:rPr>
              <a:t>A variant of the survey method is Delphi method. It is a sophisticated method to arrive at a consensus. Under this method, a panel is selected to give suggestions to solve the problems in hand. Both internal and external experts can be the members of the panel. Panel members one kept apart from each other and express their views in an anonymous manner. </a:t>
            </a:r>
          </a:p>
          <a:p>
            <a:pPr algn="just" eaLnBrk="1" hangingPunct="1">
              <a:buFont typeface="Wingdings" pitchFamily="2" charset="2"/>
              <a:buNone/>
              <a:defRPr/>
            </a:pPr>
            <a:endParaRPr lang="en-US" sz="2600" dirty="0">
              <a:latin typeface="Book Antiqua" pitchFamily="18" charset="0"/>
            </a:endParaRPr>
          </a:p>
          <a:p>
            <a:pPr algn="just" eaLnBrk="1" hangingPunct="1">
              <a:buFont typeface="Wingdings" pitchFamily="2" charset="2"/>
              <a:buNone/>
              <a:defRPr/>
            </a:pPr>
            <a:r>
              <a:rPr lang="en-US" sz="2600" dirty="0" smtClean="0">
                <a:latin typeface="Book Antiqua" pitchFamily="18" charset="0"/>
              </a:rPr>
              <a:t>	There is also a coordinator who acts as an intermediary among the panelists. He prepares the questionnaire and sends it to the panelist. At the end of each round, he prepares a summary report. On the basis of the summary report the panel members have to give suggestions. </a:t>
            </a:r>
            <a:endParaRPr lang="en-IN" sz="2600" dirty="0" smtClean="0">
              <a:latin typeface="Book Antiqua" pitchFamily="18"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304800" y="1143000"/>
            <a:ext cx="8229600" cy="4724400"/>
          </a:xfrm>
        </p:spPr>
        <p:txBody>
          <a:bodyPr>
            <a:normAutofit/>
          </a:bodyPr>
          <a:lstStyle/>
          <a:p>
            <a:pPr algn="just" eaLnBrk="1" hangingPunct="1">
              <a:buNone/>
              <a:defRPr/>
            </a:pPr>
            <a:r>
              <a:rPr lang="en-US" sz="2800" b="1" u="sng" dirty="0" smtClean="0">
                <a:solidFill>
                  <a:srgbClr val="C00000"/>
                </a:solidFill>
                <a:latin typeface="Book Antiqua" pitchFamily="18" charset="0"/>
              </a:rPr>
              <a:t>Test marketing:</a:t>
            </a:r>
            <a:r>
              <a:rPr lang="en-US" sz="2800" b="1" dirty="0" smtClean="0">
                <a:solidFill>
                  <a:srgbClr val="C00000"/>
                </a:solidFill>
                <a:latin typeface="Book Antiqua" pitchFamily="18" charset="0"/>
              </a:rPr>
              <a:t> </a:t>
            </a:r>
            <a:r>
              <a:rPr lang="en-US" sz="2800" dirty="0">
                <a:latin typeface="Book Antiqua" pitchFamily="18" charset="0"/>
              </a:rPr>
              <a:t>I</a:t>
            </a:r>
            <a:r>
              <a:rPr lang="en-US" sz="2800" dirty="0" smtClean="0">
                <a:latin typeface="Book Antiqua" pitchFamily="18" charset="0"/>
              </a:rPr>
              <a:t>n test marketing the entire product and marketing program is carried for the first time in a small number of well chosen and authentic sales environment.</a:t>
            </a:r>
          </a:p>
          <a:p>
            <a:pPr algn="just" eaLnBrk="1" hangingPunct="1">
              <a:buFont typeface="Wingdings" pitchFamily="2" charset="2"/>
              <a:buNone/>
              <a:defRPr/>
            </a:pPr>
            <a:endParaRPr lang="en-US" sz="2800" dirty="0" smtClean="0">
              <a:latin typeface="Book Antiqua" pitchFamily="18" charset="0"/>
            </a:endParaRPr>
          </a:p>
          <a:p>
            <a:pPr algn="just" eaLnBrk="1" hangingPunct="1">
              <a:defRPr/>
            </a:pPr>
            <a:r>
              <a:rPr lang="en-US" sz="2800" dirty="0" smtClean="0">
                <a:latin typeface="Book Antiqua" pitchFamily="18" charset="0"/>
              </a:rPr>
              <a:t>The primary objective of test marketing is to know whether the customer will accept the product in the present form or not</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533400" y="1143000"/>
            <a:ext cx="8001000" cy="4876800"/>
          </a:xfrm>
        </p:spPr>
        <p:txBody>
          <a:bodyPr>
            <a:normAutofit/>
          </a:bodyPr>
          <a:lstStyle/>
          <a:p>
            <a:pPr algn="just" eaLnBrk="1" hangingPunct="1">
              <a:buNone/>
              <a:defRPr/>
            </a:pPr>
            <a:r>
              <a:rPr lang="en-US" sz="2800" b="1" u="sng" dirty="0" smtClean="0">
                <a:solidFill>
                  <a:srgbClr val="C00000"/>
                </a:solidFill>
                <a:latin typeface="Book Antiqua" pitchFamily="18" charset="0"/>
              </a:rPr>
              <a:t>Controlled experiments:</a:t>
            </a:r>
            <a:r>
              <a:rPr lang="en-US" sz="2800" b="1" dirty="0" smtClean="0">
                <a:solidFill>
                  <a:srgbClr val="C00000"/>
                </a:solidFill>
                <a:latin typeface="Book Antiqua" pitchFamily="18" charset="0"/>
              </a:rPr>
              <a:t> </a:t>
            </a:r>
            <a:r>
              <a:rPr lang="en-US" sz="2800" dirty="0" smtClean="0">
                <a:latin typeface="Book Antiqua" pitchFamily="18" charset="0"/>
              </a:rPr>
              <a:t>Major determinants of demand are manipulated to suit to the customers with different tastes and preferences</a:t>
            </a:r>
          </a:p>
          <a:p>
            <a:pPr algn="just" eaLnBrk="1" hangingPunct="1">
              <a:buFont typeface="Wingdings" pitchFamily="2" charset="2"/>
              <a:buNone/>
              <a:defRPr/>
            </a:pPr>
            <a:endParaRPr lang="en-US" sz="2800" dirty="0" smtClean="0">
              <a:latin typeface="Book Antiqua" pitchFamily="18" charset="0"/>
            </a:endParaRPr>
          </a:p>
          <a:p>
            <a:pPr algn="just" eaLnBrk="1" hangingPunct="1">
              <a:defRPr/>
            </a:pPr>
            <a:r>
              <a:rPr lang="en-US" sz="2800" dirty="0" smtClean="0">
                <a:latin typeface="Book Antiqua" pitchFamily="18" charset="0"/>
              </a:rPr>
              <a:t>In this method the product is introduced with different packages, different prices, in different markets to assess which combination appeals to the customer most</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p:txBody>
          <a:bodyPr>
            <a:normAutofit/>
          </a:bodyPr>
          <a:lstStyle/>
          <a:p>
            <a:pPr algn="just" eaLnBrk="1" hangingPunct="1">
              <a:buNone/>
              <a:defRPr/>
            </a:pPr>
            <a:r>
              <a:rPr lang="en-US" sz="2800" b="1" u="sng" dirty="0" smtClean="0">
                <a:solidFill>
                  <a:srgbClr val="C00000"/>
                </a:solidFill>
                <a:latin typeface="Book Antiqua" pitchFamily="18" charset="0"/>
              </a:rPr>
              <a:t>Judgmental </a:t>
            </a:r>
            <a:r>
              <a:rPr lang="en-US" sz="2800" b="1" u="sng" dirty="0">
                <a:solidFill>
                  <a:srgbClr val="C00000"/>
                </a:solidFill>
                <a:latin typeface="Book Antiqua" pitchFamily="18" charset="0"/>
              </a:rPr>
              <a:t>A</a:t>
            </a:r>
            <a:r>
              <a:rPr lang="en-US" sz="2800" b="1" u="sng" dirty="0" smtClean="0">
                <a:solidFill>
                  <a:srgbClr val="C00000"/>
                </a:solidFill>
                <a:latin typeface="Book Antiqua" pitchFamily="18" charset="0"/>
              </a:rPr>
              <a:t>pproach:</a:t>
            </a:r>
            <a:r>
              <a:rPr lang="en-US" sz="2800" b="1" dirty="0" smtClean="0">
                <a:solidFill>
                  <a:srgbClr val="C00000"/>
                </a:solidFill>
                <a:latin typeface="Book Antiqua" pitchFamily="18" charset="0"/>
              </a:rPr>
              <a:t> </a:t>
            </a:r>
            <a:r>
              <a:rPr lang="en-US" sz="2800" dirty="0">
                <a:latin typeface="Book Antiqua" pitchFamily="18" charset="0"/>
              </a:rPr>
              <a:t>W</a:t>
            </a:r>
            <a:r>
              <a:rPr lang="en-US" sz="2800" dirty="0" smtClean="0">
                <a:latin typeface="Book Antiqua" pitchFamily="18" charset="0"/>
              </a:rPr>
              <a:t>hen none of statistical and other methods are directly related to the given product/service the management has no alternative other  than using its own judgment in forecasting the demand.</a:t>
            </a:r>
          </a:p>
          <a:p>
            <a:pPr algn="just" eaLnBrk="1" hangingPunct="1">
              <a:defRPr/>
            </a:pPr>
            <a:endParaRPr lang="en-US" sz="2800" dirty="0" smtClean="0">
              <a:latin typeface="Book Antiqua" pitchFamily="18" charset="0"/>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8" name="Rectangle 2"/>
          <p:cNvSpPr>
            <a:spLocks noGrp="1" noChangeArrowheads="1"/>
          </p:cNvSpPr>
          <p:nvPr>
            <p:ph type="title"/>
          </p:nvPr>
        </p:nvSpPr>
        <p:spPr>
          <a:xfrm>
            <a:off x="1447800" y="685800"/>
            <a:ext cx="6934200" cy="411163"/>
          </a:xfrm>
        </p:spPr>
        <p:txBody>
          <a:bodyPr>
            <a:noAutofit/>
          </a:bodyPr>
          <a:lstStyle/>
          <a:p>
            <a:pPr algn="ctr" eaLnBrk="1" hangingPunct="1"/>
            <a:r>
              <a:rPr lang="en-US" sz="3200" b="1" dirty="0" smtClean="0">
                <a:solidFill>
                  <a:srgbClr val="C00000"/>
                </a:solidFill>
                <a:effectLst/>
                <a:latin typeface="Bookman Old Style" pitchFamily="18" charset="0"/>
              </a:rPr>
              <a:t>DEMAND FORECASTING</a:t>
            </a:r>
          </a:p>
        </p:txBody>
      </p:sp>
      <p:sp>
        <p:nvSpPr>
          <p:cNvPr id="429059" name="Text Box 3"/>
          <p:cNvSpPr txBox="1">
            <a:spLocks noChangeArrowheads="1"/>
          </p:cNvSpPr>
          <p:nvPr/>
        </p:nvSpPr>
        <p:spPr bwMode="auto">
          <a:xfrm>
            <a:off x="228600" y="1828800"/>
            <a:ext cx="4724400" cy="830997"/>
          </a:xfrm>
          <a:prstGeom prst="rect">
            <a:avLst/>
          </a:prstGeom>
          <a:noFill/>
          <a:ln w="9525">
            <a:noFill/>
            <a:miter lim="800000"/>
            <a:headEnd/>
            <a:tailEnd/>
          </a:ln>
        </p:spPr>
        <p:txBody>
          <a:bodyPr wrap="square">
            <a:spAutoFit/>
          </a:bodyPr>
          <a:lstStyle/>
          <a:p>
            <a:r>
              <a:rPr lang="en-US" sz="2400" b="1" dirty="0">
                <a:solidFill>
                  <a:srgbClr val="008000"/>
                </a:solidFill>
                <a:latin typeface="Book Antiqua" pitchFamily="18" charset="0"/>
              </a:rPr>
              <a:t>NON – STATISTICAL METHODS</a:t>
            </a:r>
            <a:r>
              <a:rPr lang="en-US" b="1" dirty="0">
                <a:latin typeface="Book Antiqua" pitchFamily="18" charset="0"/>
              </a:rPr>
              <a:t> </a:t>
            </a:r>
          </a:p>
        </p:txBody>
      </p:sp>
      <p:sp>
        <p:nvSpPr>
          <p:cNvPr id="429060" name="Text Box 4"/>
          <p:cNvSpPr txBox="1">
            <a:spLocks noChangeArrowheads="1"/>
          </p:cNvSpPr>
          <p:nvPr/>
        </p:nvSpPr>
        <p:spPr bwMode="auto">
          <a:xfrm>
            <a:off x="5105400" y="1828800"/>
            <a:ext cx="4115229" cy="461665"/>
          </a:xfrm>
          <a:prstGeom prst="rect">
            <a:avLst/>
          </a:prstGeom>
          <a:noFill/>
          <a:ln w="9525">
            <a:noFill/>
            <a:miter lim="800000"/>
            <a:headEnd/>
            <a:tailEnd/>
          </a:ln>
        </p:spPr>
        <p:txBody>
          <a:bodyPr wrap="none">
            <a:spAutoFit/>
          </a:bodyPr>
          <a:lstStyle/>
          <a:p>
            <a:r>
              <a:rPr lang="en-US" sz="2400" b="1" dirty="0">
                <a:solidFill>
                  <a:srgbClr val="008000"/>
                </a:solidFill>
                <a:latin typeface="Book Antiqua" pitchFamily="18" charset="0"/>
              </a:rPr>
              <a:t>STATISTICAL METHODS </a:t>
            </a:r>
          </a:p>
        </p:txBody>
      </p:sp>
      <p:sp>
        <p:nvSpPr>
          <p:cNvPr id="83973" name="Line 5"/>
          <p:cNvSpPr>
            <a:spLocks noChangeShapeType="1"/>
          </p:cNvSpPr>
          <p:nvPr/>
        </p:nvSpPr>
        <p:spPr bwMode="auto">
          <a:xfrm>
            <a:off x="4572000" y="1371600"/>
            <a:ext cx="0" cy="304800"/>
          </a:xfrm>
          <a:prstGeom prst="line">
            <a:avLst/>
          </a:prstGeom>
          <a:noFill/>
          <a:ln w="9525">
            <a:solidFill>
              <a:schemeClr val="tx1"/>
            </a:solidFill>
            <a:round/>
            <a:headEnd/>
            <a:tailEnd/>
          </a:ln>
        </p:spPr>
        <p:txBody>
          <a:bodyPr/>
          <a:lstStyle/>
          <a:p>
            <a:endParaRPr lang="en-US" dirty="0"/>
          </a:p>
        </p:txBody>
      </p:sp>
      <p:sp>
        <p:nvSpPr>
          <p:cNvPr id="83974" name="Line 6"/>
          <p:cNvSpPr>
            <a:spLocks noChangeShapeType="1"/>
          </p:cNvSpPr>
          <p:nvPr/>
        </p:nvSpPr>
        <p:spPr bwMode="auto">
          <a:xfrm>
            <a:off x="1905000" y="1676400"/>
            <a:ext cx="5715000" cy="0"/>
          </a:xfrm>
          <a:prstGeom prst="line">
            <a:avLst/>
          </a:prstGeom>
          <a:noFill/>
          <a:ln w="9525">
            <a:solidFill>
              <a:schemeClr val="tx1"/>
            </a:solidFill>
            <a:round/>
            <a:headEnd/>
            <a:tailEnd/>
          </a:ln>
        </p:spPr>
        <p:txBody>
          <a:bodyPr/>
          <a:lstStyle/>
          <a:p>
            <a:endParaRPr lang="en-US"/>
          </a:p>
        </p:txBody>
      </p:sp>
      <p:sp>
        <p:nvSpPr>
          <p:cNvPr id="83975" name="Line 7"/>
          <p:cNvSpPr>
            <a:spLocks noChangeShapeType="1"/>
          </p:cNvSpPr>
          <p:nvPr/>
        </p:nvSpPr>
        <p:spPr bwMode="auto">
          <a:xfrm>
            <a:off x="1905000" y="1676400"/>
            <a:ext cx="0" cy="152400"/>
          </a:xfrm>
          <a:prstGeom prst="line">
            <a:avLst/>
          </a:prstGeom>
          <a:noFill/>
          <a:ln w="9525">
            <a:solidFill>
              <a:schemeClr val="tx1"/>
            </a:solidFill>
            <a:round/>
            <a:headEnd/>
            <a:tailEnd type="triangle" w="med" len="med"/>
          </a:ln>
        </p:spPr>
        <p:txBody>
          <a:bodyPr/>
          <a:lstStyle/>
          <a:p>
            <a:endParaRPr lang="en-US"/>
          </a:p>
        </p:txBody>
      </p:sp>
      <p:sp>
        <p:nvSpPr>
          <p:cNvPr id="83976" name="Line 8"/>
          <p:cNvSpPr>
            <a:spLocks noChangeShapeType="1"/>
          </p:cNvSpPr>
          <p:nvPr/>
        </p:nvSpPr>
        <p:spPr bwMode="auto">
          <a:xfrm>
            <a:off x="7620000" y="1676400"/>
            <a:ext cx="0" cy="152400"/>
          </a:xfrm>
          <a:prstGeom prst="line">
            <a:avLst/>
          </a:prstGeom>
          <a:noFill/>
          <a:ln w="9525">
            <a:solidFill>
              <a:schemeClr val="tx1"/>
            </a:solidFill>
            <a:round/>
            <a:headEnd/>
            <a:tailEnd type="triangle" w="med" len="med"/>
          </a:ln>
        </p:spPr>
        <p:txBody>
          <a:bodyPr/>
          <a:lstStyle/>
          <a:p>
            <a:endParaRPr lang="en-US"/>
          </a:p>
        </p:txBody>
      </p:sp>
      <p:sp>
        <p:nvSpPr>
          <p:cNvPr id="83977" name="Line 27"/>
          <p:cNvSpPr>
            <a:spLocks noChangeShapeType="1"/>
          </p:cNvSpPr>
          <p:nvPr/>
        </p:nvSpPr>
        <p:spPr bwMode="auto">
          <a:xfrm>
            <a:off x="7620000" y="2362200"/>
            <a:ext cx="0" cy="228600"/>
          </a:xfrm>
          <a:prstGeom prst="line">
            <a:avLst/>
          </a:prstGeom>
          <a:noFill/>
          <a:ln w="9525">
            <a:solidFill>
              <a:schemeClr val="tx1"/>
            </a:solidFill>
            <a:round/>
            <a:headEnd/>
            <a:tailEnd/>
          </a:ln>
        </p:spPr>
        <p:txBody>
          <a:bodyPr/>
          <a:lstStyle/>
          <a:p>
            <a:endParaRPr lang="en-US"/>
          </a:p>
        </p:txBody>
      </p:sp>
      <p:sp>
        <p:nvSpPr>
          <p:cNvPr id="83978" name="Line 28"/>
          <p:cNvSpPr>
            <a:spLocks noChangeShapeType="1"/>
          </p:cNvSpPr>
          <p:nvPr/>
        </p:nvSpPr>
        <p:spPr bwMode="auto">
          <a:xfrm flipH="1">
            <a:off x="7620000" y="2590800"/>
            <a:ext cx="1066800" cy="0"/>
          </a:xfrm>
          <a:prstGeom prst="line">
            <a:avLst/>
          </a:prstGeom>
          <a:noFill/>
          <a:ln w="9525">
            <a:solidFill>
              <a:schemeClr val="tx1"/>
            </a:solidFill>
            <a:round/>
            <a:headEnd/>
            <a:tailEnd/>
          </a:ln>
        </p:spPr>
        <p:txBody>
          <a:bodyPr/>
          <a:lstStyle/>
          <a:p>
            <a:endParaRPr lang="en-US"/>
          </a:p>
        </p:txBody>
      </p:sp>
      <p:sp>
        <p:nvSpPr>
          <p:cNvPr id="83980" name="Line 30"/>
          <p:cNvSpPr>
            <a:spLocks noChangeShapeType="1"/>
          </p:cNvSpPr>
          <p:nvPr/>
        </p:nvSpPr>
        <p:spPr bwMode="auto">
          <a:xfrm flipH="1">
            <a:off x="8382000" y="29718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429087" name="Text Box 31"/>
          <p:cNvSpPr txBox="1">
            <a:spLocks noChangeArrowheads="1"/>
          </p:cNvSpPr>
          <p:nvPr/>
        </p:nvSpPr>
        <p:spPr bwMode="auto">
          <a:xfrm>
            <a:off x="533400" y="2743200"/>
            <a:ext cx="8153400" cy="457200"/>
          </a:xfrm>
          <a:prstGeom prst="rect">
            <a:avLst/>
          </a:prstGeom>
          <a:noFill/>
          <a:ln w="9525">
            <a:noFill/>
            <a:miter lim="800000"/>
            <a:headEnd/>
            <a:tailEnd/>
          </a:ln>
        </p:spPr>
        <p:txBody>
          <a:bodyPr>
            <a:spAutoFit/>
          </a:bodyPr>
          <a:lstStyle/>
          <a:p>
            <a:pPr>
              <a:spcBef>
                <a:spcPct val="50000"/>
              </a:spcBef>
            </a:pPr>
            <a:r>
              <a:rPr lang="en-US" sz="2400" b="1" dirty="0">
                <a:latin typeface="Book Antiqua" pitchFamily="18" charset="0"/>
              </a:rPr>
              <a:t>Mechanical Extrapolation / Trend Projection Methods</a:t>
            </a:r>
          </a:p>
        </p:txBody>
      </p:sp>
      <p:sp>
        <p:nvSpPr>
          <p:cNvPr id="83982" name="Line 32"/>
          <p:cNvSpPr>
            <a:spLocks noChangeShapeType="1"/>
          </p:cNvSpPr>
          <p:nvPr/>
        </p:nvSpPr>
        <p:spPr bwMode="auto">
          <a:xfrm flipH="1">
            <a:off x="8382000" y="37338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429089" name="Text Box 33"/>
          <p:cNvSpPr txBox="1">
            <a:spLocks noChangeArrowheads="1"/>
          </p:cNvSpPr>
          <p:nvPr/>
        </p:nvSpPr>
        <p:spPr bwMode="auto">
          <a:xfrm>
            <a:off x="4724400" y="3505200"/>
            <a:ext cx="3657600" cy="457200"/>
          </a:xfrm>
          <a:prstGeom prst="rect">
            <a:avLst/>
          </a:prstGeom>
          <a:noFill/>
          <a:ln w="9525">
            <a:noFill/>
            <a:miter lim="800000"/>
            <a:headEnd/>
            <a:tailEnd/>
          </a:ln>
        </p:spPr>
        <p:txBody>
          <a:bodyPr>
            <a:spAutoFit/>
          </a:bodyPr>
          <a:lstStyle/>
          <a:p>
            <a:pPr>
              <a:spcBef>
                <a:spcPct val="50000"/>
              </a:spcBef>
            </a:pPr>
            <a:r>
              <a:rPr lang="en-US" sz="2400" b="1">
                <a:latin typeface="Book Antiqua" pitchFamily="18" charset="0"/>
              </a:rPr>
              <a:t>Barometric Techniques</a:t>
            </a:r>
          </a:p>
        </p:txBody>
      </p:sp>
      <p:sp>
        <p:nvSpPr>
          <p:cNvPr id="83984" name="Line 34"/>
          <p:cNvSpPr>
            <a:spLocks noChangeShapeType="1"/>
          </p:cNvSpPr>
          <p:nvPr/>
        </p:nvSpPr>
        <p:spPr bwMode="auto">
          <a:xfrm flipH="1">
            <a:off x="8382000" y="44958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429091" name="Text Box 35"/>
          <p:cNvSpPr txBox="1">
            <a:spLocks noChangeArrowheads="1"/>
          </p:cNvSpPr>
          <p:nvPr/>
        </p:nvSpPr>
        <p:spPr bwMode="auto">
          <a:xfrm>
            <a:off x="2819400" y="4267200"/>
            <a:ext cx="5867400" cy="457200"/>
          </a:xfrm>
          <a:prstGeom prst="rect">
            <a:avLst/>
          </a:prstGeom>
          <a:noFill/>
          <a:ln w="9525">
            <a:noFill/>
            <a:miter lim="800000"/>
            <a:headEnd/>
            <a:tailEnd/>
          </a:ln>
        </p:spPr>
        <p:txBody>
          <a:bodyPr>
            <a:spAutoFit/>
          </a:bodyPr>
          <a:lstStyle/>
          <a:p>
            <a:pPr>
              <a:spcBef>
                <a:spcPct val="50000"/>
              </a:spcBef>
            </a:pPr>
            <a:r>
              <a:rPr lang="en-US" sz="2400" b="1">
                <a:latin typeface="Book Antiqua" pitchFamily="18" charset="0"/>
              </a:rPr>
              <a:t>Correlation and Regression Methods</a:t>
            </a:r>
          </a:p>
        </p:txBody>
      </p:sp>
      <p:sp>
        <p:nvSpPr>
          <p:cNvPr id="83987" name="Line 38"/>
          <p:cNvSpPr>
            <a:spLocks noChangeShapeType="1"/>
          </p:cNvSpPr>
          <p:nvPr/>
        </p:nvSpPr>
        <p:spPr bwMode="auto">
          <a:xfrm>
            <a:off x="7620000" y="2362200"/>
            <a:ext cx="0" cy="228600"/>
          </a:xfrm>
          <a:prstGeom prst="line">
            <a:avLst/>
          </a:prstGeom>
          <a:noFill/>
          <a:ln w="9525">
            <a:solidFill>
              <a:schemeClr val="tx1"/>
            </a:solidFill>
            <a:round/>
            <a:headEnd/>
            <a:tailEnd/>
          </a:ln>
        </p:spPr>
        <p:txBody>
          <a:bodyPr/>
          <a:lstStyle/>
          <a:p>
            <a:endParaRPr lang="en-US"/>
          </a:p>
        </p:txBody>
      </p:sp>
      <p:sp>
        <p:nvSpPr>
          <p:cNvPr id="83988" name="Line 39"/>
          <p:cNvSpPr>
            <a:spLocks noChangeShapeType="1"/>
          </p:cNvSpPr>
          <p:nvPr/>
        </p:nvSpPr>
        <p:spPr bwMode="auto">
          <a:xfrm flipH="1">
            <a:off x="7620000" y="2590800"/>
            <a:ext cx="1066800" cy="0"/>
          </a:xfrm>
          <a:prstGeom prst="line">
            <a:avLst/>
          </a:prstGeom>
          <a:noFill/>
          <a:ln w="9525">
            <a:solidFill>
              <a:schemeClr val="tx1"/>
            </a:solidFill>
            <a:round/>
            <a:headEnd/>
            <a:tailEnd/>
          </a:ln>
        </p:spPr>
        <p:txBody>
          <a:bodyPr/>
          <a:lstStyle/>
          <a:p>
            <a:endParaRPr lang="en-US"/>
          </a:p>
        </p:txBody>
      </p:sp>
      <p:sp>
        <p:nvSpPr>
          <p:cNvPr id="83990" name="Line 41"/>
          <p:cNvSpPr>
            <a:spLocks noChangeShapeType="1"/>
          </p:cNvSpPr>
          <p:nvPr/>
        </p:nvSpPr>
        <p:spPr bwMode="auto">
          <a:xfrm flipH="1">
            <a:off x="8382000" y="29718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83991" name="Line 42"/>
          <p:cNvSpPr>
            <a:spLocks noChangeShapeType="1"/>
          </p:cNvSpPr>
          <p:nvPr/>
        </p:nvSpPr>
        <p:spPr bwMode="auto">
          <a:xfrm flipH="1">
            <a:off x="8382000" y="37338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83992" name="Line 43"/>
          <p:cNvSpPr>
            <a:spLocks noChangeShapeType="1"/>
          </p:cNvSpPr>
          <p:nvPr/>
        </p:nvSpPr>
        <p:spPr bwMode="auto">
          <a:xfrm flipH="1">
            <a:off x="8382000" y="44958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83994" name="Line 46"/>
          <p:cNvSpPr>
            <a:spLocks noChangeShapeType="1"/>
          </p:cNvSpPr>
          <p:nvPr/>
        </p:nvSpPr>
        <p:spPr bwMode="auto">
          <a:xfrm>
            <a:off x="7620000" y="2362200"/>
            <a:ext cx="0" cy="228600"/>
          </a:xfrm>
          <a:prstGeom prst="line">
            <a:avLst/>
          </a:prstGeom>
          <a:noFill/>
          <a:ln w="9525">
            <a:solidFill>
              <a:schemeClr val="tx1"/>
            </a:solidFill>
            <a:round/>
            <a:headEnd/>
            <a:tailEnd/>
          </a:ln>
        </p:spPr>
        <p:txBody>
          <a:bodyPr/>
          <a:lstStyle/>
          <a:p>
            <a:endParaRPr lang="en-US"/>
          </a:p>
        </p:txBody>
      </p:sp>
      <p:sp>
        <p:nvSpPr>
          <p:cNvPr id="83995" name="Line 47"/>
          <p:cNvSpPr>
            <a:spLocks noChangeShapeType="1"/>
          </p:cNvSpPr>
          <p:nvPr/>
        </p:nvSpPr>
        <p:spPr bwMode="auto">
          <a:xfrm flipH="1">
            <a:off x="7620000" y="2590800"/>
            <a:ext cx="1066800" cy="0"/>
          </a:xfrm>
          <a:prstGeom prst="line">
            <a:avLst/>
          </a:prstGeom>
          <a:noFill/>
          <a:ln w="9525">
            <a:solidFill>
              <a:schemeClr val="tx1"/>
            </a:solidFill>
            <a:round/>
            <a:headEnd/>
            <a:tailEnd/>
          </a:ln>
        </p:spPr>
        <p:txBody>
          <a:bodyPr/>
          <a:lstStyle/>
          <a:p>
            <a:endParaRPr lang="en-US"/>
          </a:p>
        </p:txBody>
      </p:sp>
      <p:sp>
        <p:nvSpPr>
          <p:cNvPr id="83996" name="Line 48"/>
          <p:cNvSpPr>
            <a:spLocks noChangeShapeType="1"/>
          </p:cNvSpPr>
          <p:nvPr/>
        </p:nvSpPr>
        <p:spPr bwMode="auto">
          <a:xfrm flipH="1">
            <a:off x="8382000" y="29718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83997" name="Line 49"/>
          <p:cNvSpPr>
            <a:spLocks noChangeShapeType="1"/>
          </p:cNvSpPr>
          <p:nvPr/>
        </p:nvSpPr>
        <p:spPr bwMode="auto">
          <a:xfrm flipH="1">
            <a:off x="8382000" y="37338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83998" name="Line 50"/>
          <p:cNvSpPr>
            <a:spLocks noChangeShapeType="1"/>
          </p:cNvSpPr>
          <p:nvPr/>
        </p:nvSpPr>
        <p:spPr bwMode="auto">
          <a:xfrm flipH="1">
            <a:off x="8382000" y="44958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sp>
        <p:nvSpPr>
          <p:cNvPr id="84001" name="Line 53"/>
          <p:cNvSpPr>
            <a:spLocks noChangeShapeType="1"/>
          </p:cNvSpPr>
          <p:nvPr/>
        </p:nvSpPr>
        <p:spPr bwMode="auto">
          <a:xfrm>
            <a:off x="7620000" y="2362200"/>
            <a:ext cx="0" cy="228600"/>
          </a:xfrm>
          <a:prstGeom prst="line">
            <a:avLst/>
          </a:prstGeom>
          <a:noFill/>
          <a:ln w="9525">
            <a:solidFill>
              <a:schemeClr val="tx1"/>
            </a:solidFill>
            <a:round/>
            <a:headEnd/>
            <a:tailEnd/>
          </a:ln>
        </p:spPr>
        <p:txBody>
          <a:bodyPr/>
          <a:lstStyle/>
          <a:p>
            <a:endParaRPr lang="en-US"/>
          </a:p>
        </p:txBody>
      </p:sp>
      <p:sp>
        <p:nvSpPr>
          <p:cNvPr id="84002" name="Line 54"/>
          <p:cNvSpPr>
            <a:spLocks noChangeShapeType="1"/>
          </p:cNvSpPr>
          <p:nvPr/>
        </p:nvSpPr>
        <p:spPr bwMode="auto">
          <a:xfrm flipH="1">
            <a:off x="7620000" y="2590800"/>
            <a:ext cx="1066800" cy="0"/>
          </a:xfrm>
          <a:prstGeom prst="line">
            <a:avLst/>
          </a:prstGeom>
          <a:noFill/>
          <a:ln w="9525">
            <a:solidFill>
              <a:schemeClr val="tx1"/>
            </a:solidFill>
            <a:round/>
            <a:headEnd/>
            <a:tailEnd/>
          </a:ln>
        </p:spPr>
        <p:txBody>
          <a:bodyPr/>
          <a:lstStyle/>
          <a:p>
            <a:endParaRPr lang="en-US"/>
          </a:p>
        </p:txBody>
      </p:sp>
      <p:sp>
        <p:nvSpPr>
          <p:cNvPr id="84003" name="Line 55"/>
          <p:cNvSpPr>
            <a:spLocks noChangeShapeType="1"/>
          </p:cNvSpPr>
          <p:nvPr/>
        </p:nvSpPr>
        <p:spPr bwMode="auto">
          <a:xfrm flipH="1">
            <a:off x="8382000" y="2971800"/>
            <a:ext cx="304800" cy="0"/>
          </a:xfrm>
          <a:prstGeom prst="line">
            <a:avLst/>
          </a:prstGeom>
          <a:noFill/>
          <a:ln w="9525">
            <a:solidFill>
              <a:schemeClr val="tx1"/>
            </a:solidFill>
            <a:round/>
            <a:headEnd/>
            <a:tailEnd type="triangle" w="med" len="med"/>
          </a:ln>
        </p:spPr>
        <p:txBody>
          <a:bodyPr/>
          <a:lstStyle/>
          <a:p>
            <a:endParaRPr lang="en-US">
              <a:latin typeface="Book Antiqua" pitchFamily="18" charset="0"/>
            </a:endParaRPr>
          </a:p>
        </p:txBody>
      </p:sp>
      <p:cxnSp>
        <p:nvCxnSpPr>
          <p:cNvPr id="37" name="Straight Connector 36"/>
          <p:cNvCxnSpPr>
            <a:endCxn id="83998" idx="0"/>
          </p:cNvCxnSpPr>
          <p:nvPr/>
        </p:nvCxnSpPr>
        <p:spPr>
          <a:xfrm rot="5400000">
            <a:off x="7734300" y="3543300"/>
            <a:ext cx="19050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457200" y="990600"/>
            <a:ext cx="8077200" cy="5562600"/>
          </a:xfrm>
        </p:spPr>
        <p:txBody>
          <a:bodyPr>
            <a:normAutofit/>
          </a:bodyPr>
          <a:lstStyle/>
          <a:p>
            <a:pPr algn="just" eaLnBrk="1" hangingPunct="1">
              <a:buFont typeface="Wingdings" pitchFamily="2" charset="2"/>
              <a:buNone/>
              <a:defRPr/>
            </a:pPr>
            <a:r>
              <a:rPr lang="en-US" sz="2800" b="1" dirty="0" smtClean="0">
                <a:latin typeface="Book Antiqua" pitchFamily="18" charset="0"/>
              </a:rPr>
              <a:t> </a:t>
            </a:r>
            <a:r>
              <a:rPr lang="en-US" sz="2800" b="1" u="sng" dirty="0" smtClean="0">
                <a:solidFill>
                  <a:srgbClr val="C00000"/>
                </a:solidFill>
                <a:latin typeface="Book Antiqua" pitchFamily="18" charset="0"/>
              </a:rPr>
              <a:t>Trend projection methods:</a:t>
            </a:r>
            <a:endParaRPr lang="en-IN" sz="2800" u="sng" dirty="0" smtClean="0">
              <a:solidFill>
                <a:srgbClr val="C00000"/>
              </a:solidFill>
              <a:latin typeface="Book Antiqua" pitchFamily="18" charset="0"/>
            </a:endParaRPr>
          </a:p>
          <a:p>
            <a:pPr algn="just" eaLnBrk="1" hangingPunct="1">
              <a:buFont typeface="Wingdings" pitchFamily="2" charset="2"/>
              <a:buNone/>
              <a:defRPr/>
            </a:pPr>
            <a:r>
              <a:rPr lang="en-US" sz="2800" dirty="0" smtClean="0">
                <a:latin typeface="Book Antiqua" pitchFamily="18" charset="0"/>
              </a:rPr>
              <a:t> </a:t>
            </a:r>
            <a:r>
              <a:rPr lang="en-US" sz="2600" dirty="0" smtClean="0">
                <a:latin typeface="Book Antiqua" pitchFamily="18" charset="0"/>
              </a:rPr>
              <a:t>	</a:t>
            </a:r>
          </a:p>
          <a:p>
            <a:pPr algn="just" eaLnBrk="1" hangingPunct="1">
              <a:buFont typeface="Wingdings" pitchFamily="2" charset="2"/>
              <a:buNone/>
              <a:defRPr/>
            </a:pPr>
            <a:r>
              <a:rPr lang="en-US" sz="2600" dirty="0">
                <a:latin typeface="Book Antiqua" pitchFamily="18" charset="0"/>
              </a:rPr>
              <a:t>	</a:t>
            </a:r>
            <a:r>
              <a:rPr lang="en-US" sz="2600" dirty="0" smtClean="0">
                <a:latin typeface="Book Antiqua" pitchFamily="18" charset="0"/>
              </a:rPr>
              <a:t>A well-established firm will have accumulated data. These data is analyzed to determine the nature of existing trend. Then, this trend is projected in to the future and the results are used as the basis for forecast.</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6" name="Text Box 2"/>
          <p:cNvSpPr>
            <a:spLocks noGrp="1" noChangeArrowheads="1"/>
          </p:cNvSpPr>
          <p:nvPr>
            <p:ph type="title"/>
          </p:nvPr>
        </p:nvSpPr>
        <p:spPr>
          <a:xfrm>
            <a:off x="457200" y="1600200"/>
            <a:ext cx="8229600" cy="685800"/>
          </a:xfrm>
          <a:noFill/>
        </p:spPr>
        <p:txBody>
          <a:bodyPr/>
          <a:lstStyle/>
          <a:p>
            <a:pPr algn="l" eaLnBrk="1" hangingPunct="1">
              <a:spcBef>
                <a:spcPct val="50000"/>
              </a:spcBef>
            </a:pPr>
            <a:r>
              <a:rPr lang="en-US" sz="2400" b="1" dirty="0" smtClean="0">
                <a:solidFill>
                  <a:schemeClr val="tx1"/>
                </a:solidFill>
                <a:effectLst/>
                <a:latin typeface="Book Antiqua" pitchFamily="18" charset="0"/>
              </a:rPr>
              <a:t>Mechanical Extrapolation / Trend Projection Methods</a:t>
            </a:r>
          </a:p>
        </p:txBody>
      </p:sp>
      <p:sp>
        <p:nvSpPr>
          <p:cNvPr id="90115" name="Line 3"/>
          <p:cNvSpPr>
            <a:spLocks noChangeShapeType="1"/>
          </p:cNvSpPr>
          <p:nvPr/>
        </p:nvSpPr>
        <p:spPr bwMode="auto">
          <a:xfrm>
            <a:off x="4572000" y="2209800"/>
            <a:ext cx="0" cy="304800"/>
          </a:xfrm>
          <a:prstGeom prst="line">
            <a:avLst/>
          </a:prstGeom>
          <a:noFill/>
          <a:ln w="9525">
            <a:solidFill>
              <a:schemeClr val="tx1"/>
            </a:solidFill>
            <a:round/>
            <a:headEnd/>
            <a:tailEnd/>
          </a:ln>
        </p:spPr>
        <p:txBody>
          <a:bodyPr/>
          <a:lstStyle/>
          <a:p>
            <a:endParaRPr lang="en-US"/>
          </a:p>
        </p:txBody>
      </p:sp>
      <p:sp>
        <p:nvSpPr>
          <p:cNvPr id="90116" name="Line 4"/>
          <p:cNvSpPr>
            <a:spLocks noChangeShapeType="1"/>
          </p:cNvSpPr>
          <p:nvPr/>
        </p:nvSpPr>
        <p:spPr bwMode="auto">
          <a:xfrm>
            <a:off x="762000" y="2514600"/>
            <a:ext cx="3810000" cy="0"/>
          </a:xfrm>
          <a:prstGeom prst="line">
            <a:avLst/>
          </a:prstGeom>
          <a:noFill/>
          <a:ln w="9525">
            <a:solidFill>
              <a:schemeClr val="tx1"/>
            </a:solidFill>
            <a:round/>
            <a:headEnd/>
            <a:tailEnd/>
          </a:ln>
        </p:spPr>
        <p:txBody>
          <a:bodyPr/>
          <a:lstStyle/>
          <a:p>
            <a:endParaRPr lang="en-US"/>
          </a:p>
        </p:txBody>
      </p:sp>
      <p:sp>
        <p:nvSpPr>
          <p:cNvPr id="90117" name="Text Box 5"/>
          <p:cNvSpPr txBox="1">
            <a:spLocks noChangeArrowheads="1"/>
          </p:cNvSpPr>
          <p:nvPr/>
        </p:nvSpPr>
        <p:spPr bwMode="auto">
          <a:xfrm>
            <a:off x="1143000" y="2895600"/>
            <a:ext cx="5791200" cy="457200"/>
          </a:xfrm>
          <a:prstGeom prst="rect">
            <a:avLst/>
          </a:prstGeom>
          <a:noFill/>
          <a:ln w="9525">
            <a:noFill/>
            <a:miter lim="800000"/>
            <a:headEnd/>
            <a:tailEnd/>
          </a:ln>
        </p:spPr>
        <p:txBody>
          <a:bodyPr>
            <a:spAutoFit/>
          </a:bodyPr>
          <a:lstStyle/>
          <a:p>
            <a:pPr>
              <a:spcBef>
                <a:spcPct val="50000"/>
              </a:spcBef>
            </a:pPr>
            <a:r>
              <a:rPr lang="en-US" sz="2400" b="1" dirty="0">
                <a:solidFill>
                  <a:srgbClr val="008000"/>
                </a:solidFill>
                <a:latin typeface="Book Antiqua" pitchFamily="18" charset="0"/>
              </a:rPr>
              <a:t>Fitting Trend Line by Observation</a:t>
            </a:r>
          </a:p>
        </p:txBody>
      </p:sp>
      <p:sp>
        <p:nvSpPr>
          <p:cNvPr id="90118" name="Line 6"/>
          <p:cNvSpPr>
            <a:spLocks noChangeShapeType="1"/>
          </p:cNvSpPr>
          <p:nvPr/>
        </p:nvSpPr>
        <p:spPr bwMode="auto">
          <a:xfrm>
            <a:off x="762000" y="2514600"/>
            <a:ext cx="0" cy="2438400"/>
          </a:xfrm>
          <a:prstGeom prst="line">
            <a:avLst/>
          </a:prstGeom>
          <a:noFill/>
          <a:ln w="9525">
            <a:solidFill>
              <a:schemeClr val="tx1"/>
            </a:solidFill>
            <a:round/>
            <a:headEnd/>
            <a:tailEnd/>
          </a:ln>
        </p:spPr>
        <p:txBody>
          <a:bodyPr/>
          <a:lstStyle/>
          <a:p>
            <a:endParaRPr lang="en-US"/>
          </a:p>
        </p:txBody>
      </p:sp>
      <p:sp>
        <p:nvSpPr>
          <p:cNvPr id="90119" name="Line 7"/>
          <p:cNvSpPr>
            <a:spLocks noChangeShapeType="1"/>
          </p:cNvSpPr>
          <p:nvPr/>
        </p:nvSpPr>
        <p:spPr bwMode="auto">
          <a:xfrm>
            <a:off x="762000" y="3124200"/>
            <a:ext cx="228600" cy="0"/>
          </a:xfrm>
          <a:prstGeom prst="line">
            <a:avLst/>
          </a:prstGeom>
          <a:noFill/>
          <a:ln w="9525">
            <a:solidFill>
              <a:schemeClr val="tx1"/>
            </a:solidFill>
            <a:round/>
            <a:headEnd/>
            <a:tailEnd type="triangle" w="med" len="med"/>
          </a:ln>
        </p:spPr>
        <p:txBody>
          <a:bodyPr/>
          <a:lstStyle/>
          <a:p>
            <a:endParaRPr lang="en-US"/>
          </a:p>
        </p:txBody>
      </p:sp>
      <p:sp>
        <p:nvSpPr>
          <p:cNvPr id="90120" name="Line 8"/>
          <p:cNvSpPr>
            <a:spLocks noChangeShapeType="1"/>
          </p:cNvSpPr>
          <p:nvPr/>
        </p:nvSpPr>
        <p:spPr bwMode="auto">
          <a:xfrm>
            <a:off x="762000" y="4038600"/>
            <a:ext cx="228600" cy="0"/>
          </a:xfrm>
          <a:prstGeom prst="line">
            <a:avLst/>
          </a:prstGeom>
          <a:noFill/>
          <a:ln w="9525">
            <a:solidFill>
              <a:schemeClr val="tx1"/>
            </a:solidFill>
            <a:round/>
            <a:headEnd/>
            <a:tailEnd type="triangle" w="med" len="med"/>
          </a:ln>
        </p:spPr>
        <p:txBody>
          <a:bodyPr/>
          <a:lstStyle/>
          <a:p>
            <a:endParaRPr lang="en-US"/>
          </a:p>
        </p:txBody>
      </p:sp>
      <p:sp>
        <p:nvSpPr>
          <p:cNvPr id="90121" name="Text Box 9"/>
          <p:cNvSpPr txBox="1">
            <a:spLocks noChangeArrowheads="1"/>
          </p:cNvSpPr>
          <p:nvPr/>
        </p:nvSpPr>
        <p:spPr bwMode="auto">
          <a:xfrm>
            <a:off x="1143000" y="3810000"/>
            <a:ext cx="7391400" cy="461665"/>
          </a:xfrm>
          <a:prstGeom prst="rect">
            <a:avLst/>
          </a:prstGeom>
          <a:noFill/>
          <a:ln w="9525">
            <a:noFill/>
            <a:miter lim="800000"/>
            <a:headEnd/>
            <a:tailEnd/>
          </a:ln>
        </p:spPr>
        <p:txBody>
          <a:bodyPr>
            <a:spAutoFit/>
          </a:bodyPr>
          <a:lstStyle/>
          <a:p>
            <a:r>
              <a:rPr lang="en-US" sz="2400" b="1" dirty="0">
                <a:solidFill>
                  <a:srgbClr val="008000"/>
                </a:solidFill>
                <a:latin typeface="Book Antiqua" pitchFamily="18" charset="0"/>
              </a:rPr>
              <a:t>Time Series Analysis using Least Squares Method</a:t>
            </a:r>
          </a:p>
        </p:txBody>
      </p:sp>
      <p:sp>
        <p:nvSpPr>
          <p:cNvPr id="90122" name="Line 10"/>
          <p:cNvSpPr>
            <a:spLocks noChangeShapeType="1"/>
          </p:cNvSpPr>
          <p:nvPr/>
        </p:nvSpPr>
        <p:spPr bwMode="auto">
          <a:xfrm>
            <a:off x="762000" y="4953000"/>
            <a:ext cx="228600" cy="0"/>
          </a:xfrm>
          <a:prstGeom prst="line">
            <a:avLst/>
          </a:prstGeom>
          <a:noFill/>
          <a:ln w="9525">
            <a:solidFill>
              <a:schemeClr val="tx1"/>
            </a:solidFill>
            <a:round/>
            <a:headEnd/>
            <a:tailEnd type="triangle" w="med" len="med"/>
          </a:ln>
        </p:spPr>
        <p:txBody>
          <a:bodyPr/>
          <a:lstStyle/>
          <a:p>
            <a:endParaRPr lang="en-US"/>
          </a:p>
        </p:txBody>
      </p:sp>
      <p:sp>
        <p:nvSpPr>
          <p:cNvPr id="90123" name="Text Box 11"/>
          <p:cNvSpPr txBox="1">
            <a:spLocks noChangeArrowheads="1"/>
          </p:cNvSpPr>
          <p:nvPr/>
        </p:nvSpPr>
        <p:spPr bwMode="auto">
          <a:xfrm>
            <a:off x="1143000" y="4648200"/>
            <a:ext cx="7391400" cy="457200"/>
          </a:xfrm>
          <a:prstGeom prst="rect">
            <a:avLst/>
          </a:prstGeom>
          <a:noFill/>
          <a:ln w="9525">
            <a:noFill/>
            <a:miter lim="800000"/>
            <a:headEnd/>
            <a:tailEnd/>
          </a:ln>
        </p:spPr>
        <p:txBody>
          <a:bodyPr>
            <a:spAutoFit/>
          </a:bodyPr>
          <a:lstStyle/>
          <a:p>
            <a:r>
              <a:rPr lang="en-US" sz="2400" b="1" dirty="0">
                <a:solidFill>
                  <a:srgbClr val="008000"/>
                </a:solidFill>
                <a:latin typeface="Book Antiqua" pitchFamily="18" charset="0"/>
              </a:rPr>
              <a:t>Moving Average Method</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noChangeArrowheads="1"/>
          </p:cNvSpPr>
          <p:nvPr>
            <p:ph type="body" idx="1"/>
          </p:nvPr>
        </p:nvSpPr>
        <p:spPr/>
        <p:txBody>
          <a:bodyPr>
            <a:normAutofit lnSpcReduction="10000"/>
          </a:bodyPr>
          <a:lstStyle/>
          <a:p>
            <a:pPr algn="ctr" eaLnBrk="1" hangingPunct="1">
              <a:buFontTx/>
              <a:buNone/>
            </a:pPr>
            <a:r>
              <a:rPr lang="en-US" b="1" dirty="0" smtClean="0">
                <a:latin typeface="Book Antiqua" pitchFamily="18" charset="0"/>
              </a:rPr>
              <a:t>Sales = a + b (year number)</a:t>
            </a:r>
          </a:p>
          <a:p>
            <a:pPr algn="ctr" eaLnBrk="1" hangingPunct="1">
              <a:buFontTx/>
              <a:buNone/>
            </a:pPr>
            <a:r>
              <a:rPr lang="en-US" b="1" dirty="0" smtClean="0">
                <a:latin typeface="Book Antiqua" pitchFamily="18" charset="0"/>
              </a:rPr>
              <a:t>i.e., S = a + b . T</a:t>
            </a:r>
          </a:p>
          <a:p>
            <a:pPr algn="ctr" eaLnBrk="1" hangingPunct="1">
              <a:buFontTx/>
              <a:buNone/>
            </a:pPr>
            <a:endParaRPr lang="en-US" b="1" dirty="0" smtClean="0">
              <a:latin typeface="Book Antiqua" pitchFamily="18" charset="0"/>
            </a:endParaRPr>
          </a:p>
          <a:p>
            <a:pPr eaLnBrk="1" hangingPunct="1">
              <a:buFontTx/>
              <a:buNone/>
            </a:pPr>
            <a:r>
              <a:rPr lang="en-US" dirty="0" smtClean="0">
                <a:latin typeface="Book Antiqua" pitchFamily="18" charset="0"/>
              </a:rPr>
              <a:t>Where, a and b are constants determined using</a:t>
            </a:r>
          </a:p>
          <a:p>
            <a:pPr algn="ctr" eaLnBrk="1" hangingPunct="1">
              <a:buFontTx/>
              <a:buNone/>
            </a:pPr>
            <a:r>
              <a:rPr lang="el-GR" dirty="0" smtClean="0">
                <a:latin typeface="Book Antiqua" pitchFamily="18" charset="0"/>
              </a:rPr>
              <a:t>Σ</a:t>
            </a:r>
            <a:r>
              <a:rPr lang="en-US" dirty="0" smtClean="0">
                <a:latin typeface="Book Antiqua" pitchFamily="18" charset="0"/>
              </a:rPr>
              <a:t>S = Na + b </a:t>
            </a:r>
            <a:r>
              <a:rPr lang="el-GR" dirty="0" smtClean="0">
                <a:latin typeface="Book Antiqua" pitchFamily="18" charset="0"/>
              </a:rPr>
              <a:t>Σ</a:t>
            </a:r>
            <a:r>
              <a:rPr lang="en-US" dirty="0" smtClean="0">
                <a:latin typeface="Book Antiqua" pitchFamily="18" charset="0"/>
              </a:rPr>
              <a:t>t</a:t>
            </a:r>
          </a:p>
          <a:p>
            <a:pPr algn="ctr" eaLnBrk="1" hangingPunct="1">
              <a:buFontTx/>
              <a:buNone/>
            </a:pPr>
            <a:r>
              <a:rPr lang="el-GR" dirty="0" smtClean="0">
                <a:latin typeface="Book Antiqua" pitchFamily="18" charset="0"/>
              </a:rPr>
              <a:t>Σ</a:t>
            </a:r>
            <a:r>
              <a:rPr lang="en-US" dirty="0" smtClean="0">
                <a:latin typeface="Book Antiqua" pitchFamily="18" charset="0"/>
              </a:rPr>
              <a:t> St = a </a:t>
            </a:r>
            <a:r>
              <a:rPr lang="el-GR" dirty="0" smtClean="0">
                <a:latin typeface="Book Antiqua" pitchFamily="18" charset="0"/>
              </a:rPr>
              <a:t>Σ</a:t>
            </a:r>
            <a:r>
              <a:rPr lang="en-US" dirty="0" smtClean="0">
                <a:latin typeface="Book Antiqua" pitchFamily="18" charset="0"/>
              </a:rPr>
              <a:t> t + b </a:t>
            </a:r>
            <a:r>
              <a:rPr lang="el-GR" dirty="0" smtClean="0">
                <a:latin typeface="Book Antiqua" pitchFamily="18" charset="0"/>
              </a:rPr>
              <a:t>Σ</a:t>
            </a:r>
            <a:r>
              <a:rPr lang="en-US" dirty="0" smtClean="0">
                <a:latin typeface="Book Antiqua" pitchFamily="18" charset="0"/>
              </a:rPr>
              <a:t> t^</a:t>
            </a:r>
            <a:r>
              <a:rPr lang="en-US" sz="2400" dirty="0" smtClean="0">
                <a:latin typeface="Book Antiqua" pitchFamily="18" charset="0"/>
              </a:rPr>
              <a:t>2</a:t>
            </a:r>
          </a:p>
          <a:p>
            <a:pPr algn="ctr" eaLnBrk="1" hangingPunct="1">
              <a:buFontTx/>
              <a:buNone/>
            </a:pPr>
            <a:endParaRPr lang="en-US" sz="2400" dirty="0" smtClean="0">
              <a:latin typeface="Book Antiqua" pitchFamily="18" charset="0"/>
            </a:endParaRPr>
          </a:p>
          <a:p>
            <a:pPr algn="ctr" eaLnBrk="1" hangingPunct="1">
              <a:buFontTx/>
              <a:buNone/>
            </a:pPr>
            <a:r>
              <a:rPr lang="en-US" sz="2400" b="1" dirty="0" smtClean="0">
                <a:latin typeface="Book Antiqua" pitchFamily="18" charset="0"/>
              </a:rPr>
              <a:t>Where, N = No. of years for which data is available</a:t>
            </a:r>
            <a:endParaRPr lang="el-GR" sz="2400" b="1" dirty="0" smtClean="0">
              <a:latin typeface="Book Antiqua" pitchFamily="18" charset="0"/>
            </a:endParaRPr>
          </a:p>
          <a:p>
            <a:pPr algn="ctr" eaLnBrk="1" hangingPunct="1">
              <a:buFontTx/>
              <a:buNone/>
            </a:pPr>
            <a:endParaRPr lang="en-US" b="1" dirty="0" smtClean="0">
              <a:latin typeface="Book Antiqua" pitchFamily="18" charset="0"/>
            </a:endParaRPr>
          </a:p>
        </p:txBody>
      </p:sp>
      <p:sp>
        <p:nvSpPr>
          <p:cNvPr id="87043" name="Text Box 5"/>
          <p:cNvSpPr>
            <a:spLocks noGrp="1" noChangeArrowheads="1"/>
          </p:cNvSpPr>
          <p:nvPr>
            <p:ph type="title"/>
          </p:nvPr>
        </p:nvSpPr>
        <p:spPr>
          <a:xfrm>
            <a:off x="0" y="304800"/>
            <a:ext cx="9144000" cy="1143000"/>
          </a:xfrm>
          <a:noFill/>
        </p:spPr>
        <p:txBody>
          <a:bodyPr/>
          <a:lstStyle/>
          <a:p>
            <a:pPr algn="ctr" eaLnBrk="1" hangingPunct="1"/>
            <a:r>
              <a:rPr lang="en-US" sz="2800" b="1" dirty="0" smtClean="0">
                <a:solidFill>
                  <a:srgbClr val="C00000"/>
                </a:solidFill>
                <a:effectLst/>
                <a:latin typeface="Book Antiqua" pitchFamily="18" charset="0"/>
              </a:rPr>
              <a:t>Time Series Analysis using Least Squares Method</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457200" y="914400"/>
            <a:ext cx="8229600" cy="1143000"/>
          </a:xfrm>
        </p:spPr>
        <p:txBody>
          <a:bodyPr>
            <a:normAutofit/>
          </a:bodyPr>
          <a:lstStyle/>
          <a:p>
            <a:pPr eaLnBrk="1" hangingPunct="1"/>
            <a:r>
              <a:rPr lang="en-US" sz="3600" b="1" dirty="0" smtClean="0">
                <a:solidFill>
                  <a:srgbClr val="C00000"/>
                </a:solidFill>
                <a:effectLst/>
                <a:latin typeface="Bookman Old Style" pitchFamily="18" charset="0"/>
              </a:rPr>
              <a:t>MOVING AVERAGE METHOD</a:t>
            </a:r>
          </a:p>
        </p:txBody>
      </p:sp>
      <p:sp>
        <p:nvSpPr>
          <p:cNvPr id="91139" name="Rectangle 3"/>
          <p:cNvSpPr>
            <a:spLocks noGrp="1" noChangeArrowheads="1"/>
          </p:cNvSpPr>
          <p:nvPr>
            <p:ph type="body" idx="1"/>
          </p:nvPr>
        </p:nvSpPr>
        <p:spPr>
          <a:xfrm>
            <a:off x="457200" y="2743200"/>
            <a:ext cx="8229600" cy="3382963"/>
          </a:xfrm>
        </p:spPr>
        <p:txBody>
          <a:bodyPr/>
          <a:lstStyle/>
          <a:p>
            <a:pPr eaLnBrk="1" hangingPunct="1">
              <a:buFontTx/>
              <a:buNone/>
            </a:pPr>
            <a:r>
              <a:rPr lang="en-US" dirty="0" smtClean="0">
                <a:latin typeface="Book Antiqua" pitchFamily="18" charset="0"/>
              </a:rPr>
              <a:t>		This method considers that the average of past events determine the future events. The average keeps on moving depending up on the number of years selected.</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533400" y="457200"/>
            <a:ext cx="8229600" cy="1143000"/>
          </a:xfrm>
        </p:spPr>
        <p:txBody>
          <a:bodyPr>
            <a:normAutofit/>
          </a:bodyPr>
          <a:lstStyle/>
          <a:p>
            <a:pPr eaLnBrk="1" hangingPunct="1"/>
            <a:r>
              <a:rPr lang="en-US" sz="3600" b="1" dirty="0" smtClean="0">
                <a:solidFill>
                  <a:srgbClr val="C00000"/>
                </a:solidFill>
                <a:effectLst/>
                <a:latin typeface="Bookman Old Style" pitchFamily="18" charset="0"/>
              </a:rPr>
              <a:t>EXPONENTIAL SMOOTHING</a:t>
            </a:r>
          </a:p>
        </p:txBody>
      </p:sp>
      <p:sp>
        <p:nvSpPr>
          <p:cNvPr id="94211" name="Rectangle 3"/>
          <p:cNvSpPr>
            <a:spLocks noGrp="1" noChangeArrowheads="1"/>
          </p:cNvSpPr>
          <p:nvPr>
            <p:ph type="body" idx="1"/>
          </p:nvPr>
        </p:nvSpPr>
        <p:spPr>
          <a:xfrm>
            <a:off x="457200" y="1981200"/>
            <a:ext cx="8229600" cy="4025900"/>
          </a:xfrm>
        </p:spPr>
        <p:txBody>
          <a:bodyPr/>
          <a:lstStyle/>
          <a:p>
            <a:pPr eaLnBrk="1" hangingPunct="1">
              <a:buFontTx/>
              <a:buNone/>
            </a:pPr>
            <a:r>
              <a:rPr lang="en-US" sz="2400" dirty="0" smtClean="0">
                <a:latin typeface="Book Antiqua" pitchFamily="18" charset="0"/>
              </a:rPr>
              <a:t>	This method determines values by computing exponentially weighted system. The weights assigned to each value reflect the degree of importance of that value.</a:t>
            </a:r>
          </a:p>
          <a:p>
            <a:pPr eaLnBrk="1" hangingPunct="1">
              <a:buFontTx/>
              <a:buNone/>
            </a:pPr>
            <a:endParaRPr lang="en-US" sz="2400" dirty="0" smtClean="0">
              <a:latin typeface="Book Antiqua" pitchFamily="18" charset="0"/>
            </a:endParaRPr>
          </a:p>
          <a:p>
            <a:pPr eaLnBrk="1" hangingPunct="1">
              <a:buFontTx/>
              <a:buNone/>
            </a:pPr>
            <a:r>
              <a:rPr lang="en-US" sz="2400" dirty="0" smtClean="0">
                <a:latin typeface="Book Antiqua" pitchFamily="18" charset="0"/>
              </a:rPr>
              <a:t>Smoothened Value = w (current observed value) +</a:t>
            </a:r>
          </a:p>
          <a:p>
            <a:pPr eaLnBrk="1" hangingPunct="1">
              <a:buFontTx/>
              <a:buNone/>
            </a:pPr>
            <a:r>
              <a:rPr lang="en-US" sz="2400" dirty="0" smtClean="0">
                <a:latin typeface="Book Antiqua" pitchFamily="18" charset="0"/>
              </a:rPr>
              <a:t>                      (1-w) (previous smoothened value)</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3"/>
          <p:cNvSpPr>
            <a:spLocks noGrp="1" noChangeArrowheads="1"/>
          </p:cNvSpPr>
          <p:nvPr>
            <p:ph type="body" idx="1"/>
          </p:nvPr>
        </p:nvSpPr>
        <p:spPr>
          <a:xfrm>
            <a:off x="457200" y="1066800"/>
            <a:ext cx="8229600" cy="4525963"/>
          </a:xfrm>
        </p:spPr>
        <p:txBody>
          <a:bodyPr>
            <a:noAutofit/>
          </a:bodyPr>
          <a:lstStyle/>
          <a:p>
            <a:pPr algn="just">
              <a:lnSpc>
                <a:spcPct val="90000"/>
              </a:lnSpc>
              <a:defRPr/>
            </a:pPr>
            <a:r>
              <a:rPr lang="en-US" sz="2400" dirty="0" smtClean="0">
                <a:latin typeface="Book Antiqua" pitchFamily="18" charset="0"/>
              </a:rPr>
              <a:t>It is based on the presumption that relationship can exist among various economic time series. Under </a:t>
            </a:r>
            <a:r>
              <a:rPr lang="en-US" sz="2400" dirty="0">
                <a:latin typeface="Book Antiqua" pitchFamily="18" charset="0"/>
              </a:rPr>
              <a:t>this technique one set of data is used to predict another set.</a:t>
            </a:r>
          </a:p>
          <a:p>
            <a:pPr algn="just">
              <a:lnSpc>
                <a:spcPct val="90000"/>
              </a:lnSpc>
              <a:defRPr/>
            </a:pPr>
            <a:r>
              <a:rPr lang="en-US" sz="2400" dirty="0">
                <a:latin typeface="Book Antiqua" pitchFamily="18" charset="0"/>
              </a:rPr>
              <a:t>In other words to forecast demand for a product , some other relevant indicator, which is known as BAROMETER is used to forecast the future demand.</a:t>
            </a:r>
          </a:p>
          <a:p>
            <a:pPr algn="just">
              <a:lnSpc>
                <a:spcPct val="90000"/>
              </a:lnSpc>
              <a:buNone/>
              <a:defRPr/>
            </a:pPr>
            <a:r>
              <a:rPr lang="en-US" sz="2400" dirty="0" smtClean="0">
                <a:latin typeface="Book Antiqua" pitchFamily="18" charset="0"/>
              </a:rPr>
              <a:t>	</a:t>
            </a:r>
          </a:p>
          <a:p>
            <a:pPr algn="just">
              <a:lnSpc>
                <a:spcPct val="90000"/>
              </a:lnSpc>
              <a:buNone/>
              <a:defRPr/>
            </a:pPr>
            <a:r>
              <a:rPr lang="en-US" sz="2400" dirty="0">
                <a:latin typeface="Book Antiqua" pitchFamily="18" charset="0"/>
              </a:rPr>
              <a:t>	</a:t>
            </a:r>
            <a:r>
              <a:rPr lang="en-US" sz="2400" dirty="0" smtClean="0">
                <a:latin typeface="Book Antiqua" pitchFamily="18" charset="0"/>
              </a:rPr>
              <a:t>E.g.  </a:t>
            </a:r>
            <a:r>
              <a:rPr lang="en-US" sz="2400" dirty="0">
                <a:latin typeface="Book Antiqua" pitchFamily="18" charset="0"/>
              </a:rPr>
              <a:t>To forecast demand for cement the relevant indicator number of new construction projects, are taken into consideration for forecasting demand.</a:t>
            </a:r>
          </a:p>
          <a:p>
            <a:pPr marL="533400" indent="-533400" algn="just" eaLnBrk="1" hangingPunct="1">
              <a:buFontTx/>
              <a:buNone/>
            </a:pPr>
            <a:endParaRPr lang="en-US" sz="1000" dirty="0" smtClean="0">
              <a:latin typeface="Book Antiqua" pitchFamily="18" charset="0"/>
            </a:endParaRPr>
          </a:p>
          <a:p>
            <a:pPr marL="533400" indent="-533400" algn="just" eaLnBrk="1" hangingPunct="1">
              <a:buFontTx/>
              <a:buNone/>
            </a:pPr>
            <a:r>
              <a:rPr lang="en-US" sz="2400" dirty="0" smtClean="0">
                <a:latin typeface="Book Antiqua" pitchFamily="18" charset="0"/>
              </a:rPr>
              <a:t>There are three kinds of relationships.</a:t>
            </a:r>
          </a:p>
          <a:p>
            <a:pPr marL="533400" indent="-533400" algn="just" eaLnBrk="1" hangingPunct="1">
              <a:buFontTx/>
              <a:buAutoNum type="arabicPeriod"/>
            </a:pPr>
            <a:r>
              <a:rPr lang="en-US" sz="2400" dirty="0" smtClean="0">
                <a:latin typeface="Book Antiqua" pitchFamily="18" charset="0"/>
              </a:rPr>
              <a:t>Leading series</a:t>
            </a:r>
          </a:p>
          <a:p>
            <a:pPr marL="533400" indent="-533400" algn="just" eaLnBrk="1" hangingPunct="1">
              <a:buFontTx/>
              <a:buAutoNum type="arabicPeriod"/>
            </a:pPr>
            <a:r>
              <a:rPr lang="en-US" sz="2400" dirty="0" smtClean="0">
                <a:latin typeface="Book Antiqua" pitchFamily="18" charset="0"/>
              </a:rPr>
              <a:t>Coincident series</a:t>
            </a:r>
          </a:p>
          <a:p>
            <a:pPr marL="533400" indent="-533400" algn="just" eaLnBrk="1" hangingPunct="1">
              <a:buFontTx/>
              <a:buAutoNum type="arabicPeriod"/>
            </a:pPr>
            <a:r>
              <a:rPr lang="en-US" sz="2400" dirty="0" smtClean="0">
                <a:latin typeface="Book Antiqua" pitchFamily="18" charset="0"/>
              </a:rPr>
              <a:t>Lagging series</a:t>
            </a:r>
          </a:p>
        </p:txBody>
      </p:sp>
      <p:sp>
        <p:nvSpPr>
          <p:cNvPr id="437253" name="Text Box 5"/>
          <p:cNvSpPr>
            <a:spLocks noGrp="1" noChangeArrowheads="1"/>
          </p:cNvSpPr>
          <p:nvPr>
            <p:ph type="title"/>
          </p:nvPr>
        </p:nvSpPr>
        <p:spPr>
          <a:xfrm>
            <a:off x="457200" y="0"/>
            <a:ext cx="8229600" cy="1143000"/>
          </a:xfrm>
          <a:noFill/>
        </p:spPr>
        <p:txBody>
          <a:bodyPr>
            <a:normAutofit/>
          </a:bodyPr>
          <a:lstStyle/>
          <a:p>
            <a:pPr eaLnBrk="1" hangingPunct="1">
              <a:spcBef>
                <a:spcPct val="50000"/>
              </a:spcBef>
            </a:pPr>
            <a:r>
              <a:rPr lang="en-US" sz="3600" b="1" dirty="0" smtClean="0">
                <a:solidFill>
                  <a:srgbClr val="C00000"/>
                </a:solidFill>
                <a:effectLst/>
                <a:latin typeface="Bookman Old Style" pitchFamily="18" charset="0"/>
              </a:rPr>
              <a:t>BAROMETRIC TECHNIQUES</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3"/>
          <p:cNvSpPr>
            <a:spLocks noGrp="1" noChangeArrowheads="1"/>
          </p:cNvSpPr>
          <p:nvPr>
            <p:ph type="body" idx="1"/>
          </p:nvPr>
        </p:nvSpPr>
        <p:spPr>
          <a:xfrm>
            <a:off x="457200" y="1371600"/>
            <a:ext cx="8229600" cy="4025900"/>
          </a:xfrm>
        </p:spPr>
        <p:txBody>
          <a:bodyPr>
            <a:noAutofit/>
          </a:bodyPr>
          <a:lstStyle/>
          <a:p>
            <a:pPr algn="just">
              <a:lnSpc>
                <a:spcPct val="90000"/>
              </a:lnSpc>
            </a:pPr>
            <a:r>
              <a:rPr lang="en-US" sz="2600" dirty="0" smtClean="0">
                <a:effectLst/>
                <a:latin typeface="Book Antiqua" pitchFamily="18" charset="0"/>
              </a:rPr>
              <a:t>Correlation describes the degree of association between two variables such as sales and advertisement expenditure.</a:t>
            </a:r>
          </a:p>
          <a:p>
            <a:pPr algn="just">
              <a:lnSpc>
                <a:spcPct val="90000"/>
              </a:lnSpc>
              <a:buNone/>
            </a:pPr>
            <a:endParaRPr lang="en-US" sz="2600" dirty="0" smtClean="0">
              <a:effectLst/>
              <a:latin typeface="Book Antiqua" pitchFamily="18" charset="0"/>
            </a:endParaRPr>
          </a:p>
          <a:p>
            <a:pPr algn="just">
              <a:lnSpc>
                <a:spcPct val="90000"/>
              </a:lnSpc>
            </a:pPr>
            <a:r>
              <a:rPr lang="en-US" sz="2600" dirty="0" smtClean="0">
                <a:effectLst/>
                <a:latin typeface="Book Antiqua" pitchFamily="18" charset="0"/>
              </a:rPr>
              <a:t>When two variables tend to change together then they are said to be correlated.</a:t>
            </a:r>
          </a:p>
          <a:p>
            <a:pPr algn="just">
              <a:lnSpc>
                <a:spcPct val="90000"/>
              </a:lnSpc>
              <a:buNone/>
            </a:pPr>
            <a:endParaRPr lang="en-US" sz="2600" dirty="0" smtClean="0">
              <a:effectLst/>
              <a:latin typeface="Book Antiqua" pitchFamily="18" charset="0"/>
            </a:endParaRPr>
          </a:p>
          <a:p>
            <a:pPr algn="just">
              <a:lnSpc>
                <a:spcPct val="90000"/>
              </a:lnSpc>
            </a:pPr>
            <a:r>
              <a:rPr lang="en-US" sz="2600" dirty="0" smtClean="0">
                <a:effectLst/>
                <a:latin typeface="Book Antiqua" pitchFamily="18" charset="0"/>
              </a:rPr>
              <a:t>The extent to which they are correlated is measured by correlation coefficient.</a:t>
            </a:r>
          </a:p>
          <a:p>
            <a:pPr algn="just">
              <a:lnSpc>
                <a:spcPct val="90000"/>
              </a:lnSpc>
              <a:buNone/>
            </a:pPr>
            <a:endParaRPr lang="en-US" sz="2600" dirty="0" smtClean="0">
              <a:effectLst/>
              <a:latin typeface="Book Antiqua" pitchFamily="18" charset="0"/>
            </a:endParaRPr>
          </a:p>
          <a:p>
            <a:pPr algn="just">
              <a:lnSpc>
                <a:spcPct val="90000"/>
              </a:lnSpc>
            </a:pPr>
            <a:r>
              <a:rPr lang="en-US" sz="2600" dirty="0" smtClean="0">
                <a:effectLst/>
                <a:latin typeface="Book Antiqua" pitchFamily="18" charset="0"/>
              </a:rPr>
              <a:t>For example if sales have gone up as a result of increase in advertisement expenditure we can say that sales and advertisement are positively correlated.</a:t>
            </a:r>
          </a:p>
        </p:txBody>
      </p:sp>
      <p:sp>
        <p:nvSpPr>
          <p:cNvPr id="438277" name="Text Box 5"/>
          <p:cNvSpPr>
            <a:spLocks noGrp="1" noChangeArrowheads="1"/>
          </p:cNvSpPr>
          <p:nvPr>
            <p:ph type="title"/>
          </p:nvPr>
        </p:nvSpPr>
        <p:spPr>
          <a:xfrm>
            <a:off x="457200" y="0"/>
            <a:ext cx="8229600" cy="1143000"/>
          </a:xfrm>
          <a:noFill/>
        </p:spPr>
        <p:txBody>
          <a:bodyPr>
            <a:noAutofit/>
          </a:bodyPr>
          <a:lstStyle/>
          <a:p>
            <a:pPr eaLnBrk="1" hangingPunct="1">
              <a:spcBef>
                <a:spcPct val="50000"/>
              </a:spcBef>
            </a:pPr>
            <a:r>
              <a:rPr lang="en-US" sz="3600" b="1" dirty="0" smtClean="0">
                <a:solidFill>
                  <a:srgbClr val="C00000"/>
                </a:solidFill>
                <a:effectLst/>
                <a:latin typeface="Bookman Old Style" pitchFamily="18" charset="0"/>
              </a:rPr>
              <a:t>CORRELATION</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3"/>
          <p:cNvSpPr>
            <a:spLocks noGrp="1" noChangeArrowheads="1"/>
          </p:cNvSpPr>
          <p:nvPr>
            <p:ph type="body" idx="1"/>
          </p:nvPr>
        </p:nvSpPr>
        <p:spPr>
          <a:xfrm>
            <a:off x="0" y="1447800"/>
            <a:ext cx="8915400" cy="4678363"/>
          </a:xfrm>
        </p:spPr>
        <p:txBody>
          <a:bodyPr/>
          <a:lstStyle/>
          <a:p>
            <a:pPr algn="just" eaLnBrk="1" hangingPunct="1">
              <a:buFontTx/>
              <a:buNone/>
            </a:pPr>
            <a:r>
              <a:rPr lang="en-US" sz="2400" dirty="0" smtClean="0">
                <a:latin typeface="Book Antiqua" pitchFamily="18" charset="0"/>
              </a:rPr>
              <a:t>		A statistical measure that attempts to determine the strength of the relationship between one dependent variable (usually denoted by Y) and a series of other changing variables (known as independent variables).  </a:t>
            </a:r>
          </a:p>
          <a:p>
            <a:pPr algn="just" eaLnBrk="1" hangingPunct="1">
              <a:buFontTx/>
              <a:buNone/>
            </a:pPr>
            <a:endParaRPr lang="en-US" sz="2400" dirty="0" smtClean="0">
              <a:latin typeface="Book Antiqua" pitchFamily="18" charset="0"/>
            </a:endParaRPr>
          </a:p>
          <a:p>
            <a:pPr algn="just" eaLnBrk="1" hangingPunct="1">
              <a:buFontTx/>
              <a:buNone/>
            </a:pPr>
            <a:r>
              <a:rPr lang="en-US" sz="2400" dirty="0" smtClean="0">
                <a:latin typeface="Book Antiqua" pitchFamily="18" charset="0"/>
              </a:rPr>
              <a:t>		The two basic types of regression are linear regression and multiple regression. Linear regression uses one independent variable to explain and/or predict the outcome of Y, while multiple regression uses two or more independent variables to predict the outcome. </a:t>
            </a:r>
          </a:p>
        </p:txBody>
      </p:sp>
      <p:sp>
        <p:nvSpPr>
          <p:cNvPr id="3" name="Text Box 5"/>
          <p:cNvSpPr>
            <a:spLocks noGrp="1" noChangeArrowheads="1"/>
          </p:cNvSpPr>
          <p:nvPr>
            <p:ph type="title"/>
          </p:nvPr>
        </p:nvSpPr>
        <p:spPr>
          <a:xfrm>
            <a:off x="457200" y="0"/>
            <a:ext cx="8229600" cy="1143000"/>
          </a:xfrm>
          <a:noFill/>
        </p:spPr>
        <p:txBody>
          <a:bodyPr>
            <a:noAutofit/>
          </a:bodyPr>
          <a:lstStyle/>
          <a:p>
            <a:pPr eaLnBrk="1" hangingPunct="1">
              <a:spcBef>
                <a:spcPct val="50000"/>
              </a:spcBef>
            </a:pPr>
            <a:r>
              <a:rPr lang="en-US" sz="3600" b="1" dirty="0" smtClean="0">
                <a:solidFill>
                  <a:srgbClr val="C00000"/>
                </a:solidFill>
                <a:effectLst/>
                <a:latin typeface="Bookman Old Style" pitchFamily="18" charset="0"/>
              </a:rPr>
              <a:t>REGRESSION</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81000" y="2590800"/>
            <a:ext cx="8229600" cy="1143000"/>
          </a:xfrm>
        </p:spPr>
        <p:txBody>
          <a:bodyPr>
            <a:normAutofit/>
          </a:bodyPr>
          <a:lstStyle/>
          <a:p>
            <a:pPr algn="ctr"/>
            <a:r>
              <a:rPr lang="en-US" dirty="0" smtClean="0">
                <a:latin typeface="Book Antiqua" pitchFamily="18" charset="0"/>
              </a:rPr>
              <a:t>END</a:t>
            </a:r>
            <a:endParaRPr lang="en-US" dirty="0">
              <a:latin typeface="Book Antiqua"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679</TotalTime>
  <Words>2295</Words>
  <Application>Microsoft Office PowerPoint</Application>
  <PresentationFormat>On-screen Show (4:3)</PresentationFormat>
  <Paragraphs>392</Paragraphs>
  <Slides>73</Slides>
  <Notes>1</Notes>
  <HiddenSlides>0</HiddenSlides>
  <MMClips>0</MMClips>
  <ScaleCrop>false</ScaleCrop>
  <HeadingPairs>
    <vt:vector size="4" baseType="variant">
      <vt:variant>
        <vt:lpstr>Theme</vt:lpstr>
      </vt:variant>
      <vt:variant>
        <vt:i4>1</vt:i4>
      </vt:variant>
      <vt:variant>
        <vt:lpstr>Slide Titles</vt:lpstr>
      </vt:variant>
      <vt:variant>
        <vt:i4>73</vt:i4>
      </vt:variant>
    </vt:vector>
  </HeadingPairs>
  <TitlesOfParts>
    <vt:vector size="74" baseType="lpstr">
      <vt:lpstr>Office Theme</vt:lpstr>
      <vt:lpstr>B.Tech II Year   BUSINESS ECONOMICS AND FINANCIAL ANALYSIS Code: 9ZC01   (COMMON TO ALL BRANCHES)  </vt:lpstr>
      <vt:lpstr>UNIT I</vt:lpstr>
      <vt:lpstr>UNIT 1 - TOPICS</vt:lpstr>
      <vt:lpstr>Slide 4</vt:lpstr>
      <vt:lpstr>Slide 5</vt:lpstr>
      <vt:lpstr>Slide 6</vt:lpstr>
      <vt:lpstr>Slide 7</vt:lpstr>
      <vt:lpstr>Slide 8</vt:lpstr>
      <vt:lpstr>DEFINITION OF MANAGERIAL ECONOMICS</vt:lpstr>
      <vt:lpstr>MANAGERIAL ECONOMICS</vt:lpstr>
      <vt:lpstr>Slide 11</vt:lpstr>
      <vt:lpstr>Slide 12</vt:lpstr>
      <vt:lpstr>Slide 13</vt:lpstr>
      <vt:lpstr>Slide 14</vt:lpstr>
      <vt:lpstr>What is Demand?</vt:lpstr>
      <vt:lpstr>DEMAND DETERMINANTS</vt:lpstr>
      <vt:lpstr>DEMAND FUNCTION</vt:lpstr>
      <vt:lpstr>DEMAND SCHEDULE</vt:lpstr>
      <vt:lpstr>LAW OF DEMAND</vt:lpstr>
      <vt:lpstr>Slide 20</vt:lpstr>
      <vt:lpstr>Slide 21</vt:lpstr>
      <vt:lpstr>Slide 22</vt:lpstr>
      <vt:lpstr>ASSUMPTIONS UNDERLYING LAW OF DEMAND </vt:lpstr>
      <vt:lpstr>EXCEPTIONS TO LAW OF DEMAND</vt:lpstr>
      <vt:lpstr>VEBLEN GOODS OR LUXURY GOODS </vt:lpstr>
      <vt:lpstr> IGNORANCE</vt:lpstr>
      <vt:lpstr>SPECULATIVE EFFECT</vt:lpstr>
      <vt:lpstr>FEAR OF SHORTAGE</vt:lpstr>
      <vt:lpstr>NECESSARIES </vt:lpstr>
      <vt:lpstr> GIFFEN PARADOX </vt:lpstr>
      <vt:lpstr>ELASTICITY OF DEMAND</vt:lpstr>
      <vt:lpstr>Slide 32</vt:lpstr>
      <vt:lpstr>Slide 33</vt:lpstr>
      <vt:lpstr>Slide 34</vt:lpstr>
      <vt:lpstr>TYPES OF ELASTICITY OF DEAMAND</vt:lpstr>
      <vt:lpstr>Slide 36</vt:lpstr>
      <vt:lpstr>Slide 37</vt:lpstr>
      <vt:lpstr>Slide 38</vt:lpstr>
      <vt:lpstr>Slide 39</vt:lpstr>
      <vt:lpstr>TYPES OF PRICE ELASTICITY OF DEMAND</vt:lpstr>
      <vt:lpstr>Slide 41</vt:lpstr>
      <vt:lpstr> PERFECTLY ELASTIC DEMAND </vt:lpstr>
      <vt:lpstr>Slide 43</vt:lpstr>
      <vt:lpstr>PERFECTLY INELASTIC DEMAND</vt:lpstr>
      <vt:lpstr>Slide 45</vt:lpstr>
      <vt:lpstr>UNIT ELASTIC DEMAND</vt:lpstr>
      <vt:lpstr>Slide 47</vt:lpstr>
      <vt:lpstr>RELATIVELY ELASTIC</vt:lpstr>
      <vt:lpstr>Slide 49</vt:lpstr>
      <vt:lpstr>RELATIVELY INELASTIC</vt:lpstr>
      <vt:lpstr>Slide 51</vt:lpstr>
      <vt:lpstr>IMPORTANCE OF ELASTICITY OF DEMAND</vt:lpstr>
      <vt:lpstr>DEMAND  FORECASTING METHODS</vt:lpstr>
      <vt:lpstr>WHY TO FORECAST DEMAND?</vt:lpstr>
      <vt:lpstr>Slide 55</vt:lpstr>
      <vt:lpstr>Slide 56</vt:lpstr>
      <vt:lpstr>Slide 57</vt:lpstr>
      <vt:lpstr>Slide 58</vt:lpstr>
      <vt:lpstr>Slide 59</vt:lpstr>
      <vt:lpstr>Slide 60</vt:lpstr>
      <vt:lpstr>Slide 61</vt:lpstr>
      <vt:lpstr>Slide 62</vt:lpstr>
      <vt:lpstr>Slide 63</vt:lpstr>
      <vt:lpstr>DEMAND FORECASTING</vt:lpstr>
      <vt:lpstr>Slide 65</vt:lpstr>
      <vt:lpstr>Mechanical Extrapolation / Trend Projection Methods</vt:lpstr>
      <vt:lpstr>Time Series Analysis using Least Squares Method</vt:lpstr>
      <vt:lpstr>MOVING AVERAGE METHOD</vt:lpstr>
      <vt:lpstr>EXPONENTIAL SMOOTHING</vt:lpstr>
      <vt:lpstr>BAROMETRIC TECHNIQUES</vt:lpstr>
      <vt:lpstr>CORRELATION</vt:lpstr>
      <vt:lpstr>REGRESSION</vt:lpstr>
      <vt:lpstr>END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dc:title>
  <dc:creator>snist</dc:creator>
  <cp:lastModifiedBy>SRINIVAS PAGADALA</cp:lastModifiedBy>
  <cp:revision>67</cp:revision>
  <dcterms:created xsi:type="dcterms:W3CDTF">2012-02-21T09:16:33Z</dcterms:created>
  <dcterms:modified xsi:type="dcterms:W3CDTF">2025-01-21T05:59:50Z</dcterms:modified>
</cp:coreProperties>
</file>