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256" r:id="rId2"/>
    <p:sldId id="258" r:id="rId3"/>
    <p:sldId id="263" r:id="rId4"/>
    <p:sldId id="264" r:id="rId5"/>
    <p:sldId id="265" r:id="rId6"/>
    <p:sldId id="266" r:id="rId7"/>
    <p:sldId id="268" r:id="rId8"/>
    <p:sldId id="270" r:id="rId9"/>
    <p:sldId id="271" r:id="rId10"/>
    <p:sldId id="425" r:id="rId11"/>
    <p:sldId id="423" r:id="rId12"/>
    <p:sldId id="285" r:id="rId13"/>
    <p:sldId id="286" r:id="rId14"/>
    <p:sldId id="287" r:id="rId15"/>
    <p:sldId id="288" r:id="rId16"/>
    <p:sldId id="290" r:id="rId17"/>
    <p:sldId id="291" r:id="rId18"/>
    <p:sldId id="293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12" r:id="rId27"/>
    <p:sldId id="313" r:id="rId28"/>
    <p:sldId id="314" r:id="rId29"/>
    <p:sldId id="315" r:id="rId30"/>
    <p:sldId id="316" r:id="rId31"/>
    <p:sldId id="318" r:id="rId32"/>
    <p:sldId id="427" r:id="rId33"/>
    <p:sldId id="428" r:id="rId34"/>
    <p:sldId id="346" r:id="rId35"/>
    <p:sldId id="343" r:id="rId36"/>
    <p:sldId id="426" r:id="rId37"/>
    <p:sldId id="348" r:id="rId38"/>
    <p:sldId id="347" r:id="rId39"/>
    <p:sldId id="352" r:id="rId40"/>
    <p:sldId id="354" r:id="rId41"/>
    <p:sldId id="372" r:id="rId42"/>
    <p:sldId id="373" r:id="rId43"/>
    <p:sldId id="377" r:id="rId44"/>
    <p:sldId id="379" r:id="rId45"/>
    <p:sldId id="380" r:id="rId46"/>
    <p:sldId id="381" r:id="rId47"/>
    <p:sldId id="420" r:id="rId48"/>
  </p:sldIdLst>
  <p:sldSz cx="9144000" cy="6858000" type="screen4x3"/>
  <p:notesSz cx="6815138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06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60800" y="0"/>
            <a:ext cx="29527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C810A-740C-4378-B233-64791396B470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527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60800" y="9444038"/>
            <a:ext cx="29527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3343B3-92ED-4C01-BE59-40E3AF5EFD4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60335" y="0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1E09AA-5EA3-412E-B09E-A3FC6A6E59BF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3925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514" y="4722694"/>
            <a:ext cx="545211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60335" y="9443662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1D3C4B-3430-45FC-BA43-60302B94BC7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1D3C4B-3430-45FC-BA43-60302B94BC78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1514" y="4723621"/>
            <a:ext cx="5452110" cy="447366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4"/>
          <p:cNvSpPr txBox="1">
            <a:spLocks noGrp="1" noChangeArrowheads="1"/>
          </p:cNvSpPr>
          <p:nvPr/>
        </p:nvSpPr>
        <p:spPr bwMode="auto">
          <a:xfrm>
            <a:off x="-22155" y="9475308"/>
            <a:ext cx="2958914" cy="44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3" tIns="0" rIns="18003" bIns="0" anchor="b"/>
          <a:lstStyle/>
          <a:p>
            <a:pPr algn="l" defTabSz="863600">
              <a:lnSpc>
                <a:spcPct val="100000"/>
              </a:lnSpc>
            </a:pPr>
            <a:r>
              <a:rPr kumimoji="0" lang="en-US" sz="1000" b="0" i="1">
                <a:latin typeface="Times New Roman" pitchFamily="18" charset="0"/>
              </a:rPr>
              <a:t>CS252 S05</a:t>
            </a:r>
          </a:p>
        </p:txBody>
      </p:sp>
      <p:sp>
        <p:nvSpPr>
          <p:cNvPr id="117763" name="Rectangle 5"/>
          <p:cNvSpPr txBox="1">
            <a:spLocks noGrp="1" noChangeArrowheads="1"/>
          </p:cNvSpPr>
          <p:nvPr/>
        </p:nvSpPr>
        <p:spPr bwMode="auto">
          <a:xfrm>
            <a:off x="3878381" y="9475308"/>
            <a:ext cx="2958913" cy="44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3" tIns="0" rIns="18003" bIns="0" anchor="b"/>
          <a:lstStyle/>
          <a:p>
            <a:pPr algn="r" defTabSz="863600">
              <a:lnSpc>
                <a:spcPct val="100000"/>
              </a:lnSpc>
            </a:pPr>
            <a:fld id="{7B52FD9C-6629-484C-ADD9-E8B5E8A50AB6}" type="slidenum">
              <a:rPr kumimoji="0" lang="en-US" sz="1000" b="0" i="1">
                <a:latin typeface="Times New Roman" pitchFamily="18" charset="0"/>
              </a:rPr>
              <a:pPr algn="r" defTabSz="863600">
                <a:lnSpc>
                  <a:spcPct val="100000"/>
                </a:lnSpc>
              </a:pPr>
              <a:t>41</a:t>
            </a:fld>
            <a:endParaRPr kumimoji="0" lang="en-US" sz="1000" b="0" i="1">
              <a:latin typeface="Times New Roman" pitchFamily="18" charset="0"/>
            </a:endParaRPr>
          </a:p>
        </p:txBody>
      </p:sp>
      <p:sp>
        <p:nvSpPr>
          <p:cNvPr id="1177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3925" y="746125"/>
            <a:ext cx="4968875" cy="3727450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11776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0605" y="4722694"/>
            <a:ext cx="4993928" cy="447413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5079" tIns="47540" rIns="95079" bIns="47540"/>
          <a:lstStyle/>
          <a:p>
            <a:pPr defTabSz="914400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D542418-A033-4D2E-BEE9-EE530A7D43E6}" type="datetimeFigureOut">
              <a:rPr lang="en-US" smtClean="0"/>
              <a:pPr/>
              <a:t>4/4/2026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1BE8CA-0EDE-4822-B6EB-21DC221EE61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181664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Register Transfer Language and </a:t>
            </a:r>
            <a:r>
              <a:rPr lang="en-US" dirty="0" err="1" smtClean="0"/>
              <a:t>Microoperations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4038600"/>
            <a:ext cx="7854696" cy="1752600"/>
          </a:xfrm>
        </p:spPr>
        <p:txBody>
          <a:bodyPr/>
          <a:lstStyle/>
          <a:p>
            <a:r>
              <a:rPr lang="en-US" dirty="0" smtClean="0"/>
              <a:t>Unit-2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2000"/>
            <a:ext cx="6781800" cy="587375"/>
          </a:xfrm>
        </p:spPr>
        <p:txBody>
          <a:bodyPr>
            <a:noAutofit/>
          </a:bodyPr>
          <a:lstStyle/>
          <a:p>
            <a:r>
              <a:rPr lang="en-US" altLang="ko-KR" sz="3200" dirty="0" smtClean="0"/>
              <a:t>1. Register Transfer Language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295275" y="1314450"/>
            <a:ext cx="8467725" cy="52387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altLang="ko-KR" sz="2000" i="1" dirty="0" smtClean="0"/>
              <a:t>SIMPLE DIGITAL SYSTEMS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Combinational and sequential circuits can be used to create simple digital systems.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These are  the low-level building blocks of a digital computer.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Simple digital systems are frequently characterized in terms of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the registers they contain, and the operations that they perform.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Operations are performed on the data in the registers.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Information is passed between registers.</a:t>
            </a:r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34962" y="838200"/>
            <a:ext cx="5761038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Register Transfer Language</a:t>
            </a:r>
          </a:p>
        </p:txBody>
      </p:sp>
      <p:sp>
        <p:nvSpPr>
          <p:cNvPr id="8196" name="Rectangle 9"/>
          <p:cNvSpPr>
            <a:spLocks noGrp="1" noChangeArrowheads="1"/>
          </p:cNvSpPr>
          <p:nvPr>
            <p:ph idx="1"/>
          </p:nvPr>
        </p:nvSpPr>
        <p:spPr bwMode="auto">
          <a:xfrm>
            <a:off x="457200" y="1447800"/>
            <a:ext cx="8105775" cy="51641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/>
              <a:t>Rather than specifying a digital system in words, a specific notation is used called </a:t>
            </a:r>
            <a:r>
              <a:rPr lang="en-US" altLang="ko-KR" sz="2000" i="1" dirty="0" smtClean="0"/>
              <a:t>register transfer language.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For any function of the computer, the register transfer language can be used to describe the (sequence of) </a:t>
            </a:r>
            <a:r>
              <a:rPr lang="en-US" altLang="ko-KR" sz="2000" dirty="0" err="1" smtClean="0"/>
              <a:t>microoperations</a:t>
            </a:r>
            <a:r>
              <a:rPr lang="en-US" altLang="ko-KR" sz="20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Register transfer language</a:t>
            </a:r>
          </a:p>
          <a:p>
            <a:pPr lvl="1">
              <a:lnSpc>
                <a:spcPct val="150000"/>
              </a:lnSpc>
            </a:pPr>
            <a:r>
              <a:rPr lang="en-US" altLang="ko-KR" sz="1600" dirty="0" smtClean="0"/>
              <a:t>A symbolic language.</a:t>
            </a:r>
          </a:p>
          <a:p>
            <a:pPr lvl="1">
              <a:lnSpc>
                <a:spcPct val="150000"/>
              </a:lnSpc>
            </a:pPr>
            <a:r>
              <a:rPr lang="en-US" altLang="ko-KR" sz="1600" dirty="0" smtClean="0"/>
              <a:t>A convenient tool for describing the internal organization of digital computers.</a:t>
            </a:r>
          </a:p>
          <a:p>
            <a:pPr lvl="1">
              <a:lnSpc>
                <a:spcPct val="150000"/>
              </a:lnSpc>
            </a:pPr>
            <a:r>
              <a:rPr lang="en-US" altLang="ko-KR" sz="1600" dirty="0" smtClean="0"/>
              <a:t>Can also be used to facilitate the design process of digital systems.</a:t>
            </a:r>
          </a:p>
          <a:p>
            <a:pPr>
              <a:lnSpc>
                <a:spcPct val="150000"/>
              </a:lnSpc>
            </a:pPr>
            <a:endParaRPr lang="en-US" altLang="ko-KR" sz="2000" dirty="0" smtClean="0"/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ko-KR" sz="2000" dirty="0" smtClean="0"/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6477000" cy="7397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 Register Transfer Language (Rules)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381000" y="1447800"/>
            <a:ext cx="8105775" cy="51641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altLang="ko-KR" sz="2000" dirty="0" smtClean="0"/>
              <a:t>Registers are designated by capital letters, sometimes followed by numbers (e.g., A, R13, IR)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Often the names indicate function: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MAR- memory address register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PC	- program counter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IR	- instruction register</a:t>
            </a:r>
          </a:p>
          <a:p>
            <a:pPr lvl="1" algn="just"/>
            <a:endParaRPr lang="en-US" altLang="ko-KR" sz="1600" dirty="0" smtClean="0"/>
          </a:p>
          <a:p>
            <a:pPr algn="just">
              <a:lnSpc>
                <a:spcPct val="160000"/>
              </a:lnSpc>
            </a:pPr>
            <a:r>
              <a:rPr lang="en-US" altLang="ko-KR" sz="2000" dirty="0" smtClean="0"/>
              <a:t>Registers and their contents can be viewed and represented in </a:t>
            </a:r>
            <a:r>
              <a:rPr lang="en-US" altLang="ko-KR" sz="2000" i="1" dirty="0" smtClean="0"/>
              <a:t>various</a:t>
            </a:r>
            <a:r>
              <a:rPr lang="en-US" altLang="ko-KR" sz="2000" dirty="0" smtClean="0"/>
              <a:t> </a:t>
            </a:r>
            <a:r>
              <a:rPr lang="en-US" altLang="ko-KR" sz="2000" i="1" dirty="0" smtClean="0"/>
              <a:t>ways.</a:t>
            </a:r>
          </a:p>
          <a:p>
            <a:pPr lvl="1" algn="just"/>
            <a:r>
              <a:rPr lang="en-US" altLang="ko-KR" sz="1600" dirty="0" smtClean="0"/>
              <a:t>A register can be viewed as a single entity:</a:t>
            </a:r>
          </a:p>
          <a:p>
            <a:pPr lvl="1" algn="just"/>
            <a:endParaRPr lang="en-US" altLang="ko-KR" sz="1600" dirty="0" smtClean="0"/>
          </a:p>
          <a:p>
            <a:pPr lvl="1" algn="just"/>
            <a:endParaRPr lang="en-US" altLang="ko-KR" sz="1600" dirty="0" smtClean="0"/>
          </a:p>
          <a:p>
            <a:pPr lvl="1" algn="just"/>
            <a:endParaRPr lang="en-US" altLang="ko-KR" sz="1600" dirty="0" smtClean="0"/>
          </a:p>
          <a:p>
            <a:pPr lvl="1" algn="just"/>
            <a:r>
              <a:rPr lang="en-US" altLang="ko-KR" sz="1600" dirty="0" smtClean="0"/>
              <a:t>Registers may also be represented showing the bits of data they contain</a:t>
            </a:r>
          </a:p>
          <a:p>
            <a:pPr algn="just">
              <a:buFontTx/>
              <a:buNone/>
            </a:pPr>
            <a:r>
              <a:rPr lang="en-US" altLang="ko-KR" sz="2000" dirty="0" smtClean="0"/>
              <a:t>	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140075" y="5181600"/>
            <a:ext cx="2524125" cy="352425"/>
            <a:chOff x="3140075" y="5181600"/>
            <a:chExt cx="2524125" cy="352425"/>
          </a:xfrm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3140075" y="5181600"/>
              <a:ext cx="2524125" cy="35242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22" name="Text Box 6"/>
            <p:cNvSpPr txBox="1">
              <a:spLocks noChangeArrowheads="1"/>
            </p:cNvSpPr>
            <p:nvPr/>
          </p:nvSpPr>
          <p:spPr bwMode="auto">
            <a:xfrm>
              <a:off x="4114800" y="5181600"/>
              <a:ext cx="646113" cy="31273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600" dirty="0"/>
                <a:t>MAR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7"/>
          <p:cNvSpPr>
            <a:spLocks noChangeArrowheads="1"/>
          </p:cNvSpPr>
          <p:nvPr/>
        </p:nvSpPr>
        <p:spPr bwMode="auto">
          <a:xfrm>
            <a:off x="2454275" y="4114800"/>
            <a:ext cx="354013" cy="2428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/>
            <a:r>
              <a:rPr lang="en-US" altLang="ko-KR" sz="1400" dirty="0">
                <a:solidFill>
                  <a:schemeClr val="tx1"/>
                </a:solidFill>
              </a:rPr>
              <a:t>R1</a:t>
            </a:r>
          </a:p>
        </p:txBody>
      </p:sp>
      <p:sp>
        <p:nvSpPr>
          <p:cNvPr id="10245" name="Rectangle 8"/>
          <p:cNvSpPr>
            <a:spLocks noChangeArrowheads="1"/>
          </p:cNvSpPr>
          <p:nvPr/>
        </p:nvSpPr>
        <p:spPr bwMode="auto">
          <a:xfrm>
            <a:off x="1311275" y="4114800"/>
            <a:ext cx="2865438" cy="3222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6" name="Rectangle 9"/>
          <p:cNvSpPr>
            <a:spLocks noChangeArrowheads="1"/>
          </p:cNvSpPr>
          <p:nvPr/>
        </p:nvSpPr>
        <p:spPr bwMode="auto">
          <a:xfrm>
            <a:off x="1143000" y="3886200"/>
            <a:ext cx="820738" cy="23044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Register </a:t>
            </a:r>
          </a:p>
        </p:txBody>
      </p:sp>
      <p:sp>
        <p:nvSpPr>
          <p:cNvPr id="10247" name="Rectangle 10"/>
          <p:cNvSpPr>
            <a:spLocks noChangeArrowheads="1"/>
          </p:cNvSpPr>
          <p:nvPr/>
        </p:nvSpPr>
        <p:spPr bwMode="auto">
          <a:xfrm>
            <a:off x="1311275" y="4648200"/>
            <a:ext cx="2865438" cy="3603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8" name="Rectangle 11"/>
          <p:cNvSpPr>
            <a:spLocks noChangeArrowheads="1"/>
          </p:cNvSpPr>
          <p:nvPr/>
        </p:nvSpPr>
        <p:spPr bwMode="auto">
          <a:xfrm>
            <a:off x="1169988" y="5026025"/>
            <a:ext cx="1433512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Numbering of bits</a:t>
            </a:r>
          </a:p>
        </p:txBody>
      </p:sp>
      <p:sp>
        <p:nvSpPr>
          <p:cNvPr id="10249" name="Rectangle 12"/>
          <p:cNvSpPr>
            <a:spLocks noChangeArrowheads="1"/>
          </p:cNvSpPr>
          <p:nvPr/>
        </p:nvSpPr>
        <p:spPr bwMode="auto">
          <a:xfrm>
            <a:off x="5073650" y="4114800"/>
            <a:ext cx="2867025" cy="4572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0" name="Rectangle 13"/>
          <p:cNvSpPr>
            <a:spLocks noChangeArrowheads="1"/>
          </p:cNvSpPr>
          <p:nvPr/>
        </p:nvSpPr>
        <p:spPr bwMode="auto">
          <a:xfrm>
            <a:off x="5027613" y="3810000"/>
            <a:ext cx="1836737" cy="23044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Showing individual bits</a:t>
            </a:r>
          </a:p>
        </p:txBody>
      </p:sp>
      <p:sp>
        <p:nvSpPr>
          <p:cNvPr id="10251" name="Rectangle 14"/>
          <p:cNvSpPr>
            <a:spLocks noChangeArrowheads="1"/>
          </p:cNvSpPr>
          <p:nvPr/>
        </p:nvSpPr>
        <p:spPr bwMode="auto">
          <a:xfrm>
            <a:off x="5073650" y="4797425"/>
            <a:ext cx="2867025" cy="21113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2" name="Line 15"/>
          <p:cNvSpPr>
            <a:spLocks noChangeShapeType="1"/>
          </p:cNvSpPr>
          <p:nvPr/>
        </p:nvSpPr>
        <p:spPr bwMode="auto">
          <a:xfrm>
            <a:off x="6480175" y="4805363"/>
            <a:ext cx="0" cy="2111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3" name="Rectangle 16"/>
          <p:cNvSpPr>
            <a:spLocks noChangeArrowheads="1"/>
          </p:cNvSpPr>
          <p:nvPr/>
        </p:nvSpPr>
        <p:spPr bwMode="auto">
          <a:xfrm>
            <a:off x="4968875" y="5026025"/>
            <a:ext cx="814388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>
                <a:solidFill>
                  <a:schemeClr val="tx1"/>
                </a:solidFill>
              </a:rPr>
              <a:t>Subfields</a:t>
            </a:r>
          </a:p>
        </p:txBody>
      </p:sp>
      <p:sp>
        <p:nvSpPr>
          <p:cNvPr id="10254" name="Rectangle 17"/>
          <p:cNvSpPr>
            <a:spLocks noChangeArrowheads="1"/>
          </p:cNvSpPr>
          <p:nvPr/>
        </p:nvSpPr>
        <p:spPr bwMode="auto">
          <a:xfrm>
            <a:off x="5522913" y="4786313"/>
            <a:ext cx="620712" cy="2428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/>
            <a:r>
              <a:rPr lang="en-US" altLang="ko-KR" sz="1400">
                <a:solidFill>
                  <a:schemeClr val="tx1"/>
                </a:solidFill>
              </a:rPr>
              <a:t>PC(H)</a:t>
            </a:r>
          </a:p>
        </p:txBody>
      </p:sp>
      <p:sp>
        <p:nvSpPr>
          <p:cNvPr id="10255" name="Rectangle 18"/>
          <p:cNvSpPr>
            <a:spLocks noChangeArrowheads="1"/>
          </p:cNvSpPr>
          <p:nvPr/>
        </p:nvSpPr>
        <p:spPr bwMode="auto">
          <a:xfrm>
            <a:off x="6973888" y="4786313"/>
            <a:ext cx="600075" cy="2428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/>
            <a:r>
              <a:rPr lang="en-US" altLang="ko-KR" sz="1400">
                <a:solidFill>
                  <a:schemeClr val="tx1"/>
                </a:solidFill>
              </a:rPr>
              <a:t>PC(L)</a:t>
            </a:r>
          </a:p>
        </p:txBody>
      </p:sp>
      <p:sp>
        <p:nvSpPr>
          <p:cNvPr id="10256" name="Rectangle 19"/>
          <p:cNvSpPr>
            <a:spLocks noChangeArrowheads="1"/>
          </p:cNvSpPr>
          <p:nvPr/>
        </p:nvSpPr>
        <p:spPr bwMode="auto">
          <a:xfrm>
            <a:off x="4968875" y="4572000"/>
            <a:ext cx="295275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0257" name="Rectangle 20"/>
          <p:cNvSpPr>
            <a:spLocks noChangeArrowheads="1"/>
          </p:cNvSpPr>
          <p:nvPr/>
        </p:nvSpPr>
        <p:spPr bwMode="auto">
          <a:xfrm>
            <a:off x="6264275" y="4600575"/>
            <a:ext cx="211138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0258" name="Rectangle 21"/>
          <p:cNvSpPr>
            <a:spLocks noChangeArrowheads="1"/>
          </p:cNvSpPr>
          <p:nvPr/>
        </p:nvSpPr>
        <p:spPr bwMode="auto">
          <a:xfrm>
            <a:off x="6464300" y="4600575"/>
            <a:ext cx="211138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0259" name="Rectangle 22"/>
          <p:cNvSpPr>
            <a:spLocks noChangeArrowheads="1"/>
          </p:cNvSpPr>
          <p:nvPr/>
        </p:nvSpPr>
        <p:spPr bwMode="auto">
          <a:xfrm>
            <a:off x="7699375" y="4600575"/>
            <a:ext cx="211138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0260" name="Rectangle 23"/>
          <p:cNvSpPr>
            <a:spLocks noChangeArrowheads="1"/>
          </p:cNvSpPr>
          <p:nvPr/>
        </p:nvSpPr>
        <p:spPr bwMode="auto">
          <a:xfrm>
            <a:off x="1752600" y="1905000"/>
            <a:ext cx="2583015" cy="173945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  - a register</a:t>
            </a:r>
          </a:p>
          <a:p>
            <a:pPr defTabSz="762000"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  - portion of a register</a:t>
            </a:r>
          </a:p>
          <a:p>
            <a:pPr defTabSz="762000"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  - a bit of a register</a:t>
            </a:r>
          </a:p>
          <a:p>
            <a:pPr defTabSz="762000" latinLnBrk="1">
              <a:lnSpc>
                <a:spcPct val="102000"/>
              </a:lnSpc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10261" name="Rectangle 24"/>
          <p:cNvSpPr>
            <a:spLocks noChangeArrowheads="1"/>
          </p:cNvSpPr>
          <p:nvPr/>
        </p:nvSpPr>
        <p:spPr bwMode="auto">
          <a:xfrm>
            <a:off x="762000" y="3424237"/>
            <a:ext cx="7192962" cy="309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85000"/>
              </a:lnSpc>
              <a:buFontTx/>
              <a:buChar char="•"/>
            </a:pPr>
            <a:r>
              <a:rPr lang="en-US" altLang="ko-KR" sz="2000" dirty="0">
                <a:solidFill>
                  <a:schemeClr val="tx1"/>
                </a:solidFill>
              </a:rPr>
              <a:t> Common ways of drawing the block diagram of a register</a:t>
            </a:r>
          </a:p>
        </p:txBody>
      </p:sp>
      <p:sp>
        <p:nvSpPr>
          <p:cNvPr id="10262" name="Rectangle 25"/>
          <p:cNvSpPr>
            <a:spLocks noChangeArrowheads="1"/>
          </p:cNvSpPr>
          <p:nvPr/>
        </p:nvSpPr>
        <p:spPr bwMode="auto">
          <a:xfrm>
            <a:off x="5211763" y="4232275"/>
            <a:ext cx="2636837" cy="24288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/>
            <a:r>
              <a:rPr lang="en-US" altLang="ko-KR" sz="1400" dirty="0">
                <a:solidFill>
                  <a:schemeClr val="tx1"/>
                </a:solidFill>
              </a:rPr>
              <a:t>7     6     5     4     3     2     1     0</a:t>
            </a:r>
          </a:p>
        </p:txBody>
      </p:sp>
      <p:sp>
        <p:nvSpPr>
          <p:cNvPr id="10263" name="Rectangle 26"/>
          <p:cNvSpPr>
            <a:spLocks noChangeArrowheads="1"/>
          </p:cNvSpPr>
          <p:nvPr/>
        </p:nvSpPr>
        <p:spPr bwMode="auto">
          <a:xfrm>
            <a:off x="2497138" y="4710113"/>
            <a:ext cx="354012" cy="2428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/>
            <a:r>
              <a:rPr lang="en-US" altLang="ko-KR" sz="1400" dirty="0">
                <a:solidFill>
                  <a:schemeClr val="tx1"/>
                </a:solidFill>
              </a:rPr>
              <a:t>R2</a:t>
            </a:r>
          </a:p>
        </p:txBody>
      </p:sp>
      <p:sp>
        <p:nvSpPr>
          <p:cNvPr id="10264" name="Rectangle 27"/>
          <p:cNvSpPr>
            <a:spLocks noChangeArrowheads="1"/>
          </p:cNvSpPr>
          <p:nvPr/>
        </p:nvSpPr>
        <p:spPr bwMode="auto">
          <a:xfrm>
            <a:off x="1300163" y="4419600"/>
            <a:ext cx="295275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0265" name="Rectangle 28"/>
          <p:cNvSpPr>
            <a:spLocks noChangeArrowheads="1"/>
          </p:cNvSpPr>
          <p:nvPr/>
        </p:nvSpPr>
        <p:spPr bwMode="auto">
          <a:xfrm>
            <a:off x="3952875" y="4419600"/>
            <a:ext cx="211138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0266" name="Rectangle 29"/>
          <p:cNvSpPr>
            <a:spLocks noChangeArrowheads="1"/>
          </p:cNvSpPr>
          <p:nvPr/>
        </p:nvSpPr>
        <p:spPr bwMode="auto">
          <a:xfrm>
            <a:off x="685800" y="1600200"/>
            <a:ext cx="3314700" cy="36353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>
              <a:buFontTx/>
              <a:buChar char="•"/>
            </a:pPr>
            <a:r>
              <a:rPr lang="en-US" altLang="ko-KR" sz="2000" dirty="0">
                <a:solidFill>
                  <a:schemeClr val="tx1"/>
                </a:solidFill>
              </a:rPr>
              <a:t> Designation of a register</a:t>
            </a:r>
          </a:p>
        </p:txBody>
      </p:sp>
      <p:sp>
        <p:nvSpPr>
          <p:cNvPr id="29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762000"/>
            <a:ext cx="5608638" cy="7397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Register Transfer</a:t>
            </a:r>
            <a:r>
              <a:rPr lang="en-US" altLang="ko-KR" sz="4000" dirty="0" smtClean="0"/>
              <a:t> </a:t>
            </a:r>
            <a:r>
              <a:rPr lang="en-US" altLang="ko-KR" sz="1800" dirty="0" smtClean="0"/>
              <a:t>contd..</a:t>
            </a:r>
            <a:endParaRPr lang="en-US" altLang="ko-KR" sz="4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762000"/>
            <a:ext cx="4191000" cy="6635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Register Transfer</a:t>
            </a:r>
            <a:r>
              <a:rPr lang="en-US" altLang="ko-KR" sz="3600" dirty="0" smtClean="0"/>
              <a:t> </a:t>
            </a:r>
            <a:r>
              <a:rPr lang="en-US" altLang="ko-KR" sz="1800" dirty="0" smtClean="0"/>
              <a:t>contd..</a:t>
            </a:r>
            <a:endParaRPr lang="en-US" altLang="ko-KR" sz="3600" dirty="0" smtClean="0"/>
          </a:p>
        </p:txBody>
      </p:sp>
      <p:sp>
        <p:nvSpPr>
          <p:cNvPr id="11268" name="Rectangle 33"/>
          <p:cNvSpPr>
            <a:spLocks noGrp="1" noChangeArrowheads="1"/>
          </p:cNvSpPr>
          <p:nvPr>
            <p:ph idx="1"/>
          </p:nvPr>
        </p:nvSpPr>
        <p:spPr bwMode="auto">
          <a:xfrm>
            <a:off x="304800" y="1524000"/>
            <a:ext cx="8105775" cy="51641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/>
              <a:t>Copying the contents of one register to another is a register transfer.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/>
              <a:t>A register transfer is indicated as</a:t>
            </a:r>
            <a:endParaRPr lang="en-US" altLang="ko-KR" sz="1800" dirty="0" smtClean="0">
              <a:sym typeface="Symbol" pitchFamily="18" charset="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800" dirty="0" smtClean="0"/>
              <a:t>				R2 </a:t>
            </a:r>
            <a:r>
              <a:rPr lang="en-US" altLang="ko-KR" sz="1800" dirty="0" smtClean="0">
                <a:sym typeface="Symbol" pitchFamily="18" charset="2"/>
              </a:rPr>
              <a:t> R1</a:t>
            </a:r>
          </a:p>
          <a:p>
            <a:pPr lvl="1">
              <a:lnSpc>
                <a:spcPct val="150000"/>
              </a:lnSpc>
            </a:pPr>
            <a:r>
              <a:rPr lang="en-US" altLang="ko-KR" sz="1800" dirty="0" smtClean="0">
                <a:sym typeface="Symbol" pitchFamily="18" charset="2"/>
              </a:rPr>
              <a:t>In this case the contents of register R1 are copied (loaded) into register R2.</a:t>
            </a:r>
          </a:p>
          <a:p>
            <a:pPr lvl="1">
              <a:lnSpc>
                <a:spcPct val="150000"/>
              </a:lnSpc>
            </a:pPr>
            <a:r>
              <a:rPr lang="en-US" altLang="ko-KR" sz="1800" dirty="0" smtClean="0"/>
              <a:t>A simultaneous transfer of all bits from the source R1 to the destination register R2, during one clock pulse.</a:t>
            </a:r>
          </a:p>
          <a:p>
            <a:pPr lvl="1">
              <a:lnSpc>
                <a:spcPct val="150000"/>
              </a:lnSpc>
            </a:pPr>
            <a:r>
              <a:rPr lang="en-US" altLang="ko-KR" sz="1800" dirty="0" smtClean="0"/>
              <a:t>Note that this is a non-destructive; i.e. the contents of R1 are not altered by copying (loading) them to R2.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381000" y="1371600"/>
            <a:ext cx="8105775" cy="4191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altLang="ko-KR" sz="2000" dirty="0" smtClean="0"/>
              <a:t>Often actions need to only occur if a certain condition is true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This is similar to an “if” statement in a programming language.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In digital systems, this is often done via a </a:t>
            </a:r>
            <a:r>
              <a:rPr lang="en-US" altLang="ko-KR" sz="2000" i="1" dirty="0" smtClean="0"/>
              <a:t>control signal</a:t>
            </a:r>
            <a:r>
              <a:rPr lang="en-US" altLang="ko-KR" sz="2000" dirty="0" smtClean="0"/>
              <a:t>, called a </a:t>
            </a:r>
            <a:r>
              <a:rPr lang="en-US" altLang="ko-KR" sz="2000" i="1" dirty="0" smtClean="0"/>
              <a:t>control function.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800" dirty="0" smtClean="0"/>
              <a:t>If the signal P is 1, the action takes place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This is represented as:</a:t>
            </a:r>
          </a:p>
          <a:p>
            <a:pPr lvl="1" algn="just">
              <a:lnSpc>
                <a:spcPct val="150000"/>
              </a:lnSpc>
              <a:buFontTx/>
              <a:buNone/>
            </a:pPr>
            <a:r>
              <a:rPr lang="en-US" altLang="ko-KR" sz="1800" dirty="0" smtClean="0"/>
              <a:t>P: R2 </a:t>
            </a:r>
            <a:r>
              <a:rPr lang="en-US" altLang="ko-KR" sz="1800" dirty="0" smtClean="0">
                <a:sym typeface="Symbol" pitchFamily="18" charset="2"/>
              </a:rPr>
              <a:t> R1</a:t>
            </a:r>
          </a:p>
          <a:p>
            <a:pPr lvl="1" algn="just">
              <a:lnSpc>
                <a:spcPct val="150000"/>
              </a:lnSpc>
              <a:buFontTx/>
              <a:buNone/>
            </a:pPr>
            <a:r>
              <a:rPr lang="en-US" altLang="ko-KR" sz="1800" dirty="0" smtClean="0">
                <a:sym typeface="Symbol" pitchFamily="18" charset="2"/>
              </a:rPr>
              <a:t>Which means “if P = 1, then load the contents of register R1 into register R2”, i.e., </a:t>
            </a:r>
            <a:r>
              <a:rPr lang="en-US" altLang="ko-KR" sz="1800" dirty="0" smtClean="0"/>
              <a:t>if (P = 1)  then  (R2 </a:t>
            </a:r>
            <a:r>
              <a:rPr lang="en-US" altLang="ko-KR" sz="1800" dirty="0" smtClean="0">
                <a:sym typeface="Symbol" pitchFamily="18" charset="2"/>
              </a:rPr>
              <a:t> R1</a:t>
            </a:r>
            <a:r>
              <a:rPr lang="en-US" altLang="ko-KR" sz="1800" dirty="0" smtClean="0"/>
              <a:t>).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762000"/>
            <a:ext cx="4343400" cy="5873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Register Transfer</a:t>
            </a:r>
            <a:r>
              <a:rPr lang="en-US" altLang="ko-KR" sz="3600" dirty="0" smtClean="0"/>
              <a:t> </a:t>
            </a:r>
            <a:r>
              <a:rPr lang="en-US" altLang="ko-KR" sz="1800" dirty="0" smtClean="0"/>
              <a:t>contd..</a:t>
            </a:r>
            <a:endParaRPr lang="en-US" altLang="ko-KR" sz="3600" dirty="0" smtClean="0"/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5267325" y="5372100"/>
            <a:ext cx="279400" cy="28098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/>
              <a:t>  </a:t>
            </a:r>
          </a:p>
        </p:txBody>
      </p:sp>
      <p:sp>
        <p:nvSpPr>
          <p:cNvPr id="5" name="Rectangle 26"/>
          <p:cNvSpPr>
            <a:spLocks noChangeArrowheads="1"/>
          </p:cNvSpPr>
          <p:nvPr/>
        </p:nvSpPr>
        <p:spPr bwMode="auto">
          <a:xfrm>
            <a:off x="8107363" y="5918200"/>
            <a:ext cx="5953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/>
              <a:t>Clock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4391025" y="5776913"/>
            <a:ext cx="1019175" cy="485775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6418263" y="5924550"/>
            <a:ext cx="1339850" cy="180975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13550" y="5888038"/>
            <a:ext cx="407988" cy="2809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/>
              <a:t>R2</a:t>
            </a: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6430963" y="6378575"/>
            <a:ext cx="1339850" cy="1905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6816725" y="6350000"/>
            <a:ext cx="407988" cy="28098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/>
              <a:t>R1</a:t>
            </a: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4487863" y="5803900"/>
            <a:ext cx="860425" cy="8572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/>
              <a:t>Control </a:t>
            </a:r>
          </a:p>
          <a:p>
            <a:pPr defTabSz="762000"/>
            <a:r>
              <a:rPr lang="en-US" altLang="ko-KR" sz="1400" dirty="0"/>
              <a:t>Circuit</a:t>
            </a:r>
          </a:p>
          <a:p>
            <a:pPr defTabSz="762000"/>
            <a:endParaRPr lang="en-US" altLang="ko-KR" sz="1400" dirty="0"/>
          </a:p>
          <a:p>
            <a:pPr defTabSz="762000" latinLnBrk="1"/>
            <a:endParaRPr lang="en-US" altLang="ko-KR" sz="1400" dirty="0"/>
          </a:p>
        </p:txBody>
      </p:sp>
      <p:sp>
        <p:nvSpPr>
          <p:cNvPr id="13" name="Line 19"/>
          <p:cNvSpPr>
            <a:spLocks noChangeShapeType="1"/>
          </p:cNvSpPr>
          <p:nvPr/>
        </p:nvSpPr>
        <p:spPr bwMode="auto">
          <a:xfrm>
            <a:off x="7078663" y="6099175"/>
            <a:ext cx="1587" cy="27463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780088" y="5783263"/>
            <a:ext cx="54610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/>
              <a:t>Load</a:t>
            </a:r>
          </a:p>
        </p:txBody>
      </p:sp>
      <p:sp>
        <p:nvSpPr>
          <p:cNvPr id="15" name="Rectangle 21"/>
          <p:cNvSpPr>
            <a:spLocks noChangeArrowheads="1"/>
          </p:cNvSpPr>
          <p:nvPr/>
        </p:nvSpPr>
        <p:spPr bwMode="auto">
          <a:xfrm>
            <a:off x="5381625" y="5794375"/>
            <a:ext cx="300038" cy="28098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/>
              <a:t>P</a:t>
            </a:r>
          </a:p>
        </p:txBody>
      </p:sp>
      <p:sp>
        <p:nvSpPr>
          <p:cNvPr id="16" name="Line 23"/>
          <p:cNvSpPr>
            <a:spLocks noChangeShapeType="1"/>
          </p:cNvSpPr>
          <p:nvPr/>
        </p:nvSpPr>
        <p:spPr bwMode="auto">
          <a:xfrm>
            <a:off x="5410200" y="6019800"/>
            <a:ext cx="993775" cy="47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Line 27"/>
          <p:cNvSpPr>
            <a:spLocks noChangeShapeType="1"/>
          </p:cNvSpPr>
          <p:nvPr/>
        </p:nvSpPr>
        <p:spPr bwMode="auto">
          <a:xfrm flipH="1">
            <a:off x="7016750" y="6242050"/>
            <a:ext cx="130175" cy="444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7099300" y="6157913"/>
            <a:ext cx="27463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/>
              <a:t>n</a:t>
            </a:r>
          </a:p>
        </p:txBody>
      </p:sp>
      <p:sp>
        <p:nvSpPr>
          <p:cNvPr id="19" name="Freeform 43"/>
          <p:cNvSpPr>
            <a:spLocks/>
          </p:cNvSpPr>
          <p:nvPr/>
        </p:nvSpPr>
        <p:spPr bwMode="auto">
          <a:xfrm>
            <a:off x="7659688" y="5961063"/>
            <a:ext cx="101600" cy="109537"/>
          </a:xfrm>
          <a:custGeom>
            <a:avLst/>
            <a:gdLst>
              <a:gd name="T0" fmla="*/ 56 w 57"/>
              <a:gd name="T1" fmla="*/ 0 h 97"/>
              <a:gd name="T2" fmla="*/ 0 w 57"/>
              <a:gd name="T3" fmla="*/ 56 h 97"/>
              <a:gd name="T4" fmla="*/ 56 w 57"/>
              <a:gd name="T5" fmla="*/ 96 h 97"/>
              <a:gd name="T6" fmla="*/ 0 60000 65536"/>
              <a:gd name="T7" fmla="*/ 0 60000 65536"/>
              <a:gd name="T8" fmla="*/ 0 60000 65536"/>
              <a:gd name="T9" fmla="*/ 0 w 57"/>
              <a:gd name="T10" fmla="*/ 0 h 97"/>
              <a:gd name="T11" fmla="*/ 57 w 57"/>
              <a:gd name="T12" fmla="*/ 97 h 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7" h="97">
                <a:moveTo>
                  <a:pt x="56" y="0"/>
                </a:moveTo>
                <a:lnTo>
                  <a:pt x="0" y="56"/>
                </a:lnTo>
                <a:lnTo>
                  <a:pt x="56" y="96"/>
                </a:lnTo>
              </a:path>
            </a:pathLst>
          </a:custGeom>
          <a:noFill/>
          <a:ln w="254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Line 54"/>
          <p:cNvSpPr>
            <a:spLocks noChangeShapeType="1"/>
          </p:cNvSpPr>
          <p:nvPr/>
        </p:nvSpPr>
        <p:spPr bwMode="auto">
          <a:xfrm flipH="1">
            <a:off x="7764463" y="6030913"/>
            <a:ext cx="2952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58"/>
          <p:cNvSpPr>
            <a:spLocks/>
          </p:cNvSpPr>
          <p:nvPr/>
        </p:nvSpPr>
        <p:spPr bwMode="auto">
          <a:xfrm>
            <a:off x="7666038" y="6415088"/>
            <a:ext cx="101600" cy="109537"/>
          </a:xfrm>
          <a:custGeom>
            <a:avLst/>
            <a:gdLst>
              <a:gd name="T0" fmla="*/ 56 w 57"/>
              <a:gd name="T1" fmla="*/ 0 h 97"/>
              <a:gd name="T2" fmla="*/ 0 w 57"/>
              <a:gd name="T3" fmla="*/ 56 h 97"/>
              <a:gd name="T4" fmla="*/ 56 w 57"/>
              <a:gd name="T5" fmla="*/ 96 h 97"/>
              <a:gd name="T6" fmla="*/ 0 60000 65536"/>
              <a:gd name="T7" fmla="*/ 0 60000 65536"/>
              <a:gd name="T8" fmla="*/ 0 60000 65536"/>
              <a:gd name="T9" fmla="*/ 0 w 57"/>
              <a:gd name="T10" fmla="*/ 0 h 97"/>
              <a:gd name="T11" fmla="*/ 57 w 57"/>
              <a:gd name="T12" fmla="*/ 97 h 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7" h="97">
                <a:moveTo>
                  <a:pt x="56" y="0"/>
                </a:moveTo>
                <a:lnTo>
                  <a:pt x="0" y="56"/>
                </a:lnTo>
                <a:lnTo>
                  <a:pt x="56" y="96"/>
                </a:lnTo>
              </a:path>
            </a:pathLst>
          </a:custGeom>
          <a:noFill/>
          <a:ln w="254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" name="Line 60"/>
          <p:cNvSpPr>
            <a:spLocks noChangeShapeType="1"/>
          </p:cNvSpPr>
          <p:nvPr/>
        </p:nvSpPr>
        <p:spPr bwMode="auto">
          <a:xfrm>
            <a:off x="7959725" y="5537200"/>
            <a:ext cx="0" cy="933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3" name="Line 61"/>
          <p:cNvSpPr>
            <a:spLocks noChangeShapeType="1"/>
          </p:cNvSpPr>
          <p:nvPr/>
        </p:nvSpPr>
        <p:spPr bwMode="auto">
          <a:xfrm>
            <a:off x="7769225" y="6470650"/>
            <a:ext cx="1905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4" name="Line 62"/>
          <p:cNvSpPr>
            <a:spLocks noChangeShapeType="1"/>
          </p:cNvSpPr>
          <p:nvPr/>
        </p:nvSpPr>
        <p:spPr bwMode="auto">
          <a:xfrm flipH="1">
            <a:off x="4978400" y="5556250"/>
            <a:ext cx="2971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5" name="Line 63"/>
          <p:cNvSpPr>
            <a:spLocks noChangeShapeType="1"/>
          </p:cNvSpPr>
          <p:nvPr/>
        </p:nvSpPr>
        <p:spPr bwMode="auto">
          <a:xfrm>
            <a:off x="4987925" y="5556250"/>
            <a:ext cx="0" cy="219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6" name="Oval 64"/>
          <p:cNvSpPr>
            <a:spLocks noChangeArrowheads="1"/>
          </p:cNvSpPr>
          <p:nvPr/>
        </p:nvSpPr>
        <p:spPr bwMode="auto">
          <a:xfrm>
            <a:off x="7912100" y="5984875"/>
            <a:ext cx="88900" cy="88900"/>
          </a:xfrm>
          <a:prstGeom prst="ellipse">
            <a:avLst/>
          </a:prstGeom>
          <a:solidFill>
            <a:schemeClr val="tx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2133600" y="5638800"/>
            <a:ext cx="1876425" cy="358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01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Block diagram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34962" y="381000"/>
            <a:ext cx="5303838" cy="815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Simultaneous Operations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228600" y="1219200"/>
            <a:ext cx="8458200" cy="51641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If two or more operations are to occur simultaneously, they are separated with commas.</a:t>
            </a:r>
          </a:p>
          <a:p>
            <a:pPr lvl="1" algn="just">
              <a:lnSpc>
                <a:spcPct val="150000"/>
              </a:lnSpc>
              <a:buFontTx/>
              <a:buNone/>
            </a:pPr>
            <a:r>
              <a:rPr lang="en-US" altLang="ko-KR" sz="2000" dirty="0" smtClean="0"/>
              <a:t>P:  R3 </a:t>
            </a:r>
            <a:r>
              <a:rPr lang="en-US" altLang="ko-KR" sz="1800" dirty="0" smtClean="0">
                <a:sym typeface="Symbol" pitchFamily="18" charset="2"/>
              </a:rPr>
              <a:t> </a:t>
            </a:r>
            <a:r>
              <a:rPr lang="en-US" altLang="ko-KR" sz="2000" dirty="0" smtClean="0">
                <a:sym typeface="Symbol" pitchFamily="18" charset="2"/>
              </a:rPr>
              <a:t>R5,</a:t>
            </a:r>
            <a:r>
              <a:rPr lang="en-US" altLang="ko-KR" sz="2000" dirty="0" smtClean="0">
                <a:solidFill>
                  <a:schemeClr val="bg2"/>
                </a:solidFill>
                <a:sym typeface="Symbol" pitchFamily="18" charset="2"/>
              </a:rPr>
              <a:t>, </a:t>
            </a:r>
            <a:r>
              <a:rPr lang="en-US" altLang="ko-KR" sz="2000" dirty="0" smtClean="0">
                <a:sym typeface="Symbol" pitchFamily="18" charset="2"/>
              </a:rPr>
              <a:t>MAR </a:t>
            </a:r>
            <a:r>
              <a:rPr lang="en-US" altLang="ko-KR" sz="1800" dirty="0" smtClean="0">
                <a:sym typeface="Symbol" pitchFamily="18" charset="2"/>
              </a:rPr>
              <a:t></a:t>
            </a:r>
            <a:r>
              <a:rPr lang="en-US" altLang="ko-KR" sz="2000" dirty="0" smtClean="0">
                <a:sym typeface="Symbol" pitchFamily="18" charset="2"/>
              </a:rPr>
              <a:t> IR</a:t>
            </a:r>
            <a:r>
              <a:rPr lang="en-US" altLang="ko-KR" sz="1800" dirty="0" smtClean="0">
                <a:sym typeface="Symbol" pitchFamily="18" charset="2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>
                <a:sym typeface="Symbol" pitchFamily="18" charset="2"/>
              </a:rPr>
              <a:t>Here, if the control function P = 1, load the contents of R5 into R3, and at the same time (clock), load the contents of register IR into register MAR.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1" y="1143000"/>
            <a:ext cx="7391400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Basic Symbols For Register Transfers</a:t>
            </a:r>
          </a:p>
        </p:txBody>
      </p:sp>
      <p:sp>
        <p:nvSpPr>
          <p:cNvPr id="16387" name="Rectangle 10"/>
          <p:cNvSpPr>
            <a:spLocks noChangeArrowheads="1"/>
          </p:cNvSpPr>
          <p:nvPr/>
        </p:nvSpPr>
        <p:spPr bwMode="auto">
          <a:xfrm>
            <a:off x="246063" y="2678113"/>
            <a:ext cx="44450" cy="1508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8" name="Rectangle 11"/>
          <p:cNvSpPr>
            <a:spLocks noChangeArrowheads="1"/>
          </p:cNvSpPr>
          <p:nvPr/>
        </p:nvSpPr>
        <p:spPr bwMode="auto">
          <a:xfrm>
            <a:off x="325438" y="2717800"/>
            <a:ext cx="8561387" cy="2093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63500" tIns="25400" rIns="63500" bIns="25400">
            <a:spAutoFit/>
          </a:bodyPr>
          <a:lstStyle/>
          <a:p>
            <a:pPr marL="381000" indent="-381000" defTabSz="152400">
              <a:lnSpc>
                <a:spcPct val="105000"/>
              </a:lnSpc>
              <a:spcBef>
                <a:spcPct val="10000"/>
              </a:spcBef>
              <a:tabLst>
                <a:tab pos="1143000" algn="l"/>
                <a:tab pos="4191000" algn="l"/>
              </a:tabLst>
            </a:pPr>
            <a:r>
              <a:rPr lang="en-US" altLang="ko-KR" sz="1800" dirty="0">
                <a:solidFill>
                  <a:schemeClr val="tx1"/>
                </a:solidFill>
              </a:rPr>
              <a:t>Capital letters      Denotes a register	               	             </a:t>
            </a:r>
            <a:r>
              <a:rPr lang="en-US" altLang="ko-KR" sz="1800" dirty="0" smtClean="0">
                <a:solidFill>
                  <a:schemeClr val="tx1"/>
                </a:solidFill>
              </a:rPr>
              <a:t>MAR</a:t>
            </a:r>
            <a:r>
              <a:rPr lang="en-US" altLang="ko-KR" sz="1800" dirty="0">
                <a:solidFill>
                  <a:schemeClr val="tx1"/>
                </a:solidFill>
              </a:rPr>
              <a:t>, R2</a:t>
            </a:r>
          </a:p>
          <a:p>
            <a:pPr marL="381000" indent="-381000" defTabSz="152400">
              <a:lnSpc>
                <a:spcPct val="105000"/>
              </a:lnSpc>
              <a:spcBef>
                <a:spcPct val="10000"/>
              </a:spcBef>
              <a:tabLst>
                <a:tab pos="1143000" algn="l"/>
                <a:tab pos="4191000" algn="l"/>
              </a:tabLst>
            </a:pPr>
            <a:r>
              <a:rPr lang="en-US" altLang="ko-KR" sz="1800" dirty="0">
                <a:solidFill>
                  <a:schemeClr val="tx1"/>
                </a:solidFill>
              </a:rPr>
              <a:t>  &amp; numerals               </a:t>
            </a:r>
          </a:p>
          <a:p>
            <a:pPr marL="381000" indent="-381000" defTabSz="152400">
              <a:lnSpc>
                <a:spcPct val="105000"/>
              </a:lnSpc>
              <a:spcBef>
                <a:spcPct val="10000"/>
              </a:spcBef>
              <a:tabLst>
                <a:tab pos="1143000" algn="l"/>
                <a:tab pos="4191000" algn="l"/>
              </a:tabLst>
            </a:pPr>
            <a:r>
              <a:rPr lang="en-US" altLang="ko-KR" sz="1800" dirty="0">
                <a:solidFill>
                  <a:schemeClr val="tx1"/>
                </a:solidFill>
              </a:rPr>
              <a:t>Parentheses ()     Denotes a part of a register	                          R2(0-7), R2(L)</a:t>
            </a:r>
          </a:p>
          <a:p>
            <a:pPr marL="381000" indent="-381000" defTabSz="152400">
              <a:lnSpc>
                <a:spcPct val="105000"/>
              </a:lnSpc>
              <a:spcBef>
                <a:spcPct val="10000"/>
              </a:spcBef>
              <a:tabLst>
                <a:tab pos="1143000" algn="l"/>
                <a:tab pos="4191000" algn="l"/>
              </a:tabLst>
            </a:pPr>
            <a:r>
              <a:rPr lang="en-US" altLang="ko-KR" sz="1800" dirty="0">
                <a:solidFill>
                  <a:schemeClr val="tx1"/>
                </a:solidFill>
              </a:rPr>
              <a:t>Arrow    </a:t>
            </a:r>
            <a:r>
              <a:rPr lang="en-US" altLang="ko-KR" sz="18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2800" dirty="0">
                <a:solidFill>
                  <a:schemeClr val="tx1"/>
                </a:solidFill>
                <a:latin typeface="Symbol" pitchFamily="18" charset="2"/>
              </a:rPr>
              <a:t></a:t>
            </a:r>
            <a:r>
              <a:rPr lang="en-US" altLang="ko-KR" sz="1800" dirty="0">
                <a:solidFill>
                  <a:schemeClr val="tx1"/>
                </a:solidFill>
              </a:rPr>
              <a:t>           Denotes transfer of information	                 R2 </a:t>
            </a:r>
            <a:r>
              <a:rPr lang="en-US" altLang="ko-KR" sz="18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800" dirty="0">
                <a:solidFill>
                  <a:schemeClr val="tx1"/>
                </a:solidFill>
                <a:latin typeface="Symbol" pitchFamily="18" charset="2"/>
              </a:rPr>
              <a:t> </a:t>
            </a:r>
            <a:r>
              <a:rPr lang="en-US" altLang="ko-KR" sz="1800" dirty="0">
                <a:solidFill>
                  <a:schemeClr val="tx1"/>
                </a:solidFill>
              </a:rPr>
              <a:t>R1</a:t>
            </a:r>
          </a:p>
          <a:p>
            <a:pPr marL="381000" indent="-381000" defTabSz="152400">
              <a:lnSpc>
                <a:spcPct val="105000"/>
              </a:lnSpc>
              <a:spcBef>
                <a:spcPct val="10000"/>
              </a:spcBef>
              <a:tabLst>
                <a:tab pos="1143000" algn="l"/>
                <a:tab pos="4191000" algn="l"/>
              </a:tabLst>
            </a:pPr>
            <a:r>
              <a:rPr lang="en-US" altLang="ko-KR" sz="1800" dirty="0">
                <a:solidFill>
                  <a:schemeClr val="tx1"/>
                </a:solidFill>
              </a:rPr>
              <a:t>Colon    :	            Denotes termination of control function	     P:</a:t>
            </a:r>
          </a:p>
          <a:p>
            <a:pPr marL="381000" indent="-381000" defTabSz="152400">
              <a:lnSpc>
                <a:spcPct val="105000"/>
              </a:lnSpc>
              <a:spcBef>
                <a:spcPct val="10000"/>
              </a:spcBef>
              <a:tabLst>
                <a:tab pos="1143000" algn="l"/>
                <a:tab pos="4191000" algn="l"/>
              </a:tabLst>
            </a:pPr>
            <a:r>
              <a:rPr lang="en-US" altLang="ko-KR" sz="1800" dirty="0">
                <a:solidFill>
                  <a:schemeClr val="tx1"/>
                </a:solidFill>
              </a:rPr>
              <a:t>Comma  ,	            Separates two micro-operations	                 A </a:t>
            </a:r>
            <a:r>
              <a:rPr lang="en-US" altLang="ko-KR" sz="18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800" dirty="0">
                <a:solidFill>
                  <a:schemeClr val="tx1"/>
                </a:solidFill>
                <a:latin typeface="Symbol" pitchFamily="18" charset="2"/>
              </a:rPr>
              <a:t> </a:t>
            </a:r>
            <a:r>
              <a:rPr lang="en-US" altLang="ko-KR" sz="1800" dirty="0">
                <a:solidFill>
                  <a:schemeClr val="tx1"/>
                </a:solidFill>
              </a:rPr>
              <a:t>B,  B </a:t>
            </a:r>
            <a:r>
              <a:rPr lang="en-US" altLang="ko-KR" sz="18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800" dirty="0">
                <a:solidFill>
                  <a:schemeClr val="tx1"/>
                </a:solidFill>
                <a:latin typeface="Symbol" pitchFamily="18" charset="2"/>
              </a:rPr>
              <a:t> </a:t>
            </a:r>
            <a:r>
              <a:rPr lang="en-US" altLang="ko-KR" sz="18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6389" name="Rectangle 12"/>
          <p:cNvSpPr>
            <a:spLocks noChangeArrowheads="1"/>
          </p:cNvSpPr>
          <p:nvPr/>
        </p:nvSpPr>
        <p:spPr bwMode="auto">
          <a:xfrm>
            <a:off x="307975" y="2347913"/>
            <a:ext cx="8415338" cy="24907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0" name="Line 13"/>
          <p:cNvSpPr>
            <a:spLocks noChangeShapeType="1"/>
          </p:cNvSpPr>
          <p:nvPr/>
        </p:nvSpPr>
        <p:spPr bwMode="auto">
          <a:xfrm>
            <a:off x="2073275" y="2347913"/>
            <a:ext cx="0" cy="25003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1" name="Line 14"/>
          <p:cNvSpPr>
            <a:spLocks noChangeShapeType="1"/>
          </p:cNvSpPr>
          <p:nvPr/>
        </p:nvSpPr>
        <p:spPr bwMode="auto">
          <a:xfrm>
            <a:off x="6248400" y="2438400"/>
            <a:ext cx="0" cy="24812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2" name="Rectangle 15"/>
          <p:cNvSpPr>
            <a:spLocks noChangeArrowheads="1"/>
          </p:cNvSpPr>
          <p:nvPr/>
        </p:nvSpPr>
        <p:spPr bwMode="auto">
          <a:xfrm>
            <a:off x="411163" y="2360613"/>
            <a:ext cx="1239837" cy="36353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defTabSz="762000"/>
            <a:r>
              <a:rPr lang="en-US" altLang="ko-KR" sz="2000">
                <a:solidFill>
                  <a:schemeClr val="tx1"/>
                </a:solidFill>
              </a:rPr>
              <a:t>Symbols</a:t>
            </a:r>
          </a:p>
        </p:txBody>
      </p:sp>
      <p:sp>
        <p:nvSpPr>
          <p:cNvPr id="16393" name="Rectangle 16"/>
          <p:cNvSpPr>
            <a:spLocks noChangeArrowheads="1"/>
          </p:cNvSpPr>
          <p:nvPr/>
        </p:nvSpPr>
        <p:spPr bwMode="auto">
          <a:xfrm>
            <a:off x="2714625" y="2360613"/>
            <a:ext cx="5487988" cy="36353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2000">
                <a:solidFill>
                  <a:schemeClr val="tx1"/>
                </a:solidFill>
              </a:rPr>
              <a:t>Description                                       Examples</a:t>
            </a:r>
          </a:p>
        </p:txBody>
      </p:sp>
      <p:sp>
        <p:nvSpPr>
          <p:cNvPr id="16395" name="Line 48"/>
          <p:cNvSpPr>
            <a:spLocks noChangeShapeType="1"/>
          </p:cNvSpPr>
          <p:nvPr/>
        </p:nvSpPr>
        <p:spPr bwMode="auto">
          <a:xfrm>
            <a:off x="319088" y="2733675"/>
            <a:ext cx="8386762" cy="15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14400"/>
            <a:ext cx="5943600" cy="663575"/>
          </a:xfrm>
          <a:noFill/>
        </p:spPr>
        <p:txBody>
          <a:bodyPr>
            <a:noAutofit/>
          </a:bodyPr>
          <a:lstStyle/>
          <a:p>
            <a:pPr algn="ctr"/>
            <a:r>
              <a:rPr lang="en-US" altLang="ko-KR" sz="3200" dirty="0" smtClean="0"/>
              <a:t>Organization of a Digital System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57200" y="1828800"/>
            <a:ext cx="8077200" cy="374461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63500" tIns="25400" rIns="63500" bIns="25400">
            <a:spAutoFit/>
          </a:bodyPr>
          <a:lstStyle/>
          <a:p>
            <a:pPr algn="just" defTabSz="762000">
              <a:lnSpc>
                <a:spcPct val="150000"/>
              </a:lnSpc>
            </a:pPr>
            <a:r>
              <a:rPr lang="en-US" altLang="ko-KR" sz="2000" dirty="0" smtClean="0"/>
              <a:t>The internal organization of a computer is defined as</a:t>
            </a:r>
          </a:p>
          <a:p>
            <a:pPr marL="457200" indent="-457200" algn="just" defTabSz="762000">
              <a:lnSpc>
                <a:spcPct val="150000"/>
              </a:lnSpc>
              <a:buSzPct val="100000"/>
              <a:buFont typeface="+mj-lt"/>
              <a:buAutoNum type="arabicPeriod"/>
            </a:pPr>
            <a:r>
              <a:rPr lang="en-US" altLang="ko-KR" sz="2000" dirty="0" smtClean="0">
                <a:solidFill>
                  <a:schemeClr val="tx1"/>
                </a:solidFill>
              </a:rPr>
              <a:t> Set </a:t>
            </a:r>
            <a:r>
              <a:rPr lang="en-US" altLang="ko-KR" sz="2000" dirty="0">
                <a:solidFill>
                  <a:schemeClr val="tx1"/>
                </a:solidFill>
              </a:rPr>
              <a:t>of registers and their </a:t>
            </a:r>
            <a:r>
              <a:rPr lang="en-US" altLang="ko-KR" sz="2000" dirty="0" smtClean="0">
                <a:solidFill>
                  <a:schemeClr val="tx1"/>
                </a:solidFill>
              </a:rPr>
              <a:t>functions.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marL="457200" indent="-457200" algn="just" defTabSz="762000">
              <a:lnSpc>
                <a:spcPct val="150000"/>
              </a:lnSpc>
              <a:buSzPct val="100000"/>
              <a:buFont typeface="+mj-lt"/>
              <a:buAutoNum type="arabicPeriod"/>
            </a:pP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en-US" altLang="ko-KR" sz="2000" dirty="0" err="1" smtClean="0">
                <a:solidFill>
                  <a:schemeClr val="tx1"/>
                </a:solidFill>
              </a:rPr>
              <a:t>Microoperations</a:t>
            </a:r>
            <a:r>
              <a:rPr lang="en-US" altLang="ko-KR" sz="2000" dirty="0" smtClean="0">
                <a:solidFill>
                  <a:schemeClr val="tx1"/>
                </a:solidFill>
              </a:rPr>
              <a:t> (Set </a:t>
            </a:r>
            <a:r>
              <a:rPr lang="en-US" altLang="ko-KR" sz="2000" dirty="0">
                <a:solidFill>
                  <a:schemeClr val="tx1"/>
                </a:solidFill>
              </a:rPr>
              <a:t>of allowable </a:t>
            </a:r>
            <a:r>
              <a:rPr lang="en-US" altLang="ko-KR" sz="2000" dirty="0" err="1">
                <a:solidFill>
                  <a:schemeClr val="tx1"/>
                </a:solidFill>
              </a:rPr>
              <a:t>microoperations</a:t>
            </a:r>
            <a:r>
              <a:rPr lang="en-US" altLang="ko-KR" sz="2000" dirty="0">
                <a:solidFill>
                  <a:schemeClr val="tx1"/>
                </a:solidFill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</a:rPr>
              <a:t>provided by the organization </a:t>
            </a:r>
            <a:r>
              <a:rPr lang="en-US" altLang="ko-KR" sz="2000" dirty="0">
                <a:solidFill>
                  <a:schemeClr val="tx1"/>
                </a:solidFill>
              </a:rPr>
              <a:t>of the </a:t>
            </a:r>
            <a:r>
              <a:rPr lang="en-US" altLang="ko-KR" sz="2000" dirty="0" smtClean="0">
                <a:solidFill>
                  <a:schemeClr val="tx1"/>
                </a:solidFill>
              </a:rPr>
              <a:t>computer).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marL="457200" indent="-457200" algn="just" defTabSz="762000">
              <a:lnSpc>
                <a:spcPct val="150000"/>
              </a:lnSpc>
              <a:buSzPct val="100000"/>
              <a:buFont typeface="+mj-lt"/>
              <a:buAutoNum type="arabicPeriod"/>
            </a:pPr>
            <a:r>
              <a:rPr lang="en-US" altLang="ko-KR" sz="2000" dirty="0" smtClean="0">
                <a:solidFill>
                  <a:schemeClr val="tx1"/>
                </a:solidFill>
              </a:rPr>
              <a:t> Control </a:t>
            </a:r>
            <a:r>
              <a:rPr lang="en-US" altLang="ko-KR" sz="2000" dirty="0">
                <a:solidFill>
                  <a:schemeClr val="tx1"/>
                </a:solidFill>
              </a:rPr>
              <a:t>signals that initiate the sequence of </a:t>
            </a:r>
            <a:r>
              <a:rPr lang="en-US" altLang="ko-KR" sz="2000" dirty="0" err="1" smtClean="0">
                <a:solidFill>
                  <a:schemeClr val="tx1"/>
                </a:solidFill>
              </a:rPr>
              <a:t>microoperations</a:t>
            </a:r>
            <a:r>
              <a:rPr lang="en-US" altLang="ko-KR" sz="2000" dirty="0" smtClean="0">
                <a:solidFill>
                  <a:schemeClr val="tx1"/>
                </a:solidFill>
              </a:rPr>
              <a:t> </a:t>
            </a:r>
            <a:r>
              <a:rPr lang="en-US" altLang="ko-KR" sz="2000" dirty="0">
                <a:solidFill>
                  <a:schemeClr val="tx1"/>
                </a:solidFill>
              </a:rPr>
              <a:t>(to </a:t>
            </a:r>
            <a:r>
              <a:rPr lang="en-US" altLang="ko-KR" sz="2000" dirty="0" smtClean="0">
                <a:solidFill>
                  <a:schemeClr val="tx1"/>
                </a:solidFill>
              </a:rPr>
              <a:t>perform </a:t>
            </a:r>
            <a:r>
              <a:rPr lang="en-US" altLang="ko-KR" sz="2000" dirty="0">
                <a:solidFill>
                  <a:schemeClr val="tx1"/>
                </a:solidFill>
              </a:rPr>
              <a:t>the functions</a:t>
            </a:r>
            <a:r>
              <a:rPr lang="en-US" altLang="ko-KR" sz="2000" dirty="0" smtClean="0">
                <a:solidFill>
                  <a:schemeClr val="tx1"/>
                </a:solidFill>
              </a:rPr>
              <a:t>).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algn="just" defTabSz="762000">
              <a:lnSpc>
                <a:spcPct val="150000"/>
              </a:lnSpc>
            </a:pPr>
            <a:endParaRPr lang="en-US" altLang="ko-KR" sz="2000" dirty="0">
              <a:solidFill>
                <a:schemeClr val="tx1"/>
              </a:solidFill>
            </a:endParaRPr>
          </a:p>
          <a:p>
            <a:pPr algn="just" defTabSz="762000" latinLnBrk="1">
              <a:lnSpc>
                <a:spcPct val="150000"/>
              </a:lnSpc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4191001" cy="685800"/>
          </a:xfrm>
          <a:noFill/>
        </p:spPr>
        <p:txBody>
          <a:bodyPr>
            <a:normAutofit/>
          </a:bodyPr>
          <a:lstStyle/>
          <a:p>
            <a:r>
              <a:rPr lang="en-US" altLang="ko-KR" sz="3200" dirty="0" smtClean="0"/>
              <a:t>2. </a:t>
            </a:r>
            <a:r>
              <a:rPr lang="en-US" altLang="ko-KR" sz="3200" dirty="0" err="1" smtClean="0"/>
              <a:t>Microoperations</a:t>
            </a:r>
            <a:endParaRPr lang="en-US" altLang="ko-KR" sz="3200" dirty="0" smtClean="0"/>
          </a:p>
        </p:txBody>
      </p:sp>
      <p:sp>
        <p:nvSpPr>
          <p:cNvPr id="4100" name="Rectangle 33"/>
          <p:cNvSpPr>
            <a:spLocks noGrp="1" noChangeArrowheads="1"/>
          </p:cNvSpPr>
          <p:nvPr>
            <p:ph idx="1"/>
          </p:nvPr>
        </p:nvSpPr>
        <p:spPr bwMode="auto">
          <a:xfrm>
            <a:off x="381000" y="1600200"/>
            <a:ext cx="7877175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The operations on the data in registers are called </a:t>
            </a:r>
            <a:r>
              <a:rPr lang="en-US" altLang="ko-KR" sz="2000" dirty="0" err="1" smtClean="0"/>
              <a:t>microoperations</a:t>
            </a:r>
            <a:r>
              <a:rPr lang="en-US" altLang="ko-KR" sz="20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The functions built into registers are examples of </a:t>
            </a:r>
            <a:r>
              <a:rPr lang="en-US" altLang="ko-KR" sz="2000" dirty="0" err="1" smtClean="0"/>
              <a:t>microoperations</a:t>
            </a:r>
            <a:endParaRPr lang="en-US" altLang="ko-KR" sz="2000" dirty="0" smtClean="0"/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Shift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Load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Clear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Increment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334962" y="914400"/>
            <a:ext cx="8809038" cy="434975"/>
          </a:xfrm>
        </p:spPr>
        <p:txBody>
          <a:bodyPr>
            <a:noAutofit/>
          </a:bodyPr>
          <a:lstStyle/>
          <a:p>
            <a:r>
              <a:rPr lang="en-US" sz="3200" dirty="0" smtClean="0"/>
              <a:t> </a:t>
            </a:r>
            <a:r>
              <a:rPr lang="en-US" sz="3200" dirty="0" err="1" smtClean="0"/>
              <a:t>Microoperations</a:t>
            </a:r>
            <a:endParaRPr lang="en-US" sz="3200" dirty="0" smtClean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1371600"/>
            <a:ext cx="8229600" cy="438912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The </a:t>
            </a:r>
            <a:r>
              <a:rPr lang="en-US" sz="2000" dirty="0" err="1" smtClean="0">
                <a:solidFill>
                  <a:srgbClr val="FF0000"/>
                </a:solidFill>
              </a:rPr>
              <a:t>microoperations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most often encountered in digital computers are classified into four categories:</a:t>
            </a:r>
          </a:p>
          <a:p>
            <a:pPr lvl="1" algn="just">
              <a:lnSpc>
                <a:spcPct val="150000"/>
              </a:lnSpc>
            </a:pPr>
            <a:r>
              <a:rPr lang="en-US" sz="2000" i="1" dirty="0" smtClean="0">
                <a:solidFill>
                  <a:srgbClr val="000066"/>
                </a:solidFill>
              </a:rPr>
              <a:t>Register transfer</a:t>
            </a:r>
            <a:r>
              <a:rPr lang="en-US" sz="2000" dirty="0" smtClean="0"/>
              <a:t> </a:t>
            </a:r>
            <a:r>
              <a:rPr lang="en-US" sz="2000" dirty="0" err="1" smtClean="0"/>
              <a:t>microoperations</a:t>
            </a:r>
            <a:endParaRPr lang="en-US" sz="2000" dirty="0" smtClean="0"/>
          </a:p>
          <a:p>
            <a:pPr lvl="1" algn="just">
              <a:lnSpc>
                <a:spcPct val="150000"/>
              </a:lnSpc>
            </a:pPr>
            <a:r>
              <a:rPr lang="en-US" sz="2000" i="1" dirty="0" smtClean="0">
                <a:solidFill>
                  <a:srgbClr val="FF0000"/>
                </a:solidFill>
              </a:rPr>
              <a:t>Arithmetic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/>
              <a:t>microoperations</a:t>
            </a:r>
            <a:r>
              <a:rPr lang="en-US" sz="2000" dirty="0" smtClean="0"/>
              <a:t> (on numeric data stored in the registers)</a:t>
            </a:r>
          </a:p>
          <a:p>
            <a:pPr lvl="1" algn="just">
              <a:lnSpc>
                <a:spcPct val="150000"/>
              </a:lnSpc>
            </a:pPr>
            <a:r>
              <a:rPr lang="en-US" sz="2000" i="1" dirty="0" smtClean="0">
                <a:solidFill>
                  <a:srgbClr val="003399"/>
                </a:solidFill>
              </a:rPr>
              <a:t>Logic</a:t>
            </a:r>
            <a:r>
              <a:rPr lang="en-US" sz="2000" i="1" dirty="0" smtClean="0">
                <a:solidFill>
                  <a:srgbClr val="CC3300"/>
                </a:solidFill>
              </a:rPr>
              <a:t> </a:t>
            </a:r>
            <a:r>
              <a:rPr lang="en-US" sz="2000" i="1" dirty="0" err="1" smtClean="0"/>
              <a:t>microoperations</a:t>
            </a:r>
            <a:r>
              <a:rPr lang="en-US" sz="2000" dirty="0" smtClean="0"/>
              <a:t> (bit manipulations on non-numeric data)</a:t>
            </a:r>
          </a:p>
          <a:p>
            <a:pPr lvl="1" algn="just">
              <a:lnSpc>
                <a:spcPct val="150000"/>
              </a:lnSpc>
            </a:pPr>
            <a:r>
              <a:rPr lang="en-US" sz="2000" i="1" dirty="0" smtClean="0">
                <a:solidFill>
                  <a:srgbClr val="003300"/>
                </a:solidFill>
              </a:rPr>
              <a:t>Shift </a:t>
            </a:r>
            <a:r>
              <a:rPr lang="en-US" sz="2000" i="1" dirty="0" err="1" smtClean="0"/>
              <a:t>microoperations</a:t>
            </a:r>
            <a:endParaRPr lang="en-US" sz="20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9225" y="220663"/>
            <a:ext cx="8809038" cy="693737"/>
          </a:xfrm>
        </p:spPr>
        <p:txBody>
          <a:bodyPr>
            <a:normAutofit/>
          </a:bodyPr>
          <a:lstStyle/>
          <a:p>
            <a:r>
              <a:rPr lang="en-US" sz="3200" dirty="0" smtClean="0"/>
              <a:t>3. Arithmetic </a:t>
            </a:r>
            <a:r>
              <a:rPr lang="en-US" sz="3200" dirty="0" err="1" smtClean="0"/>
              <a:t>Microoperations</a:t>
            </a:r>
            <a:r>
              <a:rPr lang="en-US" sz="3200" dirty="0" smtClean="0"/>
              <a:t> </a:t>
            </a:r>
            <a:r>
              <a:rPr lang="en-US" sz="3200" baseline="30000" dirty="0" smtClean="0"/>
              <a:t>cont.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1103313"/>
            <a:ext cx="8229600" cy="50228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The basic arithmetic </a:t>
            </a:r>
            <a:r>
              <a:rPr lang="en-US" sz="2000" dirty="0" err="1" smtClean="0">
                <a:solidFill>
                  <a:srgbClr val="000066"/>
                </a:solidFill>
              </a:rPr>
              <a:t>microoperations</a:t>
            </a:r>
            <a:r>
              <a:rPr lang="en-US" sz="2000" dirty="0" smtClean="0"/>
              <a:t> are: 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/>
              <a:t>addition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/>
              <a:t>subtraction 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/>
              <a:t>increment </a:t>
            </a:r>
          </a:p>
          <a:p>
            <a:pPr lvl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/>
              <a:t>decrement</a:t>
            </a:r>
          </a:p>
          <a:p>
            <a:pPr>
              <a:lnSpc>
                <a:spcPct val="80000"/>
              </a:lnSpc>
            </a:pPr>
            <a:r>
              <a:rPr lang="en-US" sz="2000" dirty="0" smtClean="0">
                <a:solidFill>
                  <a:srgbClr val="FF0000"/>
                </a:solidFill>
              </a:rPr>
              <a:t>Addition </a:t>
            </a:r>
            <a:r>
              <a:rPr lang="en-US" sz="2000" dirty="0" err="1" smtClean="0">
                <a:solidFill>
                  <a:srgbClr val="FF0000"/>
                </a:solidFill>
              </a:rPr>
              <a:t>Microoperation</a:t>
            </a:r>
            <a:r>
              <a:rPr lang="en-US" sz="2000" dirty="0" smtClean="0">
                <a:solidFill>
                  <a:srgbClr val="FF0000"/>
                </a:solidFill>
              </a:rPr>
              <a:t>:</a:t>
            </a:r>
          </a:p>
          <a:p>
            <a:pPr>
              <a:lnSpc>
                <a:spcPct val="80000"/>
              </a:lnSpc>
            </a:pPr>
            <a:endParaRPr lang="en-US" sz="2000" dirty="0" smtClean="0"/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sz="2000" b="0" dirty="0" smtClean="0"/>
              <a:t>R3          R1+R2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n-US" sz="2000" b="0" dirty="0" smtClean="0"/>
          </a:p>
          <a:p>
            <a:pPr>
              <a:lnSpc>
                <a:spcPct val="80000"/>
              </a:lnSpc>
            </a:pPr>
            <a:r>
              <a:rPr lang="en-US" sz="2000" dirty="0" smtClean="0">
                <a:solidFill>
                  <a:srgbClr val="FF0000"/>
                </a:solidFill>
              </a:rPr>
              <a:t>Subtraction </a:t>
            </a:r>
            <a:r>
              <a:rPr lang="en-US" sz="2000" dirty="0" err="1" smtClean="0">
                <a:solidFill>
                  <a:srgbClr val="FF0000"/>
                </a:solidFill>
              </a:rPr>
              <a:t>Microoperation</a:t>
            </a:r>
            <a:r>
              <a:rPr lang="en-US" sz="2000" dirty="0" smtClean="0">
                <a:solidFill>
                  <a:srgbClr val="FF0000"/>
                </a:solidFill>
              </a:rPr>
              <a:t>: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0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b="0" dirty="0" smtClean="0"/>
              <a:t>   			 R3        R1-R2 (or)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000" b="0" dirty="0" smtClean="0"/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sz="2000" b="0" dirty="0" smtClean="0"/>
              <a:t>R3         R1+ R2 +1</a:t>
            </a:r>
          </a:p>
        </p:txBody>
      </p:sp>
      <p:sp>
        <p:nvSpPr>
          <p:cNvPr id="108548" name="Line 4"/>
          <p:cNvSpPr>
            <a:spLocks noChangeShapeType="1"/>
          </p:cNvSpPr>
          <p:nvPr/>
        </p:nvSpPr>
        <p:spPr bwMode="auto">
          <a:xfrm>
            <a:off x="4876800" y="5486400"/>
            <a:ext cx="3016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5308600" y="5067300"/>
            <a:ext cx="2133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1’s complement</a:t>
            </a:r>
          </a:p>
        </p:txBody>
      </p:sp>
      <p:sp>
        <p:nvSpPr>
          <p:cNvPr id="108552" name="Line 8"/>
          <p:cNvSpPr>
            <a:spLocks noChangeShapeType="1"/>
          </p:cNvSpPr>
          <p:nvPr/>
        </p:nvSpPr>
        <p:spPr bwMode="auto">
          <a:xfrm flipH="1">
            <a:off x="2717800" y="5105400"/>
            <a:ext cx="482600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arrow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08553" name="Line 9"/>
          <p:cNvSpPr>
            <a:spLocks noChangeShapeType="1"/>
          </p:cNvSpPr>
          <p:nvPr/>
        </p:nvSpPr>
        <p:spPr bwMode="auto">
          <a:xfrm flipH="1">
            <a:off x="4108450" y="4038600"/>
            <a:ext cx="482600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arrow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08555" name="Line 11"/>
          <p:cNvSpPr>
            <a:spLocks noChangeShapeType="1"/>
          </p:cNvSpPr>
          <p:nvPr/>
        </p:nvSpPr>
        <p:spPr bwMode="auto">
          <a:xfrm flipH="1">
            <a:off x="3940175" y="5715000"/>
            <a:ext cx="482600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arrow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08556" name="Line 12"/>
          <p:cNvSpPr>
            <a:spLocks noChangeShapeType="1"/>
          </p:cNvSpPr>
          <p:nvPr/>
        </p:nvSpPr>
        <p:spPr bwMode="auto">
          <a:xfrm flipH="1">
            <a:off x="5224463" y="5343525"/>
            <a:ext cx="339725" cy="209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6019800" cy="434975"/>
          </a:xfrm>
        </p:spPr>
        <p:txBody>
          <a:bodyPr>
            <a:noAutofit/>
          </a:bodyPr>
          <a:lstStyle/>
          <a:p>
            <a:r>
              <a:rPr lang="en-US" sz="3200" dirty="0" smtClean="0"/>
              <a:t>Arithmetic </a:t>
            </a:r>
            <a:r>
              <a:rPr lang="en-US" sz="3200" dirty="0" err="1" smtClean="0"/>
              <a:t>Microoperations</a:t>
            </a:r>
            <a:r>
              <a:rPr lang="en-US" sz="3200" dirty="0" smtClean="0"/>
              <a:t> </a:t>
            </a:r>
            <a:r>
              <a:rPr lang="en-US" sz="3200" baseline="30000" dirty="0" smtClean="0"/>
              <a:t>cont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71488" y="1285875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70000"/>
              </a:lnSpc>
            </a:pPr>
            <a:r>
              <a:rPr lang="en-US" sz="1800" dirty="0" smtClean="0"/>
              <a:t>One’s Complement </a:t>
            </a:r>
            <a:r>
              <a:rPr lang="en-US" sz="1800" dirty="0" err="1" smtClean="0"/>
              <a:t>Microoperation</a:t>
            </a:r>
            <a:r>
              <a:rPr lang="en-US" sz="1800" dirty="0" smtClean="0"/>
              <a:t>:</a:t>
            </a:r>
          </a:p>
          <a:p>
            <a:pPr>
              <a:lnSpc>
                <a:spcPct val="70000"/>
              </a:lnSpc>
              <a:buFontTx/>
              <a:buNone/>
            </a:pPr>
            <a:endParaRPr lang="en-US" sz="1800" dirty="0" smtClean="0"/>
          </a:p>
          <a:p>
            <a:pPr algn="ctr">
              <a:lnSpc>
                <a:spcPct val="70000"/>
              </a:lnSpc>
              <a:buFontTx/>
              <a:buNone/>
            </a:pPr>
            <a:r>
              <a:rPr lang="en-US" sz="1800" b="0" dirty="0" smtClean="0"/>
              <a:t> R2            </a:t>
            </a:r>
            <a:r>
              <a:rPr lang="en-US" sz="1800" b="0" dirty="0" err="1" smtClean="0"/>
              <a:t>R2</a:t>
            </a:r>
            <a:endParaRPr lang="en-US" sz="1800" b="0" dirty="0" smtClean="0"/>
          </a:p>
          <a:p>
            <a:pPr algn="ctr">
              <a:lnSpc>
                <a:spcPct val="70000"/>
              </a:lnSpc>
              <a:buFontTx/>
              <a:buNone/>
            </a:pPr>
            <a:endParaRPr lang="en-US" sz="1800" dirty="0" smtClean="0"/>
          </a:p>
          <a:p>
            <a:pPr>
              <a:lnSpc>
                <a:spcPct val="70000"/>
              </a:lnSpc>
            </a:pPr>
            <a:r>
              <a:rPr lang="en-US" sz="1800" dirty="0" smtClean="0"/>
              <a:t>Two’s Complement </a:t>
            </a:r>
            <a:r>
              <a:rPr lang="en-US" sz="1800" dirty="0" err="1" smtClean="0"/>
              <a:t>Microoperation</a:t>
            </a:r>
            <a:r>
              <a:rPr lang="en-US" sz="1800" dirty="0" smtClean="0"/>
              <a:t>:</a:t>
            </a:r>
          </a:p>
          <a:p>
            <a:pPr>
              <a:lnSpc>
                <a:spcPct val="70000"/>
              </a:lnSpc>
              <a:buFontTx/>
              <a:buNone/>
            </a:pPr>
            <a:endParaRPr lang="en-US" sz="1800" dirty="0" smtClean="0"/>
          </a:p>
          <a:p>
            <a:pPr algn="ctr">
              <a:lnSpc>
                <a:spcPct val="70000"/>
              </a:lnSpc>
              <a:buFontTx/>
              <a:buNone/>
            </a:pPr>
            <a:r>
              <a:rPr lang="en-US" sz="1800" b="0" dirty="0" smtClean="0"/>
              <a:t>      R2            R2+1</a:t>
            </a:r>
          </a:p>
          <a:p>
            <a:pPr algn="ctr">
              <a:lnSpc>
                <a:spcPct val="70000"/>
              </a:lnSpc>
              <a:buFontTx/>
              <a:buNone/>
            </a:pPr>
            <a:endParaRPr lang="en-US" sz="1800" dirty="0" smtClean="0"/>
          </a:p>
          <a:p>
            <a:pPr>
              <a:lnSpc>
                <a:spcPct val="70000"/>
              </a:lnSpc>
            </a:pPr>
            <a:r>
              <a:rPr lang="en-US" sz="1800" dirty="0" smtClean="0"/>
              <a:t>Increment </a:t>
            </a:r>
            <a:r>
              <a:rPr lang="en-US" sz="1800" dirty="0" err="1" smtClean="0"/>
              <a:t>Microoperation</a:t>
            </a:r>
            <a:r>
              <a:rPr lang="en-US" sz="1800" dirty="0" smtClean="0"/>
              <a:t>:</a:t>
            </a:r>
          </a:p>
          <a:p>
            <a:pPr>
              <a:lnSpc>
                <a:spcPct val="70000"/>
              </a:lnSpc>
              <a:buFontTx/>
              <a:buNone/>
            </a:pPr>
            <a:endParaRPr lang="en-US" sz="1800" dirty="0" smtClean="0"/>
          </a:p>
          <a:p>
            <a:pPr algn="ctr">
              <a:lnSpc>
                <a:spcPct val="70000"/>
              </a:lnSpc>
              <a:buFontTx/>
              <a:buNone/>
            </a:pPr>
            <a:r>
              <a:rPr lang="en-US" sz="1800" b="0" dirty="0" smtClean="0"/>
              <a:t>      R2             R2+1</a:t>
            </a:r>
          </a:p>
          <a:p>
            <a:pPr algn="ctr">
              <a:lnSpc>
                <a:spcPct val="70000"/>
              </a:lnSpc>
              <a:buFontTx/>
              <a:buNone/>
            </a:pPr>
            <a:endParaRPr lang="en-US" sz="1800" b="0" dirty="0" smtClean="0"/>
          </a:p>
          <a:p>
            <a:pPr>
              <a:lnSpc>
                <a:spcPct val="70000"/>
              </a:lnSpc>
            </a:pPr>
            <a:r>
              <a:rPr lang="en-US" sz="1800" dirty="0" smtClean="0"/>
              <a:t>Decrement </a:t>
            </a:r>
            <a:r>
              <a:rPr lang="en-US" sz="1800" dirty="0" err="1" smtClean="0"/>
              <a:t>Microoperation</a:t>
            </a:r>
            <a:r>
              <a:rPr lang="en-US" sz="1800" dirty="0" smtClean="0"/>
              <a:t>:</a:t>
            </a:r>
          </a:p>
          <a:p>
            <a:pPr>
              <a:lnSpc>
                <a:spcPct val="70000"/>
              </a:lnSpc>
            </a:pPr>
            <a:endParaRPr lang="en-US" sz="1800" dirty="0" smtClean="0"/>
          </a:p>
          <a:p>
            <a:pPr algn="ctr">
              <a:lnSpc>
                <a:spcPct val="70000"/>
              </a:lnSpc>
              <a:buFontTx/>
              <a:buNone/>
            </a:pPr>
            <a:r>
              <a:rPr lang="en-US" sz="1800" b="0" dirty="0" smtClean="0"/>
              <a:t>      R2             </a:t>
            </a:r>
            <a:r>
              <a:rPr lang="en-US" sz="1800" b="0" dirty="0" err="1" smtClean="0"/>
              <a:t>R2</a:t>
            </a:r>
            <a:r>
              <a:rPr lang="en-US" sz="1800" b="0" dirty="0" smtClean="0"/>
              <a:t>-1</a:t>
            </a:r>
          </a:p>
          <a:p>
            <a:pPr>
              <a:lnSpc>
                <a:spcPct val="70000"/>
              </a:lnSpc>
            </a:pPr>
            <a:endParaRPr lang="en-US" sz="1800" dirty="0" smtClean="0"/>
          </a:p>
        </p:txBody>
      </p:sp>
      <p:sp>
        <p:nvSpPr>
          <p:cNvPr id="112645" name="Line 5"/>
          <p:cNvSpPr>
            <a:spLocks noChangeShapeType="1"/>
          </p:cNvSpPr>
          <p:nvPr/>
        </p:nvSpPr>
        <p:spPr bwMode="auto">
          <a:xfrm flipH="1">
            <a:off x="4364038" y="2895600"/>
            <a:ext cx="587375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arrow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12647" name="Line 7"/>
          <p:cNvSpPr>
            <a:spLocks noChangeShapeType="1"/>
          </p:cNvSpPr>
          <p:nvPr/>
        </p:nvSpPr>
        <p:spPr bwMode="auto">
          <a:xfrm flipH="1">
            <a:off x="4362450" y="3886200"/>
            <a:ext cx="587375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arrow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12649" name="Line 9"/>
          <p:cNvSpPr>
            <a:spLocks noChangeShapeType="1"/>
          </p:cNvSpPr>
          <p:nvPr/>
        </p:nvSpPr>
        <p:spPr bwMode="auto">
          <a:xfrm flipH="1">
            <a:off x="4349750" y="4876800"/>
            <a:ext cx="627063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arrow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12650" name="Line 10"/>
          <p:cNvSpPr>
            <a:spLocks noChangeShapeType="1"/>
          </p:cNvSpPr>
          <p:nvPr/>
        </p:nvSpPr>
        <p:spPr bwMode="auto">
          <a:xfrm>
            <a:off x="4953000" y="1752600"/>
            <a:ext cx="30003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12651" name="Line 11"/>
          <p:cNvSpPr>
            <a:spLocks noChangeShapeType="1"/>
          </p:cNvSpPr>
          <p:nvPr/>
        </p:nvSpPr>
        <p:spPr bwMode="auto">
          <a:xfrm flipV="1">
            <a:off x="4953000" y="2667000"/>
            <a:ext cx="300037" cy="12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12652" name="Line 12"/>
          <p:cNvSpPr>
            <a:spLocks noChangeShapeType="1"/>
          </p:cNvSpPr>
          <p:nvPr/>
        </p:nvSpPr>
        <p:spPr bwMode="auto">
          <a:xfrm flipH="1">
            <a:off x="4286250" y="1905000"/>
            <a:ext cx="574675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arrow" w="med" len="med"/>
          </a:ln>
          <a:effectLst/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162050"/>
            <a:ext cx="8610600" cy="819150"/>
          </a:xfrm>
        </p:spPr>
        <p:txBody>
          <a:bodyPr>
            <a:normAutofit fontScale="90000"/>
          </a:bodyPr>
          <a:lstStyle/>
          <a:p>
            <a:r>
              <a:rPr lang="en-US" altLang="ko-KR" sz="3600" dirty="0" smtClean="0"/>
              <a:t>Summary of Typical Arithmetic Micro-Operations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endParaRPr lang="en-US" sz="2800" dirty="0" smtClean="0"/>
          </a:p>
        </p:txBody>
      </p:sp>
      <p:grpSp>
        <p:nvGrpSpPr>
          <p:cNvPr id="20" name="Group 19"/>
          <p:cNvGrpSpPr/>
          <p:nvPr/>
        </p:nvGrpSpPr>
        <p:grpSpPr>
          <a:xfrm>
            <a:off x="685800" y="2133600"/>
            <a:ext cx="7105650" cy="3095625"/>
            <a:chOff x="685800" y="2466975"/>
            <a:chExt cx="7105650" cy="3095625"/>
          </a:xfrm>
        </p:grpSpPr>
        <p:sp>
          <p:nvSpPr>
            <p:cNvPr id="124935" name="Rectangle 6"/>
            <p:cNvSpPr>
              <a:spLocks noChangeArrowheads="1"/>
            </p:cNvSpPr>
            <p:nvPr/>
          </p:nvSpPr>
          <p:spPr bwMode="auto">
            <a:xfrm>
              <a:off x="5899150" y="4641850"/>
              <a:ext cx="34925" cy="1936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932" name="Rectangle 3"/>
            <p:cNvSpPr>
              <a:spLocks noChangeArrowheads="1"/>
            </p:cNvSpPr>
            <p:nvPr/>
          </p:nvSpPr>
          <p:spPr bwMode="auto">
            <a:xfrm>
              <a:off x="5080000" y="4024313"/>
              <a:ext cx="34925" cy="3683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933" name="Rectangle 4"/>
            <p:cNvSpPr>
              <a:spLocks noChangeArrowheads="1"/>
            </p:cNvSpPr>
            <p:nvPr/>
          </p:nvSpPr>
          <p:spPr bwMode="auto">
            <a:xfrm>
              <a:off x="5291137" y="4129088"/>
              <a:ext cx="34925" cy="36988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937" name="Rectangle 12"/>
            <p:cNvSpPr>
              <a:spLocks noChangeArrowheads="1"/>
            </p:cNvSpPr>
            <p:nvPr/>
          </p:nvSpPr>
          <p:spPr bwMode="auto">
            <a:xfrm>
              <a:off x="685800" y="3154363"/>
              <a:ext cx="6938962" cy="240823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r>
                <a:rPr lang="en-US" altLang="ko-KR" sz="1600" dirty="0">
                  <a:solidFill>
                    <a:schemeClr val="tx1"/>
                  </a:solidFill>
                </a:rPr>
                <a:t>R3 </a:t>
              </a:r>
              <a:r>
                <a:rPr lang="en-US" altLang="ko-KR" sz="1600" dirty="0">
                  <a:solidFill>
                    <a:schemeClr val="tx1"/>
                  </a:solidFill>
                  <a:sym typeface="Symbol" pitchFamily="18" charset="2"/>
                </a:rPr>
                <a:t></a:t>
              </a:r>
              <a:r>
                <a:rPr lang="en-US" altLang="ko-KR" sz="1600" dirty="0">
                  <a:solidFill>
                    <a:schemeClr val="tx1"/>
                  </a:solidFill>
                  <a:latin typeface="Symbol" pitchFamily="18" charset="2"/>
                </a:rPr>
                <a:t></a:t>
              </a:r>
              <a:r>
                <a:rPr lang="en-US" altLang="ko-KR" sz="1600" dirty="0">
                  <a:solidFill>
                    <a:schemeClr val="tx1"/>
                  </a:solidFill>
                </a:rPr>
                <a:t> R1 + R2 	    Contents of R1 plus R2 transferred to R3</a:t>
              </a:r>
            </a:p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r>
                <a:rPr lang="en-US" altLang="ko-KR" sz="1600" dirty="0">
                  <a:solidFill>
                    <a:schemeClr val="tx1"/>
                  </a:solidFill>
                </a:rPr>
                <a:t>R3 </a:t>
              </a:r>
              <a:r>
                <a:rPr lang="en-US" altLang="ko-KR" sz="1600" dirty="0">
                  <a:solidFill>
                    <a:schemeClr val="tx1"/>
                  </a:solidFill>
                  <a:sym typeface="Symbol" pitchFamily="18" charset="2"/>
                </a:rPr>
                <a:t></a:t>
              </a:r>
              <a:r>
                <a:rPr lang="en-US" altLang="ko-KR" sz="1600" dirty="0">
                  <a:solidFill>
                    <a:schemeClr val="tx1"/>
                  </a:solidFill>
                  <a:latin typeface="Symbol" pitchFamily="18" charset="2"/>
                </a:rPr>
                <a:t></a:t>
              </a:r>
              <a:r>
                <a:rPr lang="en-US" altLang="ko-KR" sz="1600" dirty="0">
                  <a:solidFill>
                    <a:schemeClr val="tx1"/>
                  </a:solidFill>
                </a:rPr>
                <a:t> R1 - R2	    Contents of R1 minus R2 transferred to R3</a:t>
              </a:r>
            </a:p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r>
                <a:rPr lang="en-US" altLang="ko-KR" sz="1600" dirty="0">
                  <a:solidFill>
                    <a:schemeClr val="tx1"/>
                  </a:solidFill>
                </a:rPr>
                <a:t>R2 </a:t>
              </a:r>
              <a:r>
                <a:rPr lang="en-US" altLang="ko-KR" sz="1600" dirty="0">
                  <a:solidFill>
                    <a:schemeClr val="tx1"/>
                  </a:solidFill>
                  <a:sym typeface="Symbol" pitchFamily="18" charset="2"/>
                </a:rPr>
                <a:t></a:t>
              </a:r>
              <a:r>
                <a:rPr lang="en-US" altLang="ko-KR" sz="1600" dirty="0">
                  <a:solidFill>
                    <a:schemeClr val="tx1"/>
                  </a:solidFill>
                  <a:latin typeface="Symbol" pitchFamily="18" charset="2"/>
                </a:rPr>
                <a:t></a:t>
              </a:r>
              <a:r>
                <a:rPr lang="en-US" altLang="ko-KR" sz="1600" dirty="0">
                  <a:solidFill>
                    <a:schemeClr val="tx1"/>
                  </a:solidFill>
                </a:rPr>
                <a:t> R2		    Complement the contents of R2 </a:t>
              </a:r>
            </a:p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r>
                <a:rPr lang="en-US" altLang="ko-KR" sz="1600" dirty="0">
                  <a:solidFill>
                    <a:schemeClr val="tx1"/>
                  </a:solidFill>
                </a:rPr>
                <a:t>R2 </a:t>
              </a:r>
              <a:r>
                <a:rPr lang="en-US" altLang="ko-KR" sz="1600" dirty="0">
                  <a:solidFill>
                    <a:schemeClr val="tx1"/>
                  </a:solidFill>
                  <a:sym typeface="Symbol" pitchFamily="18" charset="2"/>
                </a:rPr>
                <a:t></a:t>
              </a:r>
              <a:r>
                <a:rPr lang="en-US" altLang="ko-KR" sz="1600" dirty="0">
                  <a:solidFill>
                    <a:schemeClr val="tx1"/>
                  </a:solidFill>
                  <a:latin typeface="Symbol" pitchFamily="18" charset="2"/>
                </a:rPr>
                <a:t></a:t>
              </a:r>
              <a:r>
                <a:rPr lang="en-US" altLang="ko-KR" sz="1600" dirty="0">
                  <a:solidFill>
                    <a:schemeClr val="tx1"/>
                  </a:solidFill>
                </a:rPr>
                <a:t> R2+ 1	    2's complement the contents of R2 (negate)</a:t>
              </a:r>
            </a:p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r>
                <a:rPr lang="en-US" altLang="ko-KR" sz="1600" dirty="0">
                  <a:solidFill>
                    <a:schemeClr val="tx1"/>
                  </a:solidFill>
                </a:rPr>
                <a:t>R3 </a:t>
              </a:r>
              <a:r>
                <a:rPr lang="en-US" altLang="ko-KR" sz="1600" dirty="0">
                  <a:solidFill>
                    <a:schemeClr val="tx1"/>
                  </a:solidFill>
                  <a:sym typeface="Symbol" pitchFamily="18" charset="2"/>
                </a:rPr>
                <a:t></a:t>
              </a:r>
              <a:r>
                <a:rPr lang="en-US" altLang="ko-KR" sz="1600" dirty="0">
                  <a:solidFill>
                    <a:schemeClr val="tx1"/>
                  </a:solidFill>
                  <a:latin typeface="Symbol" pitchFamily="18" charset="2"/>
                </a:rPr>
                <a:t></a:t>
              </a:r>
              <a:r>
                <a:rPr lang="en-US" altLang="ko-KR" sz="1600" dirty="0">
                  <a:solidFill>
                    <a:schemeClr val="tx1"/>
                  </a:solidFill>
                </a:rPr>
                <a:t> R1 + R2+ 1    </a:t>
              </a:r>
              <a:r>
                <a:rPr lang="en-US" altLang="ko-KR" sz="1600" dirty="0" smtClean="0">
                  <a:solidFill>
                    <a:schemeClr val="tx1"/>
                  </a:solidFill>
                </a:rPr>
                <a:t>      subtraction</a:t>
              </a:r>
              <a:endParaRPr lang="en-US" altLang="ko-KR" sz="1600" dirty="0">
                <a:solidFill>
                  <a:schemeClr val="tx1"/>
                </a:solidFill>
              </a:endParaRPr>
            </a:p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r>
                <a:rPr lang="en-US" altLang="ko-KR" sz="1600" dirty="0">
                  <a:solidFill>
                    <a:schemeClr val="tx1"/>
                  </a:solidFill>
                </a:rPr>
                <a:t>R1 </a:t>
              </a:r>
              <a:r>
                <a:rPr lang="en-US" altLang="ko-KR" sz="1600" dirty="0">
                  <a:solidFill>
                    <a:schemeClr val="tx1"/>
                  </a:solidFill>
                  <a:sym typeface="Symbol" pitchFamily="18" charset="2"/>
                </a:rPr>
                <a:t></a:t>
              </a:r>
              <a:r>
                <a:rPr lang="en-US" altLang="ko-KR" sz="1600" dirty="0">
                  <a:solidFill>
                    <a:schemeClr val="tx1"/>
                  </a:solidFill>
                  <a:latin typeface="Symbol" pitchFamily="18" charset="2"/>
                </a:rPr>
                <a:t></a:t>
              </a:r>
              <a:r>
                <a:rPr lang="en-US" altLang="ko-KR" sz="1600" dirty="0">
                  <a:solidFill>
                    <a:schemeClr val="tx1"/>
                  </a:solidFill>
                </a:rPr>
                <a:t> R1 + 1	    Increment</a:t>
              </a:r>
            </a:p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r>
                <a:rPr lang="en-US" altLang="ko-KR" sz="1600" dirty="0">
                  <a:solidFill>
                    <a:schemeClr val="tx1"/>
                  </a:solidFill>
                </a:rPr>
                <a:t>R1 </a:t>
              </a:r>
              <a:r>
                <a:rPr lang="en-US" altLang="ko-KR" sz="1600" dirty="0">
                  <a:solidFill>
                    <a:schemeClr val="tx1"/>
                  </a:solidFill>
                  <a:sym typeface="Symbol" pitchFamily="18" charset="2"/>
                </a:rPr>
                <a:t></a:t>
              </a:r>
              <a:r>
                <a:rPr lang="en-US" altLang="ko-KR" sz="1600" dirty="0">
                  <a:solidFill>
                    <a:schemeClr val="tx1"/>
                  </a:solidFill>
                  <a:latin typeface="Symbol" pitchFamily="18" charset="2"/>
                </a:rPr>
                <a:t></a:t>
              </a:r>
              <a:r>
                <a:rPr lang="en-US" altLang="ko-KR" sz="1600" dirty="0">
                  <a:solidFill>
                    <a:schemeClr val="tx1"/>
                  </a:solidFill>
                </a:rPr>
                <a:t> R1 - 1	    Decrement</a:t>
              </a:r>
            </a:p>
            <a:p>
              <a:pPr marL="571500" lvl="1" defTabSz="762000">
                <a:lnSpc>
                  <a:spcPct val="94000"/>
                </a:lnSpc>
                <a:spcBef>
                  <a:spcPct val="28000"/>
                </a:spcBef>
              </a:pPr>
              <a:endParaRPr lang="en-US" altLang="ko-KR" sz="1600" dirty="0">
                <a:solidFill>
                  <a:schemeClr val="tx1"/>
                </a:solidFill>
              </a:endParaRPr>
            </a:p>
          </p:txBody>
        </p:sp>
        <p:sp>
          <p:nvSpPr>
            <p:cNvPr id="124938" name="Line 13"/>
            <p:cNvSpPr>
              <a:spLocks noChangeShapeType="1"/>
            </p:cNvSpPr>
            <p:nvPr/>
          </p:nvSpPr>
          <p:spPr bwMode="auto">
            <a:xfrm flipV="1">
              <a:off x="3148012" y="2474913"/>
              <a:ext cx="1588" cy="29432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939" name="Line 11"/>
            <p:cNvSpPr>
              <a:spLocks noChangeShapeType="1"/>
            </p:cNvSpPr>
            <p:nvPr/>
          </p:nvSpPr>
          <p:spPr bwMode="auto">
            <a:xfrm>
              <a:off x="1052512" y="5367338"/>
              <a:ext cx="6661150" cy="523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4940" name="Line 12"/>
            <p:cNvSpPr>
              <a:spLocks noChangeShapeType="1"/>
            </p:cNvSpPr>
            <p:nvPr/>
          </p:nvSpPr>
          <p:spPr bwMode="auto">
            <a:xfrm flipH="1">
              <a:off x="1090612" y="2466975"/>
              <a:ext cx="12700" cy="291147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4941" name="Line 13"/>
            <p:cNvSpPr>
              <a:spLocks noChangeShapeType="1"/>
            </p:cNvSpPr>
            <p:nvPr/>
          </p:nvSpPr>
          <p:spPr bwMode="auto">
            <a:xfrm>
              <a:off x="1103312" y="2976563"/>
              <a:ext cx="664845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4942" name="Line 14"/>
            <p:cNvSpPr>
              <a:spLocks noChangeShapeType="1"/>
            </p:cNvSpPr>
            <p:nvPr/>
          </p:nvSpPr>
          <p:spPr bwMode="auto">
            <a:xfrm flipH="1">
              <a:off x="7712075" y="2479675"/>
              <a:ext cx="26987" cy="29638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4943" name="Line 15"/>
            <p:cNvSpPr>
              <a:spLocks noChangeShapeType="1"/>
            </p:cNvSpPr>
            <p:nvPr/>
          </p:nvSpPr>
          <p:spPr bwMode="auto">
            <a:xfrm flipV="1">
              <a:off x="1103312" y="2466975"/>
              <a:ext cx="6688138" cy="127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4944" name="Text Box 16"/>
            <p:cNvSpPr txBox="1">
              <a:spLocks noChangeArrowheads="1"/>
            </p:cNvSpPr>
            <p:nvPr/>
          </p:nvSpPr>
          <p:spPr bwMode="auto">
            <a:xfrm>
              <a:off x="1116012" y="2568575"/>
              <a:ext cx="17970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solidFill>
                    <a:srgbClr val="000066"/>
                  </a:solidFill>
                </a:rPr>
                <a:t>Operations</a:t>
              </a:r>
            </a:p>
          </p:txBody>
        </p:sp>
        <p:sp>
          <p:nvSpPr>
            <p:cNvPr id="124945" name="Text Box 17"/>
            <p:cNvSpPr txBox="1">
              <a:spLocks noChangeArrowheads="1"/>
            </p:cNvSpPr>
            <p:nvPr/>
          </p:nvSpPr>
          <p:spPr bwMode="auto">
            <a:xfrm>
              <a:off x="3375025" y="2589213"/>
              <a:ext cx="3776662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solidFill>
                    <a:srgbClr val="996633"/>
                  </a:solidFill>
                </a:rPr>
                <a:t>Description</a:t>
              </a:r>
            </a:p>
          </p:txBody>
        </p:sp>
        <p:sp>
          <p:nvSpPr>
            <p:cNvPr id="124946" name="Line 18"/>
            <p:cNvSpPr>
              <a:spLocks noChangeShapeType="1"/>
            </p:cNvSpPr>
            <p:nvPr/>
          </p:nvSpPr>
          <p:spPr bwMode="auto">
            <a:xfrm>
              <a:off x="1979612" y="3773488"/>
              <a:ext cx="234950" cy="127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4947" name="Line 19"/>
            <p:cNvSpPr>
              <a:spLocks noChangeShapeType="1"/>
            </p:cNvSpPr>
            <p:nvPr/>
          </p:nvSpPr>
          <p:spPr bwMode="auto">
            <a:xfrm>
              <a:off x="1992312" y="4113213"/>
              <a:ext cx="24765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24948" name="Line 20"/>
            <p:cNvSpPr>
              <a:spLocks noChangeShapeType="1"/>
            </p:cNvSpPr>
            <p:nvPr/>
          </p:nvSpPr>
          <p:spPr bwMode="auto">
            <a:xfrm>
              <a:off x="2286000" y="4386263"/>
              <a:ext cx="27463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334962" y="1143000"/>
            <a:ext cx="8809038" cy="488950"/>
          </a:xfrm>
        </p:spPr>
        <p:txBody>
          <a:bodyPr>
            <a:noAutofit/>
          </a:bodyPr>
          <a:lstStyle/>
          <a:p>
            <a:r>
              <a:rPr lang="en-US" sz="3200" dirty="0" smtClean="0"/>
              <a:t>Arithmetic </a:t>
            </a:r>
            <a:r>
              <a:rPr lang="en-US" sz="3200" dirty="0" err="1" smtClean="0"/>
              <a:t>Microoperations</a:t>
            </a:r>
            <a:r>
              <a:rPr lang="en-US" sz="3200" dirty="0" smtClean="0"/>
              <a:t>: Binary Adder</a:t>
            </a:r>
          </a:p>
        </p:txBody>
      </p:sp>
      <p:sp>
        <p:nvSpPr>
          <p:cNvPr id="117814" name="Text Box 54"/>
          <p:cNvSpPr txBox="1">
            <a:spLocks noChangeArrowheads="1"/>
          </p:cNvSpPr>
          <p:nvPr/>
        </p:nvSpPr>
        <p:spPr bwMode="auto">
          <a:xfrm>
            <a:off x="2362200" y="5105400"/>
            <a:ext cx="42672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dirty="0">
                <a:solidFill>
                  <a:srgbClr val="CC3300"/>
                </a:solidFill>
                <a:cs typeface="Arial" charset="0"/>
              </a:rPr>
              <a:t>4-bit binary adder (connection of </a:t>
            </a:r>
            <a:r>
              <a:rPr kumimoji="0" lang="en-US" sz="1800" dirty="0" smtClean="0">
                <a:solidFill>
                  <a:srgbClr val="CC3300"/>
                </a:solidFill>
                <a:cs typeface="Arial" charset="0"/>
              </a:rPr>
              <a:t> FAs</a:t>
            </a:r>
            <a:r>
              <a:rPr kumimoji="0" lang="en-US" sz="1800" dirty="0">
                <a:solidFill>
                  <a:srgbClr val="CC3300"/>
                </a:solidFill>
                <a:cs typeface="Arial" charset="0"/>
              </a:rPr>
              <a:t>)</a:t>
            </a:r>
          </a:p>
        </p:txBody>
      </p:sp>
      <p:grpSp>
        <p:nvGrpSpPr>
          <p:cNvPr id="107" name="Group 106"/>
          <p:cNvGrpSpPr/>
          <p:nvPr/>
        </p:nvGrpSpPr>
        <p:grpSpPr>
          <a:xfrm>
            <a:off x="1371600" y="2349500"/>
            <a:ext cx="6553200" cy="2320925"/>
            <a:chOff x="1371600" y="2349500"/>
            <a:chExt cx="6553200" cy="2320925"/>
          </a:xfrm>
        </p:grpSpPr>
        <p:grpSp>
          <p:nvGrpSpPr>
            <p:cNvPr id="57" name="Group 4"/>
            <p:cNvGrpSpPr>
              <a:grpSpLocks/>
            </p:cNvGrpSpPr>
            <p:nvPr/>
          </p:nvGrpSpPr>
          <p:grpSpPr bwMode="auto">
            <a:xfrm>
              <a:off x="1600200" y="2701925"/>
              <a:ext cx="5867400" cy="1614488"/>
              <a:chOff x="1104" y="1872"/>
              <a:chExt cx="3696" cy="1017"/>
            </a:xfrm>
          </p:grpSpPr>
          <p:grpSp>
            <p:nvGrpSpPr>
              <p:cNvPr id="58" name="Group 5"/>
              <p:cNvGrpSpPr>
                <a:grpSpLocks/>
              </p:cNvGrpSpPr>
              <p:nvPr/>
            </p:nvGrpSpPr>
            <p:grpSpPr bwMode="auto">
              <a:xfrm>
                <a:off x="3696" y="1872"/>
                <a:ext cx="1104" cy="1008"/>
                <a:chOff x="4416" y="1104"/>
                <a:chExt cx="1104" cy="1008"/>
              </a:xfrm>
            </p:grpSpPr>
            <p:sp>
              <p:nvSpPr>
                <p:cNvPr id="83" name="Rectangle 6"/>
                <p:cNvSpPr>
                  <a:spLocks noChangeArrowheads="1"/>
                </p:cNvSpPr>
                <p:nvPr/>
              </p:nvSpPr>
              <p:spPr bwMode="auto">
                <a:xfrm>
                  <a:off x="4656" y="1344"/>
                  <a:ext cx="624" cy="528"/>
                </a:xfrm>
                <a:prstGeom prst="rect">
                  <a:avLst/>
                </a:prstGeom>
                <a:solidFill>
                  <a:schemeClr val="accent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722" y="1496"/>
                  <a:ext cx="480" cy="2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 eaLnBrk="1" hangingPunct="1">
                    <a:lnSpc>
                      <a:spcPct val="100000"/>
                    </a:lnSpc>
                    <a:spcBef>
                      <a:spcPct val="50000"/>
                    </a:spcBef>
                  </a:pPr>
                  <a:r>
                    <a:rPr kumimoji="0" lang="en-US" sz="1800">
                      <a:solidFill>
                        <a:schemeClr val="bg1"/>
                      </a:solidFill>
                      <a:cs typeface="Arial" charset="0"/>
                    </a:rPr>
                    <a:t>FA</a:t>
                  </a:r>
                </a:p>
              </p:txBody>
            </p:sp>
            <p:sp>
              <p:nvSpPr>
                <p:cNvPr id="85" name="Line 8"/>
                <p:cNvSpPr>
                  <a:spLocks noChangeShapeType="1"/>
                </p:cNvSpPr>
                <p:nvPr/>
              </p:nvSpPr>
              <p:spPr bwMode="auto">
                <a:xfrm>
                  <a:off x="4800" y="1104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6" name="Line 9"/>
                <p:cNvSpPr>
                  <a:spLocks noChangeShapeType="1"/>
                </p:cNvSpPr>
                <p:nvPr/>
              </p:nvSpPr>
              <p:spPr bwMode="auto">
                <a:xfrm>
                  <a:off x="5136" y="1104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7" name="Line 10"/>
                <p:cNvSpPr>
                  <a:spLocks noChangeShapeType="1"/>
                </p:cNvSpPr>
                <p:nvPr/>
              </p:nvSpPr>
              <p:spPr bwMode="auto">
                <a:xfrm rot="5400000">
                  <a:off x="5400" y="151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8" name="Line 11"/>
                <p:cNvSpPr>
                  <a:spLocks noChangeShapeType="1"/>
                </p:cNvSpPr>
                <p:nvPr/>
              </p:nvSpPr>
              <p:spPr bwMode="auto">
                <a:xfrm rot="5400000">
                  <a:off x="4536" y="151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9" name="Line 12"/>
                <p:cNvSpPr>
                  <a:spLocks noChangeShapeType="1"/>
                </p:cNvSpPr>
                <p:nvPr/>
              </p:nvSpPr>
              <p:spPr bwMode="auto">
                <a:xfrm>
                  <a:off x="4964" y="187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9" name="Group 13"/>
              <p:cNvGrpSpPr>
                <a:grpSpLocks/>
              </p:cNvGrpSpPr>
              <p:nvPr/>
            </p:nvGrpSpPr>
            <p:grpSpPr bwMode="auto">
              <a:xfrm>
                <a:off x="2832" y="1872"/>
                <a:ext cx="1104" cy="1008"/>
                <a:chOff x="4416" y="1104"/>
                <a:chExt cx="1104" cy="1008"/>
              </a:xfrm>
            </p:grpSpPr>
            <p:sp>
              <p:nvSpPr>
                <p:cNvPr id="76" name="Rectangle 14"/>
                <p:cNvSpPr>
                  <a:spLocks noChangeArrowheads="1"/>
                </p:cNvSpPr>
                <p:nvPr/>
              </p:nvSpPr>
              <p:spPr bwMode="auto">
                <a:xfrm>
                  <a:off x="4656" y="1344"/>
                  <a:ext cx="624" cy="528"/>
                </a:xfrm>
                <a:prstGeom prst="rect">
                  <a:avLst/>
                </a:prstGeom>
                <a:solidFill>
                  <a:schemeClr val="accent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4722" y="1496"/>
                  <a:ext cx="480" cy="2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 eaLnBrk="1" hangingPunct="1">
                    <a:lnSpc>
                      <a:spcPct val="100000"/>
                    </a:lnSpc>
                    <a:spcBef>
                      <a:spcPct val="50000"/>
                    </a:spcBef>
                  </a:pPr>
                  <a:r>
                    <a:rPr kumimoji="0" lang="en-US" sz="1800">
                      <a:solidFill>
                        <a:schemeClr val="bg1"/>
                      </a:solidFill>
                      <a:cs typeface="Arial" charset="0"/>
                    </a:rPr>
                    <a:t>FA</a:t>
                  </a:r>
                </a:p>
              </p:txBody>
            </p:sp>
            <p:sp>
              <p:nvSpPr>
                <p:cNvPr id="78" name="Line 16"/>
                <p:cNvSpPr>
                  <a:spLocks noChangeShapeType="1"/>
                </p:cNvSpPr>
                <p:nvPr/>
              </p:nvSpPr>
              <p:spPr bwMode="auto">
                <a:xfrm>
                  <a:off x="4800" y="1104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9" name="Line 17"/>
                <p:cNvSpPr>
                  <a:spLocks noChangeShapeType="1"/>
                </p:cNvSpPr>
                <p:nvPr/>
              </p:nvSpPr>
              <p:spPr bwMode="auto">
                <a:xfrm>
                  <a:off x="5136" y="1104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0" name="Line 18"/>
                <p:cNvSpPr>
                  <a:spLocks noChangeShapeType="1"/>
                </p:cNvSpPr>
                <p:nvPr/>
              </p:nvSpPr>
              <p:spPr bwMode="auto">
                <a:xfrm rot="5400000">
                  <a:off x="5400" y="151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1" name="Line 19"/>
                <p:cNvSpPr>
                  <a:spLocks noChangeShapeType="1"/>
                </p:cNvSpPr>
                <p:nvPr/>
              </p:nvSpPr>
              <p:spPr bwMode="auto">
                <a:xfrm rot="5400000">
                  <a:off x="4536" y="151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2" name="Line 20"/>
                <p:cNvSpPr>
                  <a:spLocks noChangeShapeType="1"/>
                </p:cNvSpPr>
                <p:nvPr/>
              </p:nvSpPr>
              <p:spPr bwMode="auto">
                <a:xfrm>
                  <a:off x="4964" y="187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0" name="Group 21"/>
              <p:cNvGrpSpPr>
                <a:grpSpLocks/>
              </p:cNvGrpSpPr>
              <p:nvPr/>
            </p:nvGrpSpPr>
            <p:grpSpPr bwMode="auto">
              <a:xfrm>
                <a:off x="1968" y="1872"/>
                <a:ext cx="1104" cy="1008"/>
                <a:chOff x="4416" y="1104"/>
                <a:chExt cx="1104" cy="1008"/>
              </a:xfrm>
            </p:grpSpPr>
            <p:sp>
              <p:nvSpPr>
                <p:cNvPr id="69" name="Rectangle 22"/>
                <p:cNvSpPr>
                  <a:spLocks noChangeArrowheads="1"/>
                </p:cNvSpPr>
                <p:nvPr/>
              </p:nvSpPr>
              <p:spPr bwMode="auto">
                <a:xfrm>
                  <a:off x="4656" y="1344"/>
                  <a:ext cx="624" cy="528"/>
                </a:xfrm>
                <a:prstGeom prst="rect">
                  <a:avLst/>
                </a:prstGeom>
                <a:solidFill>
                  <a:schemeClr val="accent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0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4722" y="1496"/>
                  <a:ext cx="480" cy="231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ctr" eaLnBrk="1" hangingPunct="1">
                    <a:lnSpc>
                      <a:spcPct val="100000"/>
                    </a:lnSpc>
                    <a:spcBef>
                      <a:spcPct val="50000"/>
                    </a:spcBef>
                  </a:pPr>
                  <a:r>
                    <a:rPr kumimoji="0" lang="en-US" sz="1800">
                      <a:solidFill>
                        <a:schemeClr val="bg1"/>
                      </a:solidFill>
                      <a:cs typeface="Arial" charset="0"/>
                    </a:rPr>
                    <a:t>FA</a:t>
                  </a:r>
                </a:p>
              </p:txBody>
            </p:sp>
            <p:sp>
              <p:nvSpPr>
                <p:cNvPr id="71" name="Line 24"/>
                <p:cNvSpPr>
                  <a:spLocks noChangeShapeType="1"/>
                </p:cNvSpPr>
                <p:nvPr/>
              </p:nvSpPr>
              <p:spPr bwMode="auto">
                <a:xfrm>
                  <a:off x="4800" y="1104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2" name="Line 25"/>
                <p:cNvSpPr>
                  <a:spLocks noChangeShapeType="1"/>
                </p:cNvSpPr>
                <p:nvPr/>
              </p:nvSpPr>
              <p:spPr bwMode="auto">
                <a:xfrm>
                  <a:off x="5136" y="1104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3" name="Line 26"/>
                <p:cNvSpPr>
                  <a:spLocks noChangeShapeType="1"/>
                </p:cNvSpPr>
                <p:nvPr/>
              </p:nvSpPr>
              <p:spPr bwMode="auto">
                <a:xfrm rot="5400000">
                  <a:off x="5400" y="151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4" name="Line 27"/>
                <p:cNvSpPr>
                  <a:spLocks noChangeShapeType="1"/>
                </p:cNvSpPr>
                <p:nvPr/>
              </p:nvSpPr>
              <p:spPr bwMode="auto">
                <a:xfrm rot="5400000">
                  <a:off x="4536" y="151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5" name="Line 28"/>
                <p:cNvSpPr>
                  <a:spLocks noChangeShapeType="1"/>
                </p:cNvSpPr>
                <p:nvPr/>
              </p:nvSpPr>
              <p:spPr bwMode="auto">
                <a:xfrm>
                  <a:off x="4964" y="1872"/>
                  <a:ext cx="0" cy="24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1" name="Rectangle 29"/>
              <p:cNvSpPr>
                <a:spLocks noChangeArrowheads="1"/>
              </p:cNvSpPr>
              <p:nvPr/>
            </p:nvSpPr>
            <p:spPr bwMode="auto">
              <a:xfrm>
                <a:off x="1344" y="2112"/>
                <a:ext cx="624" cy="528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2" name="Text Box 30"/>
              <p:cNvSpPr txBox="1">
                <a:spLocks noChangeArrowheads="1"/>
              </p:cNvSpPr>
              <p:nvPr/>
            </p:nvSpPr>
            <p:spPr bwMode="auto">
              <a:xfrm>
                <a:off x="1410" y="2264"/>
                <a:ext cx="480" cy="2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1" hangingPunct="1">
                  <a:lnSpc>
                    <a:spcPct val="100000"/>
                  </a:lnSpc>
                  <a:spcBef>
                    <a:spcPct val="50000"/>
                  </a:spcBef>
                </a:pPr>
                <a:r>
                  <a:rPr kumimoji="0" lang="en-US" sz="1800">
                    <a:solidFill>
                      <a:schemeClr val="bg1"/>
                    </a:solidFill>
                    <a:cs typeface="Arial" charset="0"/>
                  </a:rPr>
                  <a:t>FA</a:t>
                </a:r>
              </a:p>
            </p:txBody>
          </p:sp>
          <p:sp>
            <p:nvSpPr>
              <p:cNvPr id="63" name="Line 31"/>
              <p:cNvSpPr>
                <a:spLocks noChangeShapeType="1"/>
              </p:cNvSpPr>
              <p:nvPr/>
            </p:nvSpPr>
            <p:spPr bwMode="auto">
              <a:xfrm>
                <a:off x="1488" y="187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Line 32"/>
              <p:cNvSpPr>
                <a:spLocks noChangeShapeType="1"/>
              </p:cNvSpPr>
              <p:nvPr/>
            </p:nvSpPr>
            <p:spPr bwMode="auto">
              <a:xfrm>
                <a:off x="1824" y="187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Line 33"/>
              <p:cNvSpPr>
                <a:spLocks noChangeShapeType="1"/>
              </p:cNvSpPr>
              <p:nvPr/>
            </p:nvSpPr>
            <p:spPr bwMode="auto">
              <a:xfrm rot="5400000">
                <a:off x="2088" y="22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Line 34"/>
              <p:cNvSpPr>
                <a:spLocks noChangeShapeType="1"/>
              </p:cNvSpPr>
              <p:nvPr/>
            </p:nvSpPr>
            <p:spPr bwMode="auto">
              <a:xfrm rot="5400000">
                <a:off x="1224" y="228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Line 35"/>
              <p:cNvSpPr>
                <a:spLocks noChangeShapeType="1"/>
              </p:cNvSpPr>
              <p:nvPr/>
            </p:nvSpPr>
            <p:spPr bwMode="auto">
              <a:xfrm>
                <a:off x="1652" y="2640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Line 36"/>
              <p:cNvSpPr>
                <a:spLocks noChangeShapeType="1"/>
              </p:cNvSpPr>
              <p:nvPr/>
            </p:nvSpPr>
            <p:spPr bwMode="auto">
              <a:xfrm>
                <a:off x="1104" y="2400"/>
                <a:ext cx="0" cy="48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0" name="Text Box 37"/>
            <p:cNvSpPr txBox="1">
              <a:spLocks noChangeArrowheads="1"/>
            </p:cNvSpPr>
            <p:nvPr/>
          </p:nvSpPr>
          <p:spPr bwMode="auto">
            <a:xfrm>
              <a:off x="7391400" y="3325813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0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1" name="Text Box 38"/>
            <p:cNvSpPr txBox="1">
              <a:spLocks noChangeArrowheads="1"/>
            </p:cNvSpPr>
            <p:nvPr/>
          </p:nvSpPr>
          <p:spPr bwMode="auto">
            <a:xfrm>
              <a:off x="6584950" y="2351088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0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2" name="Text Box 39"/>
            <p:cNvSpPr txBox="1">
              <a:spLocks noChangeArrowheads="1"/>
            </p:cNvSpPr>
            <p:nvPr/>
          </p:nvSpPr>
          <p:spPr bwMode="auto">
            <a:xfrm>
              <a:off x="6064250" y="2349500"/>
              <a:ext cx="5334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B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0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3" name="Text Box 40"/>
            <p:cNvSpPr txBox="1">
              <a:spLocks noChangeArrowheads="1"/>
            </p:cNvSpPr>
            <p:nvPr/>
          </p:nvSpPr>
          <p:spPr bwMode="auto">
            <a:xfrm>
              <a:off x="6308725" y="4300538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0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4" name="Text Box 41"/>
            <p:cNvSpPr txBox="1">
              <a:spLocks noChangeArrowheads="1"/>
            </p:cNvSpPr>
            <p:nvPr/>
          </p:nvSpPr>
          <p:spPr bwMode="auto">
            <a:xfrm>
              <a:off x="5226050" y="2354263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1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5" name="Text Box 42"/>
            <p:cNvSpPr txBox="1">
              <a:spLocks noChangeArrowheads="1"/>
            </p:cNvSpPr>
            <p:nvPr/>
          </p:nvSpPr>
          <p:spPr bwMode="auto">
            <a:xfrm>
              <a:off x="4705350" y="2352675"/>
              <a:ext cx="5334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B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1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6" name="Text Box 43"/>
            <p:cNvSpPr txBox="1">
              <a:spLocks noChangeArrowheads="1"/>
            </p:cNvSpPr>
            <p:nvPr/>
          </p:nvSpPr>
          <p:spPr bwMode="auto">
            <a:xfrm>
              <a:off x="4949825" y="4303713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1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7" name="Text Box 44"/>
            <p:cNvSpPr txBox="1">
              <a:spLocks noChangeArrowheads="1"/>
            </p:cNvSpPr>
            <p:nvPr/>
          </p:nvSpPr>
          <p:spPr bwMode="auto">
            <a:xfrm>
              <a:off x="3844925" y="2354263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2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8" name="Text Box 45"/>
            <p:cNvSpPr txBox="1">
              <a:spLocks noChangeArrowheads="1"/>
            </p:cNvSpPr>
            <p:nvPr/>
          </p:nvSpPr>
          <p:spPr bwMode="auto">
            <a:xfrm>
              <a:off x="3324225" y="2352675"/>
              <a:ext cx="5334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B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2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99" name="Text Box 46"/>
            <p:cNvSpPr txBox="1">
              <a:spLocks noChangeArrowheads="1"/>
            </p:cNvSpPr>
            <p:nvPr/>
          </p:nvSpPr>
          <p:spPr bwMode="auto">
            <a:xfrm>
              <a:off x="3568700" y="4303713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2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00" name="Text Box 47"/>
            <p:cNvSpPr txBox="1">
              <a:spLocks noChangeArrowheads="1"/>
            </p:cNvSpPr>
            <p:nvPr/>
          </p:nvSpPr>
          <p:spPr bwMode="auto">
            <a:xfrm>
              <a:off x="2473325" y="2354263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3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01" name="Text Box 48"/>
            <p:cNvSpPr txBox="1">
              <a:spLocks noChangeArrowheads="1"/>
            </p:cNvSpPr>
            <p:nvPr/>
          </p:nvSpPr>
          <p:spPr bwMode="auto">
            <a:xfrm>
              <a:off x="1952625" y="2352675"/>
              <a:ext cx="5334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B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3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02" name="Text Box 49"/>
            <p:cNvSpPr txBox="1">
              <a:spLocks noChangeArrowheads="1"/>
            </p:cNvSpPr>
            <p:nvPr/>
          </p:nvSpPr>
          <p:spPr bwMode="auto">
            <a:xfrm>
              <a:off x="2197100" y="4303713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3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03" name="Text Box 50"/>
            <p:cNvSpPr txBox="1">
              <a:spLocks noChangeArrowheads="1"/>
            </p:cNvSpPr>
            <p:nvPr/>
          </p:nvSpPr>
          <p:spPr bwMode="auto">
            <a:xfrm>
              <a:off x="5638800" y="3159125"/>
              <a:ext cx="5334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1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04" name="Text Box 51"/>
            <p:cNvSpPr txBox="1">
              <a:spLocks noChangeArrowheads="1"/>
            </p:cNvSpPr>
            <p:nvPr/>
          </p:nvSpPr>
          <p:spPr bwMode="auto">
            <a:xfrm>
              <a:off x="4267200" y="3159125"/>
              <a:ext cx="5334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2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05" name="Text Box 52"/>
            <p:cNvSpPr txBox="1">
              <a:spLocks noChangeArrowheads="1"/>
            </p:cNvSpPr>
            <p:nvPr/>
          </p:nvSpPr>
          <p:spPr bwMode="auto">
            <a:xfrm>
              <a:off x="2895600" y="3159125"/>
              <a:ext cx="5334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3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06" name="Text Box 53"/>
            <p:cNvSpPr txBox="1">
              <a:spLocks noChangeArrowheads="1"/>
            </p:cNvSpPr>
            <p:nvPr/>
          </p:nvSpPr>
          <p:spPr bwMode="auto">
            <a:xfrm>
              <a:off x="1371600" y="4268788"/>
              <a:ext cx="5334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4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868363"/>
            <a:ext cx="8229600" cy="525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n-US" dirty="0" smtClean="0"/>
              <a:t>.</a:t>
            </a:r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228600" y="762000"/>
            <a:ext cx="8153400" cy="107721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30000"/>
              </a:spcBef>
              <a:buSzPct val="100000"/>
            </a:pPr>
            <a:r>
              <a:rPr lang="en-US" sz="3200" dirty="0">
                <a:solidFill>
                  <a:schemeClr val="tx2"/>
                </a:solidFill>
                <a:latin typeface="+mj-lt"/>
              </a:rPr>
              <a:t>Arithmetic </a:t>
            </a:r>
            <a:r>
              <a:rPr lang="en-US" sz="3200" dirty="0" err="1">
                <a:solidFill>
                  <a:schemeClr val="tx2"/>
                </a:solidFill>
                <a:latin typeface="+mj-lt"/>
              </a:rPr>
              <a:t>Microoperations</a:t>
            </a:r>
            <a:r>
              <a:rPr lang="en-US" sz="3200" dirty="0">
                <a:solidFill>
                  <a:schemeClr val="tx2"/>
                </a:solidFill>
                <a:latin typeface="+mj-lt"/>
              </a:rPr>
              <a:t>: </a:t>
            </a:r>
            <a:r>
              <a:rPr lang="en-US" sz="3200" dirty="0" smtClean="0">
                <a:solidFill>
                  <a:schemeClr val="tx2"/>
                </a:solidFill>
                <a:latin typeface="+mj-lt"/>
              </a:rPr>
              <a:t> Binary </a:t>
            </a:r>
            <a:r>
              <a:rPr lang="en-US" sz="3200" dirty="0">
                <a:solidFill>
                  <a:schemeClr val="tx2"/>
                </a:solidFill>
                <a:latin typeface="+mj-lt"/>
              </a:rPr>
              <a:t>Adder-</a:t>
            </a:r>
            <a:r>
              <a:rPr lang="en-US" sz="3200" dirty="0" err="1">
                <a:solidFill>
                  <a:schemeClr val="tx2"/>
                </a:solidFill>
                <a:latin typeface="+mj-lt"/>
              </a:rPr>
              <a:t>Subtractor</a:t>
            </a:r>
            <a:endParaRPr lang="en-US" sz="3200" dirty="0">
              <a:solidFill>
                <a:schemeClr val="tx2"/>
              </a:solidFill>
              <a:latin typeface="+mj-lt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816100" y="3540125"/>
            <a:ext cx="5867400" cy="1614488"/>
            <a:chOff x="1104" y="1872"/>
            <a:chExt cx="3696" cy="1017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3696" y="1872"/>
              <a:ext cx="1104" cy="1008"/>
              <a:chOff x="4416" y="1104"/>
              <a:chExt cx="1104" cy="1008"/>
            </a:xfrm>
          </p:grpSpPr>
          <p:sp>
            <p:nvSpPr>
              <p:cNvPr id="118792" name="Rectangle 8"/>
              <p:cNvSpPr>
                <a:spLocks noChangeArrowheads="1"/>
              </p:cNvSpPr>
              <p:nvPr/>
            </p:nvSpPr>
            <p:spPr bwMode="auto">
              <a:xfrm>
                <a:off x="4656" y="1344"/>
                <a:ext cx="624" cy="528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8793" name="Text Box 9"/>
              <p:cNvSpPr txBox="1">
                <a:spLocks noChangeArrowheads="1"/>
              </p:cNvSpPr>
              <p:nvPr/>
            </p:nvSpPr>
            <p:spPr bwMode="auto">
              <a:xfrm>
                <a:off x="4722" y="1496"/>
                <a:ext cx="480" cy="2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1" hangingPunct="1">
                  <a:lnSpc>
                    <a:spcPct val="100000"/>
                  </a:lnSpc>
                  <a:spcBef>
                    <a:spcPct val="50000"/>
                  </a:spcBef>
                </a:pPr>
                <a:r>
                  <a:rPr kumimoji="0" lang="en-US" sz="1800">
                    <a:solidFill>
                      <a:schemeClr val="bg1"/>
                    </a:solidFill>
                    <a:cs typeface="Arial" charset="0"/>
                  </a:rPr>
                  <a:t>FA</a:t>
                </a:r>
              </a:p>
            </p:txBody>
          </p:sp>
          <p:sp>
            <p:nvSpPr>
              <p:cNvPr id="118794" name="Line 10"/>
              <p:cNvSpPr>
                <a:spLocks noChangeShapeType="1"/>
              </p:cNvSpPr>
              <p:nvPr/>
            </p:nvSpPr>
            <p:spPr bwMode="auto">
              <a:xfrm>
                <a:off x="4800" y="1104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795" name="Line 11"/>
              <p:cNvSpPr>
                <a:spLocks noChangeShapeType="1"/>
              </p:cNvSpPr>
              <p:nvPr/>
            </p:nvSpPr>
            <p:spPr bwMode="auto">
              <a:xfrm>
                <a:off x="5136" y="1104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796" name="Line 12"/>
              <p:cNvSpPr>
                <a:spLocks noChangeShapeType="1"/>
              </p:cNvSpPr>
              <p:nvPr/>
            </p:nvSpPr>
            <p:spPr bwMode="auto">
              <a:xfrm rot="5400000">
                <a:off x="5400" y="151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797" name="Line 13"/>
              <p:cNvSpPr>
                <a:spLocks noChangeShapeType="1"/>
              </p:cNvSpPr>
              <p:nvPr/>
            </p:nvSpPr>
            <p:spPr bwMode="auto">
              <a:xfrm rot="5400000">
                <a:off x="4536" y="151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798" name="Line 14"/>
              <p:cNvSpPr>
                <a:spLocks noChangeShapeType="1"/>
              </p:cNvSpPr>
              <p:nvPr/>
            </p:nvSpPr>
            <p:spPr bwMode="auto">
              <a:xfrm>
                <a:off x="4964" y="187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" name="Group 15"/>
            <p:cNvGrpSpPr>
              <a:grpSpLocks/>
            </p:cNvGrpSpPr>
            <p:nvPr/>
          </p:nvGrpSpPr>
          <p:grpSpPr bwMode="auto">
            <a:xfrm>
              <a:off x="2832" y="1872"/>
              <a:ext cx="1104" cy="1008"/>
              <a:chOff x="4416" y="1104"/>
              <a:chExt cx="1104" cy="1008"/>
            </a:xfrm>
          </p:grpSpPr>
          <p:sp>
            <p:nvSpPr>
              <p:cNvPr id="118800" name="Rectangle 16"/>
              <p:cNvSpPr>
                <a:spLocks noChangeArrowheads="1"/>
              </p:cNvSpPr>
              <p:nvPr/>
            </p:nvSpPr>
            <p:spPr bwMode="auto">
              <a:xfrm>
                <a:off x="4656" y="1344"/>
                <a:ext cx="624" cy="528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8801" name="Text Box 17"/>
              <p:cNvSpPr txBox="1">
                <a:spLocks noChangeArrowheads="1"/>
              </p:cNvSpPr>
              <p:nvPr/>
            </p:nvSpPr>
            <p:spPr bwMode="auto">
              <a:xfrm>
                <a:off x="4722" y="1496"/>
                <a:ext cx="480" cy="2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1" hangingPunct="1">
                  <a:lnSpc>
                    <a:spcPct val="100000"/>
                  </a:lnSpc>
                  <a:spcBef>
                    <a:spcPct val="50000"/>
                  </a:spcBef>
                </a:pPr>
                <a:r>
                  <a:rPr kumimoji="0" lang="en-US" sz="1800">
                    <a:solidFill>
                      <a:schemeClr val="bg1"/>
                    </a:solidFill>
                    <a:cs typeface="Arial" charset="0"/>
                  </a:rPr>
                  <a:t>FA</a:t>
                </a:r>
              </a:p>
            </p:txBody>
          </p:sp>
          <p:sp>
            <p:nvSpPr>
              <p:cNvPr id="118802" name="Line 18"/>
              <p:cNvSpPr>
                <a:spLocks noChangeShapeType="1"/>
              </p:cNvSpPr>
              <p:nvPr/>
            </p:nvSpPr>
            <p:spPr bwMode="auto">
              <a:xfrm>
                <a:off x="4800" y="1104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03" name="Line 19"/>
              <p:cNvSpPr>
                <a:spLocks noChangeShapeType="1"/>
              </p:cNvSpPr>
              <p:nvPr/>
            </p:nvSpPr>
            <p:spPr bwMode="auto">
              <a:xfrm>
                <a:off x="5136" y="1104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04" name="Line 20"/>
              <p:cNvSpPr>
                <a:spLocks noChangeShapeType="1"/>
              </p:cNvSpPr>
              <p:nvPr/>
            </p:nvSpPr>
            <p:spPr bwMode="auto">
              <a:xfrm rot="5400000">
                <a:off x="5400" y="151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05" name="Line 21"/>
              <p:cNvSpPr>
                <a:spLocks noChangeShapeType="1"/>
              </p:cNvSpPr>
              <p:nvPr/>
            </p:nvSpPr>
            <p:spPr bwMode="auto">
              <a:xfrm rot="5400000">
                <a:off x="4536" y="151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06" name="Line 22"/>
              <p:cNvSpPr>
                <a:spLocks noChangeShapeType="1"/>
              </p:cNvSpPr>
              <p:nvPr/>
            </p:nvSpPr>
            <p:spPr bwMode="auto">
              <a:xfrm>
                <a:off x="4964" y="187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Group 23"/>
            <p:cNvGrpSpPr>
              <a:grpSpLocks/>
            </p:cNvGrpSpPr>
            <p:nvPr/>
          </p:nvGrpSpPr>
          <p:grpSpPr bwMode="auto">
            <a:xfrm>
              <a:off x="1968" y="1872"/>
              <a:ext cx="1104" cy="1008"/>
              <a:chOff x="4416" y="1104"/>
              <a:chExt cx="1104" cy="1008"/>
            </a:xfrm>
          </p:grpSpPr>
          <p:sp>
            <p:nvSpPr>
              <p:cNvPr id="118808" name="Rectangle 24"/>
              <p:cNvSpPr>
                <a:spLocks noChangeArrowheads="1"/>
              </p:cNvSpPr>
              <p:nvPr/>
            </p:nvSpPr>
            <p:spPr bwMode="auto">
              <a:xfrm>
                <a:off x="4656" y="1344"/>
                <a:ext cx="624" cy="528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8809" name="Text Box 25"/>
              <p:cNvSpPr txBox="1">
                <a:spLocks noChangeArrowheads="1"/>
              </p:cNvSpPr>
              <p:nvPr/>
            </p:nvSpPr>
            <p:spPr bwMode="auto">
              <a:xfrm>
                <a:off x="4722" y="1496"/>
                <a:ext cx="480" cy="2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 eaLnBrk="1" hangingPunct="1">
                  <a:lnSpc>
                    <a:spcPct val="100000"/>
                  </a:lnSpc>
                  <a:spcBef>
                    <a:spcPct val="50000"/>
                  </a:spcBef>
                </a:pPr>
                <a:r>
                  <a:rPr kumimoji="0" lang="en-US" sz="1800">
                    <a:solidFill>
                      <a:schemeClr val="bg1"/>
                    </a:solidFill>
                    <a:cs typeface="Arial" charset="0"/>
                  </a:rPr>
                  <a:t>FA</a:t>
                </a:r>
              </a:p>
            </p:txBody>
          </p:sp>
          <p:sp>
            <p:nvSpPr>
              <p:cNvPr id="118810" name="Line 26"/>
              <p:cNvSpPr>
                <a:spLocks noChangeShapeType="1"/>
              </p:cNvSpPr>
              <p:nvPr/>
            </p:nvSpPr>
            <p:spPr bwMode="auto">
              <a:xfrm>
                <a:off x="4800" y="1104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11" name="Line 27"/>
              <p:cNvSpPr>
                <a:spLocks noChangeShapeType="1"/>
              </p:cNvSpPr>
              <p:nvPr/>
            </p:nvSpPr>
            <p:spPr bwMode="auto">
              <a:xfrm>
                <a:off x="5136" y="1104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12" name="Line 28"/>
              <p:cNvSpPr>
                <a:spLocks noChangeShapeType="1"/>
              </p:cNvSpPr>
              <p:nvPr/>
            </p:nvSpPr>
            <p:spPr bwMode="auto">
              <a:xfrm rot="5400000">
                <a:off x="5400" y="151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13" name="Line 29"/>
              <p:cNvSpPr>
                <a:spLocks noChangeShapeType="1"/>
              </p:cNvSpPr>
              <p:nvPr/>
            </p:nvSpPr>
            <p:spPr bwMode="auto">
              <a:xfrm rot="5400000">
                <a:off x="4536" y="151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814" name="Line 30"/>
              <p:cNvSpPr>
                <a:spLocks noChangeShapeType="1"/>
              </p:cNvSpPr>
              <p:nvPr/>
            </p:nvSpPr>
            <p:spPr bwMode="auto">
              <a:xfrm>
                <a:off x="4964" y="1872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8815" name="Rectangle 31"/>
            <p:cNvSpPr>
              <a:spLocks noChangeArrowheads="1"/>
            </p:cNvSpPr>
            <p:nvPr/>
          </p:nvSpPr>
          <p:spPr bwMode="auto">
            <a:xfrm>
              <a:off x="1344" y="2112"/>
              <a:ext cx="624" cy="52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8816" name="Text Box 32"/>
            <p:cNvSpPr txBox="1">
              <a:spLocks noChangeArrowheads="1"/>
            </p:cNvSpPr>
            <p:nvPr/>
          </p:nvSpPr>
          <p:spPr bwMode="auto">
            <a:xfrm>
              <a:off x="1410" y="2264"/>
              <a:ext cx="480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>
                  <a:solidFill>
                    <a:schemeClr val="bg1"/>
                  </a:solidFill>
                  <a:cs typeface="Arial" charset="0"/>
                </a:rPr>
                <a:t>FA</a:t>
              </a:r>
            </a:p>
          </p:txBody>
        </p:sp>
        <p:sp>
          <p:nvSpPr>
            <p:cNvPr id="118817" name="Line 33"/>
            <p:cNvSpPr>
              <a:spLocks noChangeShapeType="1"/>
            </p:cNvSpPr>
            <p:nvPr/>
          </p:nvSpPr>
          <p:spPr bwMode="auto">
            <a:xfrm>
              <a:off x="1488" y="1872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8818" name="Line 34"/>
            <p:cNvSpPr>
              <a:spLocks noChangeShapeType="1"/>
            </p:cNvSpPr>
            <p:nvPr/>
          </p:nvSpPr>
          <p:spPr bwMode="auto">
            <a:xfrm>
              <a:off x="1824" y="1872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8819" name="Line 35"/>
            <p:cNvSpPr>
              <a:spLocks noChangeShapeType="1"/>
            </p:cNvSpPr>
            <p:nvPr/>
          </p:nvSpPr>
          <p:spPr bwMode="auto">
            <a:xfrm rot="5400000">
              <a:off x="2088" y="22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8820" name="Line 36"/>
            <p:cNvSpPr>
              <a:spLocks noChangeShapeType="1"/>
            </p:cNvSpPr>
            <p:nvPr/>
          </p:nvSpPr>
          <p:spPr bwMode="auto">
            <a:xfrm rot="5400000">
              <a:off x="1224" y="228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8821" name="Line 37"/>
            <p:cNvSpPr>
              <a:spLocks noChangeShapeType="1"/>
            </p:cNvSpPr>
            <p:nvPr/>
          </p:nvSpPr>
          <p:spPr bwMode="auto">
            <a:xfrm>
              <a:off x="1652" y="2640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8822" name="Line 38"/>
            <p:cNvSpPr>
              <a:spLocks noChangeShapeType="1"/>
            </p:cNvSpPr>
            <p:nvPr/>
          </p:nvSpPr>
          <p:spPr bwMode="auto">
            <a:xfrm>
              <a:off x="1104" y="2400"/>
              <a:ext cx="0" cy="48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8823" name="Text Box 39"/>
          <p:cNvSpPr txBox="1">
            <a:spLocks noChangeArrowheads="1"/>
          </p:cNvSpPr>
          <p:nvPr/>
        </p:nvSpPr>
        <p:spPr bwMode="auto">
          <a:xfrm>
            <a:off x="7226300" y="4025900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C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0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24" name="Text Box 40"/>
          <p:cNvSpPr txBox="1">
            <a:spLocks noChangeArrowheads="1"/>
          </p:cNvSpPr>
          <p:nvPr/>
        </p:nvSpPr>
        <p:spPr bwMode="auto">
          <a:xfrm>
            <a:off x="6845300" y="1739900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A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0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25" name="Text Box 41"/>
          <p:cNvSpPr txBox="1">
            <a:spLocks noChangeArrowheads="1"/>
          </p:cNvSpPr>
          <p:nvPr/>
        </p:nvSpPr>
        <p:spPr bwMode="auto">
          <a:xfrm>
            <a:off x="6099175" y="1739900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B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0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26" name="Text Box 42"/>
          <p:cNvSpPr txBox="1">
            <a:spLocks noChangeArrowheads="1"/>
          </p:cNvSpPr>
          <p:nvPr/>
        </p:nvSpPr>
        <p:spPr bwMode="auto">
          <a:xfrm>
            <a:off x="6524625" y="5138738"/>
            <a:ext cx="5334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S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0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27" name="Text Box 43"/>
          <p:cNvSpPr txBox="1">
            <a:spLocks noChangeArrowheads="1"/>
          </p:cNvSpPr>
          <p:nvPr/>
        </p:nvSpPr>
        <p:spPr bwMode="auto">
          <a:xfrm>
            <a:off x="5486400" y="1754188"/>
            <a:ext cx="5334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A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1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28" name="Text Box 44"/>
          <p:cNvSpPr txBox="1">
            <a:spLocks noChangeArrowheads="1"/>
          </p:cNvSpPr>
          <p:nvPr/>
        </p:nvSpPr>
        <p:spPr bwMode="auto">
          <a:xfrm>
            <a:off x="4740275" y="1754188"/>
            <a:ext cx="5334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B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1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29" name="Text Box 45"/>
          <p:cNvSpPr txBox="1">
            <a:spLocks noChangeArrowheads="1"/>
          </p:cNvSpPr>
          <p:nvPr/>
        </p:nvSpPr>
        <p:spPr bwMode="auto">
          <a:xfrm>
            <a:off x="5165725" y="5141913"/>
            <a:ext cx="5334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S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1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0" name="Text Box 46"/>
          <p:cNvSpPr txBox="1">
            <a:spLocks noChangeArrowheads="1"/>
          </p:cNvSpPr>
          <p:nvPr/>
        </p:nvSpPr>
        <p:spPr bwMode="auto">
          <a:xfrm>
            <a:off x="4105275" y="1739900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A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2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1" name="Text Box 47"/>
          <p:cNvSpPr txBox="1">
            <a:spLocks noChangeArrowheads="1"/>
          </p:cNvSpPr>
          <p:nvPr/>
        </p:nvSpPr>
        <p:spPr bwMode="auto">
          <a:xfrm>
            <a:off x="3368675" y="1739900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B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2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2" name="Text Box 48"/>
          <p:cNvSpPr txBox="1">
            <a:spLocks noChangeArrowheads="1"/>
          </p:cNvSpPr>
          <p:nvPr/>
        </p:nvSpPr>
        <p:spPr bwMode="auto">
          <a:xfrm>
            <a:off x="3784600" y="5141913"/>
            <a:ext cx="5334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S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2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3" name="Text Box 49"/>
          <p:cNvSpPr txBox="1">
            <a:spLocks noChangeArrowheads="1"/>
          </p:cNvSpPr>
          <p:nvPr/>
        </p:nvSpPr>
        <p:spPr bwMode="auto">
          <a:xfrm>
            <a:off x="2733675" y="1739900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A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3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4" name="Text Box 50"/>
          <p:cNvSpPr txBox="1">
            <a:spLocks noChangeArrowheads="1"/>
          </p:cNvSpPr>
          <p:nvPr/>
        </p:nvSpPr>
        <p:spPr bwMode="auto">
          <a:xfrm>
            <a:off x="1997075" y="1739900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B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3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5" name="Text Box 51"/>
          <p:cNvSpPr txBox="1">
            <a:spLocks noChangeArrowheads="1"/>
          </p:cNvSpPr>
          <p:nvPr/>
        </p:nvSpPr>
        <p:spPr bwMode="auto">
          <a:xfrm>
            <a:off x="2413000" y="5141913"/>
            <a:ext cx="5334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S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3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6" name="Text Box 52"/>
          <p:cNvSpPr txBox="1">
            <a:spLocks noChangeArrowheads="1"/>
          </p:cNvSpPr>
          <p:nvPr/>
        </p:nvSpPr>
        <p:spPr bwMode="auto">
          <a:xfrm>
            <a:off x="5854700" y="3997325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C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1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7" name="Text Box 53"/>
          <p:cNvSpPr txBox="1">
            <a:spLocks noChangeArrowheads="1"/>
          </p:cNvSpPr>
          <p:nvPr/>
        </p:nvSpPr>
        <p:spPr bwMode="auto">
          <a:xfrm>
            <a:off x="4483100" y="3997325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C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2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8" name="Text Box 54"/>
          <p:cNvSpPr txBox="1">
            <a:spLocks noChangeArrowheads="1"/>
          </p:cNvSpPr>
          <p:nvPr/>
        </p:nvSpPr>
        <p:spPr bwMode="auto">
          <a:xfrm>
            <a:off x="3111500" y="3997325"/>
            <a:ext cx="53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C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3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39" name="Text Box 55"/>
          <p:cNvSpPr txBox="1">
            <a:spLocks noChangeArrowheads="1"/>
          </p:cNvSpPr>
          <p:nvPr/>
        </p:nvSpPr>
        <p:spPr bwMode="auto">
          <a:xfrm>
            <a:off x="1587500" y="5106988"/>
            <a:ext cx="5334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C</a:t>
            </a:r>
            <a:r>
              <a:rPr kumimoji="0" lang="en-US" sz="1800" b="0" baseline="-25000">
                <a:solidFill>
                  <a:schemeClr val="tx1"/>
                </a:solidFill>
                <a:cs typeface="Arial" charset="0"/>
              </a:rPr>
              <a:t>4</a:t>
            </a: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8840" name="Text Box 56"/>
          <p:cNvSpPr txBox="1">
            <a:spLocks noChangeArrowheads="1"/>
          </p:cNvSpPr>
          <p:nvPr/>
        </p:nvSpPr>
        <p:spPr bwMode="auto">
          <a:xfrm>
            <a:off x="3035300" y="5702300"/>
            <a:ext cx="34290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>
                <a:solidFill>
                  <a:srgbClr val="CC3300"/>
                </a:solidFill>
                <a:cs typeface="Arial" charset="0"/>
              </a:rPr>
              <a:t>4-bit adder-subtractor</a:t>
            </a:r>
          </a:p>
        </p:txBody>
      </p:sp>
      <p:sp>
        <p:nvSpPr>
          <p:cNvPr id="118841" name="AutoShape 57"/>
          <p:cNvSpPr>
            <a:spLocks noChangeArrowheads="1"/>
          </p:cNvSpPr>
          <p:nvPr/>
        </p:nvSpPr>
        <p:spPr bwMode="auto">
          <a:xfrm rot="-5400000">
            <a:off x="6203950" y="2765425"/>
            <a:ext cx="685800" cy="685800"/>
          </a:xfrm>
          <a:prstGeom prst="moon">
            <a:avLst>
              <a:gd name="adj" fmla="val 83333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42" name="AutoShape 58"/>
          <p:cNvSpPr>
            <a:spLocks noChangeArrowheads="1"/>
          </p:cNvSpPr>
          <p:nvPr/>
        </p:nvSpPr>
        <p:spPr bwMode="auto">
          <a:xfrm rot="-5400000">
            <a:off x="6203950" y="2841625"/>
            <a:ext cx="685800" cy="685800"/>
          </a:xfrm>
          <a:prstGeom prst="moon">
            <a:avLst>
              <a:gd name="adj" fmla="val 83333"/>
            </a:avLst>
          </a:prstGeom>
          <a:solidFill>
            <a:srgbClr val="33CC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43" name="Rectangle 59"/>
          <p:cNvSpPr>
            <a:spLocks noChangeArrowheads="1"/>
          </p:cNvSpPr>
          <p:nvPr/>
        </p:nvSpPr>
        <p:spPr bwMode="auto">
          <a:xfrm rot="-5400000">
            <a:off x="6143625" y="2765425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44" name="Rectangle 60"/>
          <p:cNvSpPr>
            <a:spLocks noChangeArrowheads="1"/>
          </p:cNvSpPr>
          <p:nvPr/>
        </p:nvSpPr>
        <p:spPr bwMode="auto">
          <a:xfrm rot="16200000" flipH="1">
            <a:off x="6872287" y="2747963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45" name="Line 61"/>
          <p:cNvSpPr>
            <a:spLocks noChangeShapeType="1"/>
          </p:cNvSpPr>
          <p:nvPr/>
        </p:nvSpPr>
        <p:spPr bwMode="auto">
          <a:xfrm rot="-5400000">
            <a:off x="5990431" y="2553494"/>
            <a:ext cx="7318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46" name="Line 62"/>
          <p:cNvSpPr>
            <a:spLocks noChangeShapeType="1"/>
          </p:cNvSpPr>
          <p:nvPr/>
        </p:nvSpPr>
        <p:spPr bwMode="auto">
          <a:xfrm rot="-5400000">
            <a:off x="6508750" y="26892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47" name="AutoShape 63"/>
          <p:cNvSpPr>
            <a:spLocks noChangeArrowheads="1"/>
          </p:cNvSpPr>
          <p:nvPr/>
        </p:nvSpPr>
        <p:spPr bwMode="auto">
          <a:xfrm rot="-5400000">
            <a:off x="6432550" y="3070225"/>
            <a:ext cx="228600" cy="228600"/>
          </a:xfrm>
          <a:prstGeom prst="flowChartOr">
            <a:avLst/>
          </a:prstGeom>
          <a:solidFill>
            <a:srgbClr val="33CC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48" name="Line 64"/>
          <p:cNvSpPr>
            <a:spLocks noChangeShapeType="1"/>
          </p:cNvSpPr>
          <p:nvPr/>
        </p:nvSpPr>
        <p:spPr bwMode="auto">
          <a:xfrm>
            <a:off x="7073900" y="2168525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49" name="Line 65"/>
          <p:cNvSpPr>
            <a:spLocks noChangeShapeType="1"/>
          </p:cNvSpPr>
          <p:nvPr/>
        </p:nvSpPr>
        <p:spPr bwMode="auto">
          <a:xfrm>
            <a:off x="5702300" y="2168525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50" name="Line 66"/>
          <p:cNvSpPr>
            <a:spLocks noChangeShapeType="1"/>
          </p:cNvSpPr>
          <p:nvPr/>
        </p:nvSpPr>
        <p:spPr bwMode="auto">
          <a:xfrm>
            <a:off x="4330700" y="217805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51" name="Line 67"/>
          <p:cNvSpPr>
            <a:spLocks noChangeShapeType="1"/>
          </p:cNvSpPr>
          <p:nvPr/>
        </p:nvSpPr>
        <p:spPr bwMode="auto">
          <a:xfrm>
            <a:off x="2959100" y="2168525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52" name="AutoShape 68"/>
          <p:cNvSpPr>
            <a:spLocks noChangeArrowheads="1"/>
          </p:cNvSpPr>
          <p:nvPr/>
        </p:nvSpPr>
        <p:spPr bwMode="auto">
          <a:xfrm rot="-5400000">
            <a:off x="4832350" y="2774950"/>
            <a:ext cx="685800" cy="685800"/>
          </a:xfrm>
          <a:prstGeom prst="moon">
            <a:avLst>
              <a:gd name="adj" fmla="val 83333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53" name="AutoShape 69"/>
          <p:cNvSpPr>
            <a:spLocks noChangeArrowheads="1"/>
          </p:cNvSpPr>
          <p:nvPr/>
        </p:nvSpPr>
        <p:spPr bwMode="auto">
          <a:xfrm rot="-5400000">
            <a:off x="4832350" y="2851150"/>
            <a:ext cx="685800" cy="685800"/>
          </a:xfrm>
          <a:prstGeom prst="moon">
            <a:avLst>
              <a:gd name="adj" fmla="val 83333"/>
            </a:avLst>
          </a:prstGeom>
          <a:solidFill>
            <a:srgbClr val="33CC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54" name="Rectangle 70"/>
          <p:cNvSpPr>
            <a:spLocks noChangeArrowheads="1"/>
          </p:cNvSpPr>
          <p:nvPr/>
        </p:nvSpPr>
        <p:spPr bwMode="auto">
          <a:xfrm rot="-5400000">
            <a:off x="4772025" y="27749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55" name="Rectangle 71"/>
          <p:cNvSpPr>
            <a:spLocks noChangeArrowheads="1"/>
          </p:cNvSpPr>
          <p:nvPr/>
        </p:nvSpPr>
        <p:spPr bwMode="auto">
          <a:xfrm rot="16200000" flipH="1">
            <a:off x="5500687" y="2757488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56" name="Line 72"/>
          <p:cNvSpPr>
            <a:spLocks noChangeShapeType="1"/>
          </p:cNvSpPr>
          <p:nvPr/>
        </p:nvSpPr>
        <p:spPr bwMode="auto">
          <a:xfrm rot="-5400000">
            <a:off x="4618831" y="2563019"/>
            <a:ext cx="7318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57" name="Line 73"/>
          <p:cNvSpPr>
            <a:spLocks noChangeShapeType="1"/>
          </p:cNvSpPr>
          <p:nvPr/>
        </p:nvSpPr>
        <p:spPr bwMode="auto">
          <a:xfrm rot="-5400000">
            <a:off x="5137150" y="26987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58" name="AutoShape 74"/>
          <p:cNvSpPr>
            <a:spLocks noChangeArrowheads="1"/>
          </p:cNvSpPr>
          <p:nvPr/>
        </p:nvSpPr>
        <p:spPr bwMode="auto">
          <a:xfrm rot="-5400000">
            <a:off x="5060950" y="3079750"/>
            <a:ext cx="228600" cy="228600"/>
          </a:xfrm>
          <a:prstGeom prst="flowChartOr">
            <a:avLst/>
          </a:prstGeom>
          <a:solidFill>
            <a:srgbClr val="33CC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59" name="AutoShape 75"/>
          <p:cNvSpPr>
            <a:spLocks noChangeArrowheads="1"/>
          </p:cNvSpPr>
          <p:nvPr/>
        </p:nvSpPr>
        <p:spPr bwMode="auto">
          <a:xfrm rot="-5400000">
            <a:off x="3460750" y="2762250"/>
            <a:ext cx="685800" cy="685800"/>
          </a:xfrm>
          <a:prstGeom prst="moon">
            <a:avLst>
              <a:gd name="adj" fmla="val 83333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0" name="AutoShape 76"/>
          <p:cNvSpPr>
            <a:spLocks noChangeArrowheads="1"/>
          </p:cNvSpPr>
          <p:nvPr/>
        </p:nvSpPr>
        <p:spPr bwMode="auto">
          <a:xfrm rot="-5400000">
            <a:off x="3460750" y="2838450"/>
            <a:ext cx="685800" cy="685800"/>
          </a:xfrm>
          <a:prstGeom prst="moon">
            <a:avLst>
              <a:gd name="adj" fmla="val 83333"/>
            </a:avLst>
          </a:prstGeom>
          <a:solidFill>
            <a:srgbClr val="33CC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1" name="Rectangle 77"/>
          <p:cNvSpPr>
            <a:spLocks noChangeArrowheads="1"/>
          </p:cNvSpPr>
          <p:nvPr/>
        </p:nvSpPr>
        <p:spPr bwMode="auto">
          <a:xfrm rot="-5400000">
            <a:off x="3400425" y="27622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2" name="Rectangle 78"/>
          <p:cNvSpPr>
            <a:spLocks noChangeArrowheads="1"/>
          </p:cNvSpPr>
          <p:nvPr/>
        </p:nvSpPr>
        <p:spPr bwMode="auto">
          <a:xfrm rot="16200000" flipH="1">
            <a:off x="4129087" y="2744788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3" name="Line 79"/>
          <p:cNvSpPr>
            <a:spLocks noChangeShapeType="1"/>
          </p:cNvSpPr>
          <p:nvPr/>
        </p:nvSpPr>
        <p:spPr bwMode="auto">
          <a:xfrm rot="-5400000">
            <a:off x="3247231" y="2550319"/>
            <a:ext cx="7318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64" name="Line 80"/>
          <p:cNvSpPr>
            <a:spLocks noChangeShapeType="1"/>
          </p:cNvSpPr>
          <p:nvPr/>
        </p:nvSpPr>
        <p:spPr bwMode="auto">
          <a:xfrm rot="-5400000">
            <a:off x="3765550" y="26860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65" name="AutoShape 81"/>
          <p:cNvSpPr>
            <a:spLocks noChangeArrowheads="1"/>
          </p:cNvSpPr>
          <p:nvPr/>
        </p:nvSpPr>
        <p:spPr bwMode="auto">
          <a:xfrm rot="-5400000">
            <a:off x="3689350" y="3067050"/>
            <a:ext cx="228600" cy="228600"/>
          </a:xfrm>
          <a:prstGeom prst="flowChartOr">
            <a:avLst/>
          </a:prstGeom>
          <a:solidFill>
            <a:srgbClr val="33CC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6" name="AutoShape 82"/>
          <p:cNvSpPr>
            <a:spLocks noChangeArrowheads="1"/>
          </p:cNvSpPr>
          <p:nvPr/>
        </p:nvSpPr>
        <p:spPr bwMode="auto">
          <a:xfrm rot="-5400000">
            <a:off x="2089150" y="2762250"/>
            <a:ext cx="685800" cy="685800"/>
          </a:xfrm>
          <a:prstGeom prst="moon">
            <a:avLst>
              <a:gd name="adj" fmla="val 83333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7" name="AutoShape 83"/>
          <p:cNvSpPr>
            <a:spLocks noChangeArrowheads="1"/>
          </p:cNvSpPr>
          <p:nvPr/>
        </p:nvSpPr>
        <p:spPr bwMode="auto">
          <a:xfrm rot="-5400000">
            <a:off x="2089150" y="2838450"/>
            <a:ext cx="685800" cy="685800"/>
          </a:xfrm>
          <a:prstGeom prst="moon">
            <a:avLst>
              <a:gd name="adj" fmla="val 83333"/>
            </a:avLst>
          </a:prstGeom>
          <a:solidFill>
            <a:srgbClr val="33CC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8" name="Rectangle 84"/>
          <p:cNvSpPr>
            <a:spLocks noChangeArrowheads="1"/>
          </p:cNvSpPr>
          <p:nvPr/>
        </p:nvSpPr>
        <p:spPr bwMode="auto">
          <a:xfrm rot="-5400000">
            <a:off x="2028825" y="27622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69" name="Rectangle 85"/>
          <p:cNvSpPr>
            <a:spLocks noChangeArrowheads="1"/>
          </p:cNvSpPr>
          <p:nvPr/>
        </p:nvSpPr>
        <p:spPr bwMode="auto">
          <a:xfrm rot="16200000" flipH="1">
            <a:off x="2757487" y="2744788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870" name="Line 86"/>
          <p:cNvSpPr>
            <a:spLocks noChangeShapeType="1"/>
          </p:cNvSpPr>
          <p:nvPr/>
        </p:nvSpPr>
        <p:spPr bwMode="auto">
          <a:xfrm rot="-5400000">
            <a:off x="1875631" y="2550319"/>
            <a:ext cx="7318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71" name="Line 87"/>
          <p:cNvSpPr>
            <a:spLocks noChangeShapeType="1"/>
          </p:cNvSpPr>
          <p:nvPr/>
        </p:nvSpPr>
        <p:spPr bwMode="auto">
          <a:xfrm rot="-5400000">
            <a:off x="2393950" y="26860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72" name="AutoShape 88"/>
          <p:cNvSpPr>
            <a:spLocks noChangeArrowheads="1"/>
          </p:cNvSpPr>
          <p:nvPr/>
        </p:nvSpPr>
        <p:spPr bwMode="auto">
          <a:xfrm rot="-5400000">
            <a:off x="2317750" y="3067050"/>
            <a:ext cx="228600" cy="228600"/>
          </a:xfrm>
          <a:prstGeom prst="flowChartOr">
            <a:avLst/>
          </a:prstGeom>
          <a:solidFill>
            <a:srgbClr val="33CC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8873" name="Line 89"/>
          <p:cNvSpPr>
            <a:spLocks noChangeShapeType="1"/>
          </p:cNvSpPr>
          <p:nvPr/>
        </p:nvSpPr>
        <p:spPr bwMode="auto">
          <a:xfrm>
            <a:off x="2625725" y="2470150"/>
            <a:ext cx="556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74" name="Line 90"/>
          <p:cNvSpPr>
            <a:spLocks noChangeShapeType="1"/>
          </p:cNvSpPr>
          <p:nvPr/>
        </p:nvSpPr>
        <p:spPr bwMode="auto">
          <a:xfrm>
            <a:off x="7683500" y="247015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875" name="Text Box 91"/>
          <p:cNvSpPr txBox="1">
            <a:spLocks noChangeArrowheads="1"/>
          </p:cNvSpPr>
          <p:nvPr/>
        </p:nvSpPr>
        <p:spPr bwMode="auto">
          <a:xfrm>
            <a:off x="8108950" y="2257425"/>
            <a:ext cx="4572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tx1"/>
                </a:solidFill>
                <a:cs typeface="Arial" charset="0"/>
              </a:rPr>
              <a:t>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49225" y="609600"/>
            <a:ext cx="8809038" cy="434975"/>
          </a:xfrm>
        </p:spPr>
        <p:txBody>
          <a:bodyPr>
            <a:noAutofit/>
          </a:bodyPr>
          <a:lstStyle/>
          <a:p>
            <a:r>
              <a:rPr lang="en-US" sz="3200" dirty="0" smtClean="0"/>
              <a:t>Arithmetic </a:t>
            </a:r>
            <a:r>
              <a:rPr lang="en-US" sz="3200" dirty="0" err="1" smtClean="0"/>
              <a:t>Microoperations</a:t>
            </a:r>
            <a:r>
              <a:rPr lang="en-US" sz="3200" dirty="0" smtClean="0"/>
              <a:t> Binary </a:t>
            </a:r>
            <a:r>
              <a:rPr lang="en-US" sz="3200" dirty="0" err="1" smtClean="0"/>
              <a:t>Incrementer</a:t>
            </a:r>
            <a:endParaRPr lang="en-US" sz="3200" dirty="0" smtClean="0"/>
          </a:p>
        </p:txBody>
      </p:sp>
      <p:grpSp>
        <p:nvGrpSpPr>
          <p:cNvPr id="64" name="Group 63"/>
          <p:cNvGrpSpPr/>
          <p:nvPr/>
        </p:nvGrpSpPr>
        <p:grpSpPr>
          <a:xfrm>
            <a:off x="1295400" y="1371600"/>
            <a:ext cx="6172200" cy="3276600"/>
            <a:chOff x="1676400" y="1676400"/>
            <a:chExt cx="6172200" cy="3719513"/>
          </a:xfrm>
        </p:grpSpPr>
        <p:sp>
          <p:nvSpPr>
            <p:cNvPr id="120836" name="Rectangle 4"/>
            <p:cNvSpPr>
              <a:spLocks noChangeArrowheads="1"/>
            </p:cNvSpPr>
            <p:nvPr/>
          </p:nvSpPr>
          <p:spPr bwMode="auto">
            <a:xfrm>
              <a:off x="6781800" y="2438400"/>
              <a:ext cx="1066800" cy="16002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0837" name="Line 5"/>
            <p:cNvSpPr>
              <a:spLocks noChangeShapeType="1"/>
            </p:cNvSpPr>
            <p:nvPr/>
          </p:nvSpPr>
          <p:spPr bwMode="auto">
            <a:xfrm>
              <a:off x="7010400" y="4038600"/>
              <a:ext cx="0" cy="304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38" name="Line 6"/>
            <p:cNvSpPr>
              <a:spLocks noChangeShapeType="1"/>
            </p:cNvSpPr>
            <p:nvPr/>
          </p:nvSpPr>
          <p:spPr bwMode="auto">
            <a:xfrm flipH="1">
              <a:off x="6477000" y="4343400"/>
              <a:ext cx="533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39" name="Line 7"/>
            <p:cNvSpPr>
              <a:spLocks noChangeShapeType="1"/>
            </p:cNvSpPr>
            <p:nvPr/>
          </p:nvSpPr>
          <p:spPr bwMode="auto">
            <a:xfrm flipV="1">
              <a:off x="6477000" y="2057400"/>
              <a:ext cx="0" cy="2286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40" name="Line 8"/>
            <p:cNvSpPr>
              <a:spLocks noChangeShapeType="1"/>
            </p:cNvSpPr>
            <p:nvPr/>
          </p:nvSpPr>
          <p:spPr bwMode="auto">
            <a:xfrm flipH="1">
              <a:off x="5867400" y="2057400"/>
              <a:ext cx="609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41" name="Line 9"/>
            <p:cNvSpPr>
              <a:spLocks noChangeShapeType="1"/>
            </p:cNvSpPr>
            <p:nvPr/>
          </p:nvSpPr>
          <p:spPr bwMode="auto">
            <a:xfrm>
              <a:off x="58674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42" name="Line 10"/>
            <p:cNvSpPr>
              <a:spLocks noChangeShapeType="1"/>
            </p:cNvSpPr>
            <p:nvPr/>
          </p:nvSpPr>
          <p:spPr bwMode="auto">
            <a:xfrm>
              <a:off x="7543800" y="4038600"/>
              <a:ext cx="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43" name="Text Box 11"/>
            <p:cNvSpPr txBox="1">
              <a:spLocks noChangeArrowheads="1"/>
            </p:cNvSpPr>
            <p:nvPr/>
          </p:nvSpPr>
          <p:spPr bwMode="auto">
            <a:xfrm>
              <a:off x="6781800" y="3732213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</a:p>
          </p:txBody>
        </p:sp>
        <p:sp>
          <p:nvSpPr>
            <p:cNvPr id="120844" name="Text Box 12"/>
            <p:cNvSpPr txBox="1">
              <a:spLocks noChangeArrowheads="1"/>
            </p:cNvSpPr>
            <p:nvPr/>
          </p:nvSpPr>
          <p:spPr bwMode="auto">
            <a:xfrm>
              <a:off x="7315200" y="3748088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</a:p>
          </p:txBody>
        </p:sp>
        <p:sp>
          <p:nvSpPr>
            <p:cNvPr id="120845" name="Line 13"/>
            <p:cNvSpPr>
              <a:spLocks noChangeShapeType="1"/>
            </p:cNvSpPr>
            <p:nvPr/>
          </p:nvSpPr>
          <p:spPr bwMode="auto">
            <a:xfrm>
              <a:off x="70104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46" name="Text Box 14"/>
            <p:cNvSpPr txBox="1">
              <a:spLocks noChangeArrowheads="1"/>
            </p:cNvSpPr>
            <p:nvPr/>
          </p:nvSpPr>
          <p:spPr bwMode="auto">
            <a:xfrm>
              <a:off x="6873875" y="2330450"/>
              <a:ext cx="304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x</a:t>
              </a:r>
            </a:p>
          </p:txBody>
        </p:sp>
        <p:sp>
          <p:nvSpPr>
            <p:cNvPr id="120847" name="Text Box 15"/>
            <p:cNvSpPr txBox="1">
              <a:spLocks noChangeArrowheads="1"/>
            </p:cNvSpPr>
            <p:nvPr/>
          </p:nvSpPr>
          <p:spPr bwMode="auto">
            <a:xfrm>
              <a:off x="7315200" y="2330450"/>
              <a:ext cx="4572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y</a:t>
              </a:r>
            </a:p>
          </p:txBody>
        </p:sp>
        <p:sp>
          <p:nvSpPr>
            <p:cNvPr id="120848" name="Text Box 16"/>
            <p:cNvSpPr txBox="1">
              <a:spLocks noChangeArrowheads="1"/>
            </p:cNvSpPr>
            <p:nvPr/>
          </p:nvSpPr>
          <p:spPr bwMode="auto">
            <a:xfrm>
              <a:off x="6981825" y="3032125"/>
              <a:ext cx="685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HA</a:t>
              </a:r>
            </a:p>
          </p:txBody>
        </p:sp>
        <p:sp>
          <p:nvSpPr>
            <p:cNvPr id="120849" name="Rectangle 17"/>
            <p:cNvSpPr>
              <a:spLocks noChangeArrowheads="1"/>
            </p:cNvSpPr>
            <p:nvPr/>
          </p:nvSpPr>
          <p:spPr bwMode="auto">
            <a:xfrm>
              <a:off x="5105400" y="2438400"/>
              <a:ext cx="1066800" cy="16002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0850" name="Line 18"/>
            <p:cNvSpPr>
              <a:spLocks noChangeShapeType="1"/>
            </p:cNvSpPr>
            <p:nvPr/>
          </p:nvSpPr>
          <p:spPr bwMode="auto">
            <a:xfrm>
              <a:off x="5334000" y="4038600"/>
              <a:ext cx="0" cy="304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51" name="Line 19"/>
            <p:cNvSpPr>
              <a:spLocks noChangeShapeType="1"/>
            </p:cNvSpPr>
            <p:nvPr/>
          </p:nvSpPr>
          <p:spPr bwMode="auto">
            <a:xfrm flipH="1">
              <a:off x="4800600" y="4343400"/>
              <a:ext cx="533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52" name="Line 20"/>
            <p:cNvSpPr>
              <a:spLocks noChangeShapeType="1"/>
            </p:cNvSpPr>
            <p:nvPr/>
          </p:nvSpPr>
          <p:spPr bwMode="auto">
            <a:xfrm flipV="1">
              <a:off x="4800600" y="2057400"/>
              <a:ext cx="0" cy="2286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53" name="Line 21"/>
            <p:cNvSpPr>
              <a:spLocks noChangeShapeType="1"/>
            </p:cNvSpPr>
            <p:nvPr/>
          </p:nvSpPr>
          <p:spPr bwMode="auto">
            <a:xfrm flipH="1">
              <a:off x="4191000" y="2057400"/>
              <a:ext cx="609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54" name="Line 22"/>
            <p:cNvSpPr>
              <a:spLocks noChangeShapeType="1"/>
            </p:cNvSpPr>
            <p:nvPr/>
          </p:nvSpPr>
          <p:spPr bwMode="auto">
            <a:xfrm>
              <a:off x="41910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55" name="Line 23"/>
            <p:cNvSpPr>
              <a:spLocks noChangeShapeType="1"/>
            </p:cNvSpPr>
            <p:nvPr/>
          </p:nvSpPr>
          <p:spPr bwMode="auto">
            <a:xfrm>
              <a:off x="5867400" y="4038600"/>
              <a:ext cx="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56" name="Text Box 24"/>
            <p:cNvSpPr txBox="1">
              <a:spLocks noChangeArrowheads="1"/>
            </p:cNvSpPr>
            <p:nvPr/>
          </p:nvSpPr>
          <p:spPr bwMode="auto">
            <a:xfrm>
              <a:off x="5105400" y="3732213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</a:p>
          </p:txBody>
        </p:sp>
        <p:sp>
          <p:nvSpPr>
            <p:cNvPr id="120857" name="Text Box 25"/>
            <p:cNvSpPr txBox="1">
              <a:spLocks noChangeArrowheads="1"/>
            </p:cNvSpPr>
            <p:nvPr/>
          </p:nvSpPr>
          <p:spPr bwMode="auto">
            <a:xfrm>
              <a:off x="5638800" y="3748088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</a:p>
          </p:txBody>
        </p:sp>
        <p:sp>
          <p:nvSpPr>
            <p:cNvPr id="120858" name="Line 26"/>
            <p:cNvSpPr>
              <a:spLocks noChangeShapeType="1"/>
            </p:cNvSpPr>
            <p:nvPr/>
          </p:nvSpPr>
          <p:spPr bwMode="auto">
            <a:xfrm>
              <a:off x="53340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59" name="Text Box 27"/>
            <p:cNvSpPr txBox="1">
              <a:spLocks noChangeArrowheads="1"/>
            </p:cNvSpPr>
            <p:nvPr/>
          </p:nvSpPr>
          <p:spPr bwMode="auto">
            <a:xfrm>
              <a:off x="5197475" y="2330450"/>
              <a:ext cx="304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x</a:t>
              </a:r>
            </a:p>
          </p:txBody>
        </p:sp>
        <p:sp>
          <p:nvSpPr>
            <p:cNvPr id="120860" name="Text Box 28"/>
            <p:cNvSpPr txBox="1">
              <a:spLocks noChangeArrowheads="1"/>
            </p:cNvSpPr>
            <p:nvPr/>
          </p:nvSpPr>
          <p:spPr bwMode="auto">
            <a:xfrm>
              <a:off x="5638800" y="2330450"/>
              <a:ext cx="4572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y</a:t>
              </a:r>
            </a:p>
          </p:txBody>
        </p:sp>
        <p:sp>
          <p:nvSpPr>
            <p:cNvPr id="120861" name="Text Box 29"/>
            <p:cNvSpPr txBox="1">
              <a:spLocks noChangeArrowheads="1"/>
            </p:cNvSpPr>
            <p:nvPr/>
          </p:nvSpPr>
          <p:spPr bwMode="auto">
            <a:xfrm>
              <a:off x="5305425" y="3032125"/>
              <a:ext cx="685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HA</a:t>
              </a:r>
            </a:p>
          </p:txBody>
        </p:sp>
        <p:sp>
          <p:nvSpPr>
            <p:cNvPr id="120862" name="Rectangle 30"/>
            <p:cNvSpPr>
              <a:spLocks noChangeArrowheads="1"/>
            </p:cNvSpPr>
            <p:nvPr/>
          </p:nvSpPr>
          <p:spPr bwMode="auto">
            <a:xfrm>
              <a:off x="3429000" y="2438400"/>
              <a:ext cx="1066800" cy="16002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0863" name="Line 31"/>
            <p:cNvSpPr>
              <a:spLocks noChangeShapeType="1"/>
            </p:cNvSpPr>
            <p:nvPr/>
          </p:nvSpPr>
          <p:spPr bwMode="auto">
            <a:xfrm>
              <a:off x="3657600" y="4038600"/>
              <a:ext cx="0" cy="304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64" name="Line 32"/>
            <p:cNvSpPr>
              <a:spLocks noChangeShapeType="1"/>
            </p:cNvSpPr>
            <p:nvPr/>
          </p:nvSpPr>
          <p:spPr bwMode="auto">
            <a:xfrm flipH="1">
              <a:off x="3124200" y="4343400"/>
              <a:ext cx="533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65" name="Line 33"/>
            <p:cNvSpPr>
              <a:spLocks noChangeShapeType="1"/>
            </p:cNvSpPr>
            <p:nvPr/>
          </p:nvSpPr>
          <p:spPr bwMode="auto">
            <a:xfrm flipV="1">
              <a:off x="3124200" y="2057400"/>
              <a:ext cx="0" cy="2286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66" name="Line 34"/>
            <p:cNvSpPr>
              <a:spLocks noChangeShapeType="1"/>
            </p:cNvSpPr>
            <p:nvPr/>
          </p:nvSpPr>
          <p:spPr bwMode="auto">
            <a:xfrm flipH="1">
              <a:off x="2514600" y="2057400"/>
              <a:ext cx="609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67" name="Line 35"/>
            <p:cNvSpPr>
              <a:spLocks noChangeShapeType="1"/>
            </p:cNvSpPr>
            <p:nvPr/>
          </p:nvSpPr>
          <p:spPr bwMode="auto">
            <a:xfrm>
              <a:off x="25146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68" name="Line 36"/>
            <p:cNvSpPr>
              <a:spLocks noChangeShapeType="1"/>
            </p:cNvSpPr>
            <p:nvPr/>
          </p:nvSpPr>
          <p:spPr bwMode="auto">
            <a:xfrm>
              <a:off x="4191000" y="4038600"/>
              <a:ext cx="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69" name="Text Box 37"/>
            <p:cNvSpPr txBox="1">
              <a:spLocks noChangeArrowheads="1"/>
            </p:cNvSpPr>
            <p:nvPr/>
          </p:nvSpPr>
          <p:spPr bwMode="auto">
            <a:xfrm>
              <a:off x="3429000" y="3732213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</a:p>
          </p:txBody>
        </p:sp>
        <p:sp>
          <p:nvSpPr>
            <p:cNvPr id="120870" name="Text Box 38"/>
            <p:cNvSpPr txBox="1">
              <a:spLocks noChangeArrowheads="1"/>
            </p:cNvSpPr>
            <p:nvPr/>
          </p:nvSpPr>
          <p:spPr bwMode="auto">
            <a:xfrm>
              <a:off x="3962400" y="3748088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</a:p>
          </p:txBody>
        </p:sp>
        <p:sp>
          <p:nvSpPr>
            <p:cNvPr id="120871" name="Line 39"/>
            <p:cNvSpPr>
              <a:spLocks noChangeShapeType="1"/>
            </p:cNvSpPr>
            <p:nvPr/>
          </p:nvSpPr>
          <p:spPr bwMode="auto">
            <a:xfrm>
              <a:off x="36576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72" name="Text Box 40"/>
            <p:cNvSpPr txBox="1">
              <a:spLocks noChangeArrowheads="1"/>
            </p:cNvSpPr>
            <p:nvPr/>
          </p:nvSpPr>
          <p:spPr bwMode="auto">
            <a:xfrm>
              <a:off x="3521075" y="2330450"/>
              <a:ext cx="304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x</a:t>
              </a:r>
            </a:p>
          </p:txBody>
        </p:sp>
        <p:sp>
          <p:nvSpPr>
            <p:cNvPr id="120873" name="Text Box 41"/>
            <p:cNvSpPr txBox="1">
              <a:spLocks noChangeArrowheads="1"/>
            </p:cNvSpPr>
            <p:nvPr/>
          </p:nvSpPr>
          <p:spPr bwMode="auto">
            <a:xfrm>
              <a:off x="3962400" y="2330450"/>
              <a:ext cx="4572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y</a:t>
              </a:r>
            </a:p>
          </p:txBody>
        </p:sp>
        <p:sp>
          <p:nvSpPr>
            <p:cNvPr id="120874" name="Text Box 42"/>
            <p:cNvSpPr txBox="1">
              <a:spLocks noChangeArrowheads="1"/>
            </p:cNvSpPr>
            <p:nvPr/>
          </p:nvSpPr>
          <p:spPr bwMode="auto">
            <a:xfrm>
              <a:off x="3629025" y="3032125"/>
              <a:ext cx="685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HA</a:t>
              </a:r>
            </a:p>
          </p:txBody>
        </p:sp>
        <p:sp>
          <p:nvSpPr>
            <p:cNvPr id="120875" name="Rectangle 43"/>
            <p:cNvSpPr>
              <a:spLocks noChangeArrowheads="1"/>
            </p:cNvSpPr>
            <p:nvPr/>
          </p:nvSpPr>
          <p:spPr bwMode="auto">
            <a:xfrm>
              <a:off x="1752600" y="2438400"/>
              <a:ext cx="1066800" cy="16002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0876" name="Line 44"/>
            <p:cNvSpPr>
              <a:spLocks noChangeShapeType="1"/>
            </p:cNvSpPr>
            <p:nvPr/>
          </p:nvSpPr>
          <p:spPr bwMode="auto">
            <a:xfrm>
              <a:off x="2514600" y="4038600"/>
              <a:ext cx="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77" name="Text Box 45"/>
            <p:cNvSpPr txBox="1">
              <a:spLocks noChangeArrowheads="1"/>
            </p:cNvSpPr>
            <p:nvPr/>
          </p:nvSpPr>
          <p:spPr bwMode="auto">
            <a:xfrm>
              <a:off x="1752600" y="3732213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</a:p>
          </p:txBody>
        </p:sp>
        <p:sp>
          <p:nvSpPr>
            <p:cNvPr id="120878" name="Text Box 46"/>
            <p:cNvSpPr txBox="1">
              <a:spLocks noChangeArrowheads="1"/>
            </p:cNvSpPr>
            <p:nvPr/>
          </p:nvSpPr>
          <p:spPr bwMode="auto">
            <a:xfrm>
              <a:off x="2286000" y="3748088"/>
              <a:ext cx="4572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</a:p>
          </p:txBody>
        </p:sp>
        <p:sp>
          <p:nvSpPr>
            <p:cNvPr id="120879" name="Line 47"/>
            <p:cNvSpPr>
              <a:spLocks noChangeShapeType="1"/>
            </p:cNvSpPr>
            <p:nvPr/>
          </p:nvSpPr>
          <p:spPr bwMode="auto">
            <a:xfrm>
              <a:off x="19812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80" name="Text Box 48"/>
            <p:cNvSpPr txBox="1">
              <a:spLocks noChangeArrowheads="1"/>
            </p:cNvSpPr>
            <p:nvPr/>
          </p:nvSpPr>
          <p:spPr bwMode="auto">
            <a:xfrm>
              <a:off x="1844675" y="2330450"/>
              <a:ext cx="304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x</a:t>
              </a:r>
            </a:p>
          </p:txBody>
        </p:sp>
        <p:sp>
          <p:nvSpPr>
            <p:cNvPr id="120881" name="Text Box 49"/>
            <p:cNvSpPr txBox="1">
              <a:spLocks noChangeArrowheads="1"/>
            </p:cNvSpPr>
            <p:nvPr/>
          </p:nvSpPr>
          <p:spPr bwMode="auto">
            <a:xfrm>
              <a:off x="2286000" y="2330450"/>
              <a:ext cx="4572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y</a:t>
              </a:r>
            </a:p>
          </p:txBody>
        </p:sp>
        <p:sp>
          <p:nvSpPr>
            <p:cNvPr id="120882" name="Text Box 50"/>
            <p:cNvSpPr txBox="1">
              <a:spLocks noChangeArrowheads="1"/>
            </p:cNvSpPr>
            <p:nvPr/>
          </p:nvSpPr>
          <p:spPr bwMode="auto">
            <a:xfrm>
              <a:off x="1952625" y="3032125"/>
              <a:ext cx="6858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HA</a:t>
              </a:r>
            </a:p>
          </p:txBody>
        </p:sp>
        <p:sp>
          <p:nvSpPr>
            <p:cNvPr id="120883" name="Line 51"/>
            <p:cNvSpPr>
              <a:spLocks noChangeShapeType="1"/>
            </p:cNvSpPr>
            <p:nvPr/>
          </p:nvSpPr>
          <p:spPr bwMode="auto">
            <a:xfrm>
              <a:off x="1981200" y="4038600"/>
              <a:ext cx="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84" name="Line 52"/>
            <p:cNvSpPr>
              <a:spLocks noChangeShapeType="1"/>
            </p:cNvSpPr>
            <p:nvPr/>
          </p:nvSpPr>
          <p:spPr bwMode="auto">
            <a:xfrm>
              <a:off x="7543800" y="2057400"/>
              <a:ext cx="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885" name="Text Box 53"/>
            <p:cNvSpPr txBox="1">
              <a:spLocks noChangeArrowheads="1"/>
            </p:cNvSpPr>
            <p:nvPr/>
          </p:nvSpPr>
          <p:spPr bwMode="auto">
            <a:xfrm>
              <a:off x="7235825" y="4433888"/>
              <a:ext cx="6096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0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86" name="Text Box 54"/>
            <p:cNvSpPr txBox="1">
              <a:spLocks noChangeArrowheads="1"/>
            </p:cNvSpPr>
            <p:nvPr/>
          </p:nvSpPr>
          <p:spPr bwMode="auto">
            <a:xfrm>
              <a:off x="5565775" y="4435475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1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87" name="Text Box 55"/>
            <p:cNvSpPr txBox="1">
              <a:spLocks noChangeArrowheads="1"/>
            </p:cNvSpPr>
            <p:nvPr/>
          </p:nvSpPr>
          <p:spPr bwMode="auto">
            <a:xfrm>
              <a:off x="3886200" y="4435475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2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88" name="Text Box 56"/>
            <p:cNvSpPr txBox="1">
              <a:spLocks noChangeArrowheads="1"/>
            </p:cNvSpPr>
            <p:nvPr/>
          </p:nvSpPr>
          <p:spPr bwMode="auto">
            <a:xfrm>
              <a:off x="2209800" y="4435475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S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3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89" name="Text Box 57"/>
            <p:cNvSpPr txBox="1">
              <a:spLocks noChangeArrowheads="1"/>
            </p:cNvSpPr>
            <p:nvPr/>
          </p:nvSpPr>
          <p:spPr bwMode="auto">
            <a:xfrm>
              <a:off x="1676400" y="4433888"/>
              <a:ext cx="609600" cy="3667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C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4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90" name="Text Box 58"/>
            <p:cNvSpPr txBox="1">
              <a:spLocks noChangeArrowheads="1"/>
            </p:cNvSpPr>
            <p:nvPr/>
          </p:nvSpPr>
          <p:spPr bwMode="auto">
            <a:xfrm>
              <a:off x="7239000" y="1676400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1</a:t>
              </a:r>
            </a:p>
          </p:txBody>
        </p:sp>
        <p:sp>
          <p:nvSpPr>
            <p:cNvPr id="120891" name="Text Box 59"/>
            <p:cNvSpPr txBox="1">
              <a:spLocks noChangeArrowheads="1"/>
            </p:cNvSpPr>
            <p:nvPr/>
          </p:nvSpPr>
          <p:spPr bwMode="auto">
            <a:xfrm>
              <a:off x="6705600" y="1676400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0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92" name="Text Box 60"/>
            <p:cNvSpPr txBox="1">
              <a:spLocks noChangeArrowheads="1"/>
            </p:cNvSpPr>
            <p:nvPr/>
          </p:nvSpPr>
          <p:spPr bwMode="auto">
            <a:xfrm>
              <a:off x="5029200" y="1676400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1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93" name="Text Box 61"/>
            <p:cNvSpPr txBox="1">
              <a:spLocks noChangeArrowheads="1"/>
            </p:cNvSpPr>
            <p:nvPr/>
          </p:nvSpPr>
          <p:spPr bwMode="auto">
            <a:xfrm>
              <a:off x="3352800" y="1676400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2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94" name="Text Box 62"/>
            <p:cNvSpPr txBox="1">
              <a:spLocks noChangeArrowheads="1"/>
            </p:cNvSpPr>
            <p:nvPr/>
          </p:nvSpPr>
          <p:spPr bwMode="auto">
            <a:xfrm>
              <a:off x="1676400" y="1676400"/>
              <a:ext cx="609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b="0">
                  <a:solidFill>
                    <a:schemeClr val="tx1"/>
                  </a:solidFill>
                  <a:cs typeface="Arial" charset="0"/>
                </a:rPr>
                <a:t>A</a:t>
              </a:r>
              <a:r>
                <a:rPr kumimoji="0" lang="en-US" sz="1800" b="0" baseline="-25000">
                  <a:solidFill>
                    <a:schemeClr val="tx1"/>
                  </a:solidFill>
                  <a:cs typeface="Arial" charset="0"/>
                </a:rPr>
                <a:t>3</a:t>
              </a:r>
              <a:endParaRPr kumimoji="0" lang="en-US" sz="1800" b="0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20895" name="Text Box 63"/>
            <p:cNvSpPr txBox="1">
              <a:spLocks noChangeArrowheads="1"/>
            </p:cNvSpPr>
            <p:nvPr/>
          </p:nvSpPr>
          <p:spPr bwMode="auto">
            <a:xfrm>
              <a:off x="2209800" y="5029200"/>
              <a:ext cx="5562600" cy="3667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50000"/>
                </a:spcBef>
              </a:pPr>
              <a:r>
                <a:rPr kumimoji="0" lang="en-US" sz="1800" dirty="0">
                  <a:cs typeface="Arial" charset="0"/>
                </a:rPr>
                <a:t>4-bit Binary </a:t>
              </a:r>
              <a:r>
                <a:rPr kumimoji="0" lang="en-US" sz="1800" dirty="0" err="1">
                  <a:cs typeface="Arial" charset="0"/>
                </a:rPr>
                <a:t>Incrementer</a:t>
              </a:r>
              <a:endParaRPr kumimoji="0" lang="en-US" sz="1800" dirty="0"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533400"/>
            <a:ext cx="4314825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4. Logic </a:t>
            </a:r>
            <a:r>
              <a:rPr lang="en-US" altLang="ko-KR" sz="3200" dirty="0" err="1" smtClean="0"/>
              <a:t>Microoperations</a:t>
            </a:r>
            <a:endParaRPr lang="en-US" altLang="ko-KR" sz="3200" dirty="0" smtClean="0"/>
          </a:p>
        </p:txBody>
      </p:sp>
      <p:sp>
        <p:nvSpPr>
          <p:cNvPr id="30724" name="Rectangle 10"/>
          <p:cNvSpPr>
            <a:spLocks noGrp="1" noChangeArrowheads="1"/>
          </p:cNvSpPr>
          <p:nvPr>
            <p:ph idx="1"/>
          </p:nvPr>
        </p:nvSpPr>
        <p:spPr bwMode="auto">
          <a:xfrm>
            <a:off x="466725" y="1019175"/>
            <a:ext cx="7886700" cy="56102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Specify binary operations on the strings of bits in registers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900" dirty="0" smtClean="0"/>
              <a:t>Logic </a:t>
            </a:r>
            <a:r>
              <a:rPr lang="en-US" altLang="ko-KR" sz="1900" dirty="0" err="1" smtClean="0"/>
              <a:t>microoperations</a:t>
            </a:r>
            <a:r>
              <a:rPr lang="en-US" altLang="ko-KR" sz="1900" dirty="0" smtClean="0"/>
              <a:t> are bit-wise operations, i.e., they work on the individual bits of data.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900" dirty="0" smtClean="0"/>
              <a:t>useful for bit manipulations on binary data .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900" dirty="0" smtClean="0"/>
              <a:t>useful for making logical decisions based on the bit value.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There are,16 different logic functions that can be defined over two binary input variables</a:t>
            </a:r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784225"/>
            <a:ext cx="8396288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List of Logic </a:t>
            </a:r>
            <a:r>
              <a:rPr lang="en-US" altLang="ko-KR" sz="3200" dirty="0" err="1" smtClean="0"/>
              <a:t>Microoperations</a:t>
            </a:r>
            <a:endParaRPr lang="en-US" altLang="ko-KR" sz="3200" dirty="0" smtClean="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544888" y="1257300"/>
            <a:ext cx="34925" cy="369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055688" y="1890713"/>
            <a:ext cx="34925" cy="1222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685800" y="1370188"/>
            <a:ext cx="6904037" cy="3824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63500" tIns="25400" rIns="63500" bIns="25400">
            <a:spAutoFit/>
          </a:bodyPr>
          <a:lstStyle/>
          <a:p>
            <a:pPr defTabSz="7620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- </a:t>
            </a:r>
            <a:r>
              <a:rPr lang="en-US" altLang="ko-KR" sz="1600" dirty="0">
                <a:solidFill>
                  <a:schemeClr val="tx1"/>
                </a:solidFill>
              </a:rPr>
              <a:t>16 different logic operations with 2 binary </a:t>
            </a:r>
            <a:r>
              <a:rPr lang="en-US" altLang="ko-KR" sz="1600" dirty="0" smtClean="0">
                <a:solidFill>
                  <a:schemeClr val="tx1"/>
                </a:solidFill>
              </a:rPr>
              <a:t>variables. </a:t>
            </a:r>
            <a:endParaRPr lang="en-US" altLang="ko-KR" sz="1600" dirty="0">
              <a:solidFill>
                <a:schemeClr val="tx1"/>
              </a:solidFill>
            </a:endParaRP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228600" y="6400800"/>
            <a:ext cx="8610600" cy="29379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63500" tIns="25400" rIns="63500" bIns="25400">
            <a:spAutoFit/>
          </a:bodyPr>
          <a:lstStyle/>
          <a:p>
            <a:pPr defTabSz="762000">
              <a:lnSpc>
                <a:spcPct val="102000"/>
              </a:lnSpc>
            </a:pPr>
            <a:r>
              <a:rPr lang="en-US" altLang="ko-KR" sz="1600" dirty="0">
                <a:solidFill>
                  <a:schemeClr val="tx1"/>
                </a:solidFill>
              </a:rPr>
              <a:t> Truth tables for 16 functions of 2 variables and </a:t>
            </a:r>
            <a:r>
              <a:rPr lang="en-US" altLang="ko-KR" sz="1600" dirty="0" smtClean="0">
                <a:solidFill>
                  <a:schemeClr val="tx1"/>
                </a:solidFill>
              </a:rPr>
              <a:t>the corresponding </a:t>
            </a:r>
            <a:r>
              <a:rPr lang="en-US" altLang="ko-KR" sz="1600" dirty="0">
                <a:solidFill>
                  <a:schemeClr val="tx1"/>
                </a:solidFill>
              </a:rPr>
              <a:t>16 logic micro-operations</a:t>
            </a: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2408238" y="2217738"/>
            <a:ext cx="873125" cy="4794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01000"/>
              </a:lnSpc>
            </a:pPr>
            <a:r>
              <a:rPr lang="en-US" altLang="ko-KR" sz="1400" i="1">
                <a:solidFill>
                  <a:schemeClr val="tx1"/>
                </a:solidFill>
              </a:rPr>
              <a:t>Boolean</a:t>
            </a:r>
          </a:p>
          <a:p>
            <a:pPr defTabSz="762000">
              <a:lnSpc>
                <a:spcPct val="101000"/>
              </a:lnSpc>
            </a:pPr>
            <a:r>
              <a:rPr lang="en-US" altLang="ko-KR" sz="1400" i="1">
                <a:solidFill>
                  <a:schemeClr val="tx1"/>
                </a:solidFill>
              </a:rPr>
              <a:t>Function</a:t>
            </a:r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3871913" y="2209800"/>
            <a:ext cx="1062037" cy="4794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01000"/>
              </a:lnSpc>
            </a:pPr>
            <a:r>
              <a:rPr lang="en-US" altLang="ko-KR" sz="1400" i="1">
                <a:solidFill>
                  <a:schemeClr val="tx1"/>
                </a:solidFill>
              </a:rPr>
              <a:t>Micro-</a:t>
            </a:r>
          </a:p>
          <a:p>
            <a:pPr defTabSz="762000">
              <a:lnSpc>
                <a:spcPct val="101000"/>
              </a:lnSpc>
            </a:pPr>
            <a:r>
              <a:rPr lang="en-US" altLang="ko-KR" sz="1400" i="1">
                <a:solidFill>
                  <a:schemeClr val="tx1"/>
                </a:solidFill>
              </a:rPr>
              <a:t>Operations</a:t>
            </a:r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5473700" y="2324100"/>
            <a:ext cx="611188" cy="26511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01000"/>
              </a:lnSpc>
            </a:pPr>
            <a:r>
              <a:rPr lang="en-US" altLang="ko-KR" sz="1400" i="1">
                <a:solidFill>
                  <a:schemeClr val="tx1"/>
                </a:solidFill>
              </a:rPr>
              <a:t>Name</a:t>
            </a: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1600200" y="2328869"/>
            <a:ext cx="495905" cy="26193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01000"/>
              </a:lnSpc>
            </a:pPr>
            <a:r>
              <a:rPr lang="en-US" altLang="ko-KR" sz="1400" dirty="0" err="1" smtClean="0">
                <a:solidFill>
                  <a:schemeClr val="tx1"/>
                </a:solidFill>
              </a:rPr>
              <a:t>S.No</a:t>
            </a:r>
            <a:endParaRPr lang="en-US" altLang="ko-KR" sz="1400" dirty="0">
              <a:solidFill>
                <a:schemeClr val="tx1"/>
              </a:solidFill>
            </a:endParaRPr>
          </a:p>
        </p:txBody>
      </p:sp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1514474" y="2238375"/>
            <a:ext cx="5648325" cy="38258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59" name="Line 15"/>
          <p:cNvSpPr>
            <a:spLocks noChangeShapeType="1"/>
          </p:cNvSpPr>
          <p:nvPr/>
        </p:nvSpPr>
        <p:spPr bwMode="auto">
          <a:xfrm>
            <a:off x="2249488" y="2225675"/>
            <a:ext cx="0" cy="3848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61" name="Rectangle 19"/>
          <p:cNvSpPr>
            <a:spLocks noChangeArrowheads="1"/>
          </p:cNvSpPr>
          <p:nvPr/>
        </p:nvSpPr>
        <p:spPr bwMode="auto">
          <a:xfrm>
            <a:off x="1282700" y="2238375"/>
            <a:ext cx="233363" cy="4460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914400" y="2667000"/>
            <a:ext cx="6253162" cy="367389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1     </a:t>
            </a:r>
            <a:r>
              <a:rPr lang="en-US" altLang="ko-KR" sz="1400" dirty="0">
                <a:solidFill>
                  <a:schemeClr val="tx1"/>
                </a:solidFill>
              </a:rPr>
              <a:t>	  F0  = 0	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0	   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Clear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2      </a:t>
            </a:r>
            <a:r>
              <a:rPr lang="en-US" altLang="ko-KR" sz="1400" dirty="0">
                <a:solidFill>
                  <a:schemeClr val="tx1"/>
                </a:solidFill>
              </a:rPr>
              <a:t>	</a:t>
            </a:r>
            <a:r>
              <a:rPr lang="en-US" altLang="ko-KR" sz="1400" dirty="0" smtClean="0">
                <a:solidFill>
                  <a:schemeClr val="tx1"/>
                </a:solidFill>
              </a:rPr>
              <a:t>  F1  </a:t>
            </a:r>
            <a:r>
              <a:rPr lang="en-US" altLang="ko-KR" sz="1400" dirty="0">
                <a:solidFill>
                  <a:schemeClr val="tx1"/>
                </a:solidFill>
              </a:rPr>
              <a:t>= </a:t>
            </a:r>
            <a:r>
              <a:rPr lang="en-US" altLang="ko-KR" sz="1400" dirty="0" err="1">
                <a:solidFill>
                  <a:schemeClr val="tx1"/>
                </a:solidFill>
              </a:rPr>
              <a:t>xy</a:t>
            </a:r>
            <a:r>
              <a:rPr lang="en-US" altLang="ko-KR" sz="1400" dirty="0">
                <a:solidFill>
                  <a:schemeClr val="tx1"/>
                </a:solidFill>
              </a:rPr>
              <a:t>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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B</a:t>
            </a:r>
            <a:r>
              <a:rPr lang="en-US" altLang="ko-KR" sz="1400" dirty="0"/>
              <a:t>	</a:t>
            </a:r>
            <a:r>
              <a:rPr lang="en-US" altLang="ko-KR" sz="1400" dirty="0" smtClean="0">
                <a:solidFill>
                  <a:schemeClr val="tx1"/>
                </a:solidFill>
              </a:rPr>
              <a:t>AND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3   </a:t>
            </a:r>
            <a:r>
              <a:rPr lang="en-US" altLang="ko-KR" sz="1400" dirty="0">
                <a:solidFill>
                  <a:schemeClr val="tx1"/>
                </a:solidFill>
              </a:rPr>
              <a:t>	  F2  = </a:t>
            </a:r>
            <a:r>
              <a:rPr lang="en-US" altLang="ko-KR" sz="1400" dirty="0" err="1">
                <a:solidFill>
                  <a:schemeClr val="tx1"/>
                </a:solidFill>
              </a:rPr>
              <a:t>xy</a:t>
            </a:r>
            <a:r>
              <a:rPr lang="en-US" altLang="ko-KR" sz="1400" dirty="0">
                <a:solidFill>
                  <a:schemeClr val="tx1"/>
                </a:solidFill>
              </a:rPr>
              <a:t>'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</a:t>
            </a:r>
            <a:r>
              <a:rPr lang="en-US" altLang="ko-KR" sz="1400" dirty="0">
                <a:solidFill>
                  <a:schemeClr val="tx1"/>
                </a:solidFill>
              </a:rPr>
              <a:t> B</a:t>
            </a:r>
            <a:r>
              <a:rPr lang="en-US" altLang="ko-KR" sz="1400" dirty="0" smtClean="0">
                <a:solidFill>
                  <a:schemeClr val="tx1"/>
                </a:solidFill>
              </a:rPr>
              <a:t>’                NAND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4</a:t>
            </a:r>
            <a:r>
              <a:rPr lang="en-US" altLang="ko-KR" sz="1400" dirty="0" smtClean="0">
                <a:solidFill>
                  <a:schemeClr val="tx1"/>
                </a:solidFill>
              </a:rPr>
              <a:t>   </a:t>
            </a:r>
            <a:r>
              <a:rPr lang="en-US" altLang="ko-KR" sz="1400" dirty="0">
                <a:solidFill>
                  <a:schemeClr val="tx1"/>
                </a:solidFill>
              </a:rPr>
              <a:t>	  F3  = x	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	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Transfer </a:t>
            </a:r>
            <a:r>
              <a:rPr lang="en-US" altLang="ko-KR" sz="1400" dirty="0">
                <a:solidFill>
                  <a:schemeClr val="tx1"/>
                </a:solidFill>
              </a:rPr>
              <a:t>A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5   </a:t>
            </a:r>
            <a:r>
              <a:rPr lang="en-US" altLang="ko-KR" sz="1400" dirty="0">
                <a:solidFill>
                  <a:schemeClr val="tx1"/>
                </a:solidFill>
              </a:rPr>
              <a:t>	  F4  = </a:t>
            </a:r>
            <a:r>
              <a:rPr lang="en-US" altLang="ko-KR" sz="1400" dirty="0" err="1">
                <a:solidFill>
                  <a:schemeClr val="tx1"/>
                </a:solidFill>
              </a:rPr>
              <a:t>x'y</a:t>
            </a:r>
            <a:r>
              <a:rPr lang="en-US" altLang="ko-KR" sz="1400" dirty="0">
                <a:solidFill>
                  <a:schemeClr val="tx1"/>
                </a:solidFill>
              </a:rPr>
              <a:t>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A’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</a:t>
            </a:r>
            <a:r>
              <a:rPr lang="en-US" altLang="ko-KR" sz="1400" dirty="0">
                <a:solidFill>
                  <a:schemeClr val="tx1"/>
                </a:solidFill>
              </a:rPr>
              <a:t> B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6     </a:t>
            </a:r>
            <a:r>
              <a:rPr lang="en-US" altLang="ko-KR" sz="1400" dirty="0">
                <a:solidFill>
                  <a:schemeClr val="tx1"/>
                </a:solidFill>
              </a:rPr>
              <a:t>	  F5  = y	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B	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Transfer </a:t>
            </a:r>
            <a:r>
              <a:rPr lang="en-US" altLang="ko-KR" sz="1400" dirty="0">
                <a:solidFill>
                  <a:schemeClr val="tx1"/>
                </a:solidFill>
              </a:rPr>
              <a:t>B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7    </a:t>
            </a:r>
            <a:r>
              <a:rPr lang="en-US" altLang="ko-KR" sz="1400" dirty="0">
                <a:solidFill>
                  <a:schemeClr val="tx1"/>
                </a:solidFill>
              </a:rPr>
              <a:t>	  F6  = x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</a:t>
            </a:r>
            <a:r>
              <a:rPr lang="en-US" altLang="ko-KR" sz="1400" dirty="0">
                <a:solidFill>
                  <a:schemeClr val="tx1"/>
                </a:solidFill>
              </a:rPr>
              <a:t> y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</a:t>
            </a:r>
            <a:r>
              <a:rPr lang="en-US" altLang="ko-KR" sz="1400" dirty="0">
                <a:solidFill>
                  <a:schemeClr val="tx1"/>
                </a:solidFill>
              </a:rPr>
              <a:t> B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 </a:t>
            </a:r>
            <a:r>
              <a:rPr lang="en-US" altLang="ko-KR" sz="1400" dirty="0">
                <a:solidFill>
                  <a:schemeClr val="tx1"/>
                </a:solidFill>
              </a:rPr>
              <a:t>Exclusive-OR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8   </a:t>
            </a:r>
            <a:r>
              <a:rPr lang="en-US" altLang="ko-KR" sz="1400" dirty="0">
                <a:solidFill>
                  <a:schemeClr val="tx1"/>
                </a:solidFill>
              </a:rPr>
              <a:t>	  F7  = x + y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</a:t>
            </a:r>
            <a:r>
              <a:rPr lang="en-US" altLang="ko-KR" sz="1400" dirty="0">
                <a:solidFill>
                  <a:schemeClr val="tx1"/>
                </a:solidFill>
              </a:rPr>
              <a:t> B   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OR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9   </a:t>
            </a:r>
            <a:r>
              <a:rPr lang="en-US" altLang="ko-KR" sz="1400" dirty="0">
                <a:solidFill>
                  <a:schemeClr val="tx1"/>
                </a:solidFill>
              </a:rPr>
              <a:t>	  F8  = (x + y)'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dirty="0"/>
              <a:t>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</a:t>
            </a:r>
            <a:r>
              <a:rPr lang="en-US" altLang="ko-KR" sz="1400" dirty="0">
                <a:solidFill>
                  <a:schemeClr val="tx1"/>
                </a:solidFill>
              </a:rPr>
              <a:t>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</a:t>
            </a:r>
            <a:r>
              <a:rPr lang="en-US" altLang="ko-KR" sz="1400" dirty="0">
                <a:solidFill>
                  <a:schemeClr val="tx1"/>
                </a:solidFill>
              </a:rPr>
              <a:t> B)’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NOR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10   </a:t>
            </a:r>
            <a:r>
              <a:rPr lang="en-US" altLang="ko-KR" sz="1400" dirty="0">
                <a:solidFill>
                  <a:schemeClr val="tx1"/>
                </a:solidFill>
              </a:rPr>
              <a:t>	  F9  = (x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</a:t>
            </a:r>
            <a:r>
              <a:rPr lang="en-US" altLang="ko-KR" sz="1400" dirty="0">
                <a:solidFill>
                  <a:schemeClr val="tx1"/>
                </a:solidFill>
              </a:rPr>
              <a:t> y)'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(A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</a:t>
            </a:r>
            <a:r>
              <a:rPr lang="en-US" altLang="ko-KR" sz="1400" dirty="0">
                <a:solidFill>
                  <a:schemeClr val="tx1"/>
                </a:solidFill>
              </a:rPr>
              <a:t> B)’    </a:t>
            </a:r>
            <a:r>
              <a:rPr lang="en-US" altLang="ko-KR" sz="1400" dirty="0" smtClean="0">
                <a:solidFill>
                  <a:schemeClr val="tx1"/>
                </a:solidFill>
              </a:rPr>
              <a:t>	Exclusive-NOR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/>
              <a:t>11  </a:t>
            </a:r>
            <a:r>
              <a:rPr lang="en-US" altLang="ko-KR" sz="1400" dirty="0" smtClean="0">
                <a:solidFill>
                  <a:schemeClr val="tx1"/>
                </a:solidFill>
              </a:rPr>
              <a:t>	  F10 </a:t>
            </a:r>
            <a:r>
              <a:rPr lang="en-US" altLang="ko-KR" sz="1400" dirty="0">
                <a:solidFill>
                  <a:schemeClr val="tx1"/>
                </a:solidFill>
              </a:rPr>
              <a:t>= y' 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B’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Complement </a:t>
            </a:r>
            <a:r>
              <a:rPr lang="en-US" altLang="ko-KR" sz="1400" dirty="0">
                <a:solidFill>
                  <a:schemeClr val="tx1"/>
                </a:solidFill>
              </a:rPr>
              <a:t>B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1 2 </a:t>
            </a:r>
            <a:r>
              <a:rPr lang="en-US" altLang="ko-KR" sz="1400" dirty="0">
                <a:solidFill>
                  <a:schemeClr val="tx1"/>
                </a:solidFill>
              </a:rPr>
              <a:t>	  F11 = x + y'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</a:t>
            </a:r>
            <a:r>
              <a:rPr lang="en-US" altLang="ko-KR" sz="1400" dirty="0">
                <a:solidFill>
                  <a:schemeClr val="tx1"/>
                </a:solidFill>
              </a:rPr>
              <a:t> B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1 3</a:t>
            </a:r>
            <a:r>
              <a:rPr lang="en-US" altLang="ko-KR" sz="1400" dirty="0" smtClean="0"/>
              <a:t>   </a:t>
            </a:r>
            <a:r>
              <a:rPr lang="en-US" altLang="ko-KR" sz="1400" dirty="0">
                <a:solidFill>
                  <a:schemeClr val="tx1"/>
                </a:solidFill>
              </a:rPr>
              <a:t>	  F12 = x'	 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A’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Complement </a:t>
            </a:r>
            <a:r>
              <a:rPr lang="en-US" altLang="ko-KR" sz="1400" dirty="0">
                <a:solidFill>
                  <a:schemeClr val="tx1"/>
                </a:solidFill>
              </a:rPr>
              <a:t>A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>
                <a:solidFill>
                  <a:schemeClr val="tx1"/>
                </a:solidFill>
              </a:rPr>
              <a:t>1 </a:t>
            </a:r>
            <a:r>
              <a:rPr lang="en-US" altLang="ko-KR" sz="1400" dirty="0" smtClean="0">
                <a:solidFill>
                  <a:schemeClr val="tx1"/>
                </a:solidFill>
              </a:rPr>
              <a:t>4</a:t>
            </a:r>
            <a:r>
              <a:rPr lang="en-US" altLang="ko-KR" sz="1400" dirty="0" smtClean="0"/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	  F13 = x' + y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A’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</a:t>
            </a:r>
            <a:r>
              <a:rPr lang="en-US" altLang="ko-KR" sz="1400" dirty="0">
                <a:solidFill>
                  <a:schemeClr val="tx1"/>
                </a:solidFill>
              </a:rPr>
              <a:t> B</a:t>
            </a: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>
                <a:solidFill>
                  <a:schemeClr val="tx1"/>
                </a:solidFill>
              </a:rPr>
              <a:t>1 </a:t>
            </a:r>
            <a:r>
              <a:rPr lang="en-US" altLang="ko-KR" sz="1400" dirty="0" smtClean="0">
                <a:solidFill>
                  <a:schemeClr val="tx1"/>
                </a:solidFill>
              </a:rPr>
              <a:t>5 </a:t>
            </a:r>
            <a:r>
              <a:rPr lang="en-US" altLang="ko-KR" sz="1400" dirty="0">
                <a:solidFill>
                  <a:schemeClr val="tx1"/>
                </a:solidFill>
              </a:rPr>
              <a:t>	  F14 = (</a:t>
            </a:r>
            <a:r>
              <a:rPr lang="en-US" altLang="ko-KR" sz="1400" dirty="0" err="1">
                <a:solidFill>
                  <a:schemeClr val="tx1"/>
                </a:solidFill>
              </a:rPr>
              <a:t>xy</a:t>
            </a:r>
            <a:r>
              <a:rPr lang="en-US" altLang="ko-KR" sz="1400" dirty="0">
                <a:solidFill>
                  <a:schemeClr val="tx1"/>
                </a:solidFill>
              </a:rPr>
              <a:t>)'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(A </a:t>
            </a:r>
            <a:r>
              <a:rPr lang="en-US" altLang="ko-KR" sz="1400" dirty="0">
                <a:solidFill>
                  <a:schemeClr val="tx1"/>
                </a:solidFill>
                <a:latin typeface="Symbol" pitchFamily="18" charset="2"/>
              </a:rPr>
              <a:t></a:t>
            </a:r>
            <a:r>
              <a:rPr lang="en-US" altLang="ko-KR" sz="1400" dirty="0">
                <a:solidFill>
                  <a:schemeClr val="tx1"/>
                </a:solidFill>
              </a:rPr>
              <a:t> B)’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NAND</a:t>
            </a:r>
            <a:endParaRPr lang="en-US" altLang="ko-KR" sz="1400" dirty="0">
              <a:solidFill>
                <a:schemeClr val="tx1"/>
              </a:solidFill>
            </a:endParaRPr>
          </a:p>
          <a:p>
            <a:pPr marL="571500" lvl="1" defTabSz="762000">
              <a:lnSpc>
                <a:spcPct val="96000"/>
              </a:lnSpc>
            </a:pPr>
            <a:r>
              <a:rPr lang="en-US" altLang="ko-KR" sz="1400" dirty="0">
                <a:solidFill>
                  <a:schemeClr val="tx1"/>
                </a:solidFill>
              </a:rPr>
              <a:t>1 </a:t>
            </a:r>
            <a:r>
              <a:rPr lang="en-US" altLang="ko-KR" sz="1400" dirty="0" smtClean="0">
                <a:solidFill>
                  <a:schemeClr val="tx1"/>
                </a:solidFill>
              </a:rPr>
              <a:t>6</a:t>
            </a:r>
            <a:r>
              <a:rPr lang="en-US" altLang="ko-KR" sz="1400" dirty="0" smtClean="0"/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	  F15 = 1     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F </a:t>
            </a:r>
            <a:r>
              <a:rPr lang="en-US" altLang="ko-KR" sz="1400" dirty="0">
                <a:solidFill>
                  <a:schemeClr val="tx1"/>
                </a:solidFill>
                <a:sym typeface="Symbol" pitchFamily="18" charset="2"/>
              </a:rPr>
              <a:t></a:t>
            </a:r>
            <a:r>
              <a:rPr lang="en-US" altLang="ko-KR" sz="1400" dirty="0">
                <a:solidFill>
                  <a:schemeClr val="tx1"/>
                </a:solidFill>
              </a:rPr>
              <a:t> all 1's          </a:t>
            </a:r>
            <a:r>
              <a:rPr lang="en-US" altLang="ko-KR" sz="1400" dirty="0" smtClean="0">
                <a:solidFill>
                  <a:schemeClr val="tx1"/>
                </a:solidFill>
              </a:rPr>
              <a:t>	Set </a:t>
            </a:r>
            <a:r>
              <a:rPr lang="en-US" altLang="ko-KR" sz="1400" dirty="0">
                <a:solidFill>
                  <a:schemeClr val="tx1"/>
                </a:solidFill>
              </a:rPr>
              <a:t>to all 1's</a:t>
            </a:r>
          </a:p>
          <a:p>
            <a:pPr defTabSz="762000" latinLnBrk="1"/>
            <a:endParaRPr lang="en-US" altLang="ko-KR" sz="1400" dirty="0">
              <a:solidFill>
                <a:schemeClr val="tx1"/>
              </a:solidFill>
            </a:endParaRPr>
          </a:p>
        </p:txBody>
      </p:sp>
      <p:sp>
        <p:nvSpPr>
          <p:cNvPr id="31764" name="Line 22"/>
          <p:cNvSpPr>
            <a:spLocks noChangeShapeType="1"/>
          </p:cNvSpPr>
          <p:nvPr/>
        </p:nvSpPr>
        <p:spPr bwMode="auto">
          <a:xfrm>
            <a:off x="3657600" y="2235200"/>
            <a:ext cx="0" cy="3829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65" name="Line 23"/>
          <p:cNvSpPr>
            <a:spLocks noChangeShapeType="1"/>
          </p:cNvSpPr>
          <p:nvPr/>
        </p:nvSpPr>
        <p:spPr bwMode="auto">
          <a:xfrm>
            <a:off x="5126038" y="2225675"/>
            <a:ext cx="0" cy="3848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1524000" y="2667000"/>
            <a:ext cx="5638800" cy="1588"/>
          </a:xfrm>
          <a:prstGeom prst="line">
            <a:avLst/>
          </a:prstGeom>
          <a:ln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5025" y="533400"/>
            <a:ext cx="5794375" cy="9271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Logic </a:t>
            </a:r>
            <a:r>
              <a:rPr lang="en-US" sz="3200" dirty="0" err="1" smtClean="0"/>
              <a:t>Microoperations</a:t>
            </a:r>
            <a:endParaRPr lang="en-US" sz="2800" dirty="0" smtClean="0"/>
          </a:p>
        </p:txBody>
      </p:sp>
      <p:sp>
        <p:nvSpPr>
          <p:cNvPr id="125955" name="Rectangle 3"/>
          <p:cNvSpPr>
            <a:spLocks noGrp="1" noChangeArrowheads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dirty="0" smtClean="0">
                <a:solidFill>
                  <a:srgbClr val="996633"/>
                </a:solidFill>
              </a:rPr>
              <a:t>OR </a:t>
            </a:r>
            <a:r>
              <a:rPr lang="en-US" dirty="0" err="1" smtClean="0">
                <a:solidFill>
                  <a:srgbClr val="996633"/>
                </a:solidFill>
              </a:rPr>
              <a:t>Microoperation</a:t>
            </a:r>
            <a:endParaRPr lang="en-US" dirty="0" smtClean="0">
              <a:solidFill>
                <a:srgbClr val="996633"/>
              </a:solidFill>
            </a:endParaRPr>
          </a:p>
          <a:p>
            <a:r>
              <a:rPr lang="en-US" dirty="0" smtClean="0"/>
              <a:t>Symbol: </a:t>
            </a:r>
            <a:r>
              <a:rPr lang="en-US" dirty="0" smtClean="0">
                <a:sym typeface="Symbol" pitchFamily="18" charset="2"/>
              </a:rPr>
              <a:t>, +</a:t>
            </a:r>
          </a:p>
          <a:p>
            <a:pPr>
              <a:buFontTx/>
              <a:buNone/>
            </a:pPr>
            <a:r>
              <a:rPr lang="en-US" dirty="0" smtClean="0">
                <a:sym typeface="Symbol" pitchFamily="18" charset="2"/>
              </a:rPr>
              <a:t>                        Gate: </a:t>
            </a:r>
          </a:p>
          <a:p>
            <a:pPr>
              <a:buFontTx/>
              <a:buNone/>
            </a:pPr>
            <a:endParaRPr lang="en-US" dirty="0" smtClean="0">
              <a:sym typeface="Symbol" pitchFamily="18" charset="2"/>
            </a:endParaRPr>
          </a:p>
          <a:p>
            <a:r>
              <a:rPr lang="en-US" dirty="0" smtClean="0">
                <a:sym typeface="Symbol" pitchFamily="18" charset="2"/>
              </a:rPr>
              <a:t>Example: 100110</a:t>
            </a:r>
            <a:r>
              <a:rPr lang="en-US" baseline="-25000" dirty="0" smtClean="0">
                <a:sym typeface="Symbol" pitchFamily="18" charset="2"/>
              </a:rPr>
              <a:t>2</a:t>
            </a:r>
            <a:r>
              <a:rPr lang="en-US" dirty="0" smtClean="0">
                <a:sym typeface="Symbol" pitchFamily="18" charset="2"/>
              </a:rPr>
              <a:t> </a:t>
            </a:r>
            <a:r>
              <a:rPr lang="en-US" b="0" dirty="0" smtClean="0">
                <a:sym typeface="Symbol" pitchFamily="18" charset="2"/>
              </a:rPr>
              <a:t> </a:t>
            </a:r>
            <a:r>
              <a:rPr lang="en-US" dirty="0" smtClean="0">
                <a:sym typeface="Symbol" pitchFamily="18" charset="2"/>
              </a:rPr>
              <a:t>1010110</a:t>
            </a:r>
            <a:r>
              <a:rPr lang="en-US" baseline="-25000" dirty="0" smtClean="0">
                <a:sym typeface="Symbol" pitchFamily="18" charset="2"/>
              </a:rPr>
              <a:t>2</a:t>
            </a:r>
            <a:r>
              <a:rPr lang="en-US" dirty="0" smtClean="0">
                <a:sym typeface="Symbol" pitchFamily="18" charset="2"/>
              </a:rPr>
              <a:t> = 1110110</a:t>
            </a:r>
            <a:r>
              <a:rPr lang="en-US" baseline="-25000" dirty="0" smtClean="0">
                <a:sym typeface="Symbol" pitchFamily="18" charset="2"/>
              </a:rPr>
              <a:t>2</a:t>
            </a:r>
          </a:p>
          <a:p>
            <a:endParaRPr lang="en-US" dirty="0" smtClean="0">
              <a:sym typeface="Symbol" pitchFamily="18" charset="2"/>
            </a:endParaRPr>
          </a:p>
          <a:p>
            <a:pPr>
              <a:buFontTx/>
              <a:buNone/>
            </a:pPr>
            <a:endParaRPr lang="en-US" dirty="0" smtClean="0">
              <a:sym typeface="Symbol" pitchFamily="18" charset="2"/>
            </a:endParaRPr>
          </a:p>
          <a:p>
            <a:pPr algn="ctr">
              <a:buFontTx/>
              <a:buNone/>
            </a:pPr>
            <a:r>
              <a:rPr lang="en-US" dirty="0" smtClean="0">
                <a:sym typeface="Symbol" pitchFamily="18" charset="2"/>
              </a:rPr>
              <a:t>P+Q: R1      R2+R3, R4      R5 R6 </a:t>
            </a:r>
          </a:p>
          <a:p>
            <a:endParaRPr lang="en-US" dirty="0" smtClean="0"/>
          </a:p>
        </p:txBody>
      </p:sp>
      <p:sp>
        <p:nvSpPr>
          <p:cNvPr id="125956" name="Line 4"/>
          <p:cNvSpPr>
            <a:spLocks noChangeShapeType="1"/>
          </p:cNvSpPr>
          <p:nvPr/>
        </p:nvSpPr>
        <p:spPr bwMode="auto">
          <a:xfrm flipH="1" flipV="1">
            <a:off x="3352800" y="5486400"/>
            <a:ext cx="457200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25957" name="Line 5"/>
          <p:cNvSpPr>
            <a:spLocks noChangeShapeType="1"/>
          </p:cNvSpPr>
          <p:nvPr/>
        </p:nvSpPr>
        <p:spPr bwMode="auto">
          <a:xfrm flipH="1">
            <a:off x="5334000" y="5562600"/>
            <a:ext cx="469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25960" name="AutoShape 8"/>
          <p:cNvSpPr>
            <a:spLocks noChangeArrowheads="1"/>
          </p:cNvSpPr>
          <p:nvPr/>
        </p:nvSpPr>
        <p:spPr bwMode="auto">
          <a:xfrm rot="-10800000">
            <a:off x="4064000" y="2743200"/>
            <a:ext cx="685800" cy="685800"/>
          </a:xfrm>
          <a:prstGeom prst="moon">
            <a:avLst>
              <a:gd name="adj" fmla="val 83333"/>
            </a:avLst>
          </a:prstGeom>
          <a:solidFill>
            <a:srgbClr val="339966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5961" name="Rectangle 9"/>
          <p:cNvSpPr>
            <a:spLocks noChangeArrowheads="1"/>
          </p:cNvSpPr>
          <p:nvPr/>
        </p:nvSpPr>
        <p:spPr bwMode="auto">
          <a:xfrm rot="-10800000">
            <a:off x="3200400" y="37020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5963" name="Line 11"/>
          <p:cNvSpPr>
            <a:spLocks noChangeShapeType="1"/>
          </p:cNvSpPr>
          <p:nvPr/>
        </p:nvSpPr>
        <p:spPr bwMode="auto">
          <a:xfrm rot="-10800000">
            <a:off x="3633788" y="3128963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5964" name="Line 12"/>
          <p:cNvSpPr>
            <a:spLocks noChangeShapeType="1"/>
          </p:cNvSpPr>
          <p:nvPr/>
        </p:nvSpPr>
        <p:spPr bwMode="auto">
          <a:xfrm rot="-10800000">
            <a:off x="3657600" y="29083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5965" name="Line 13"/>
          <p:cNvSpPr>
            <a:spLocks noChangeShapeType="1"/>
          </p:cNvSpPr>
          <p:nvPr/>
        </p:nvSpPr>
        <p:spPr bwMode="auto">
          <a:xfrm rot="-10800000">
            <a:off x="4724400" y="3065463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5966" name="AutoShape 14"/>
          <p:cNvSpPr>
            <a:spLocks noChangeArrowheads="1"/>
          </p:cNvSpPr>
          <p:nvPr/>
        </p:nvSpPr>
        <p:spPr bwMode="auto">
          <a:xfrm>
            <a:off x="2971800" y="4648200"/>
            <a:ext cx="1143000" cy="457200"/>
          </a:xfrm>
          <a:prstGeom prst="wedgeEllipseCallout">
            <a:avLst>
              <a:gd name="adj1" fmla="val -81111"/>
              <a:gd name="adj2" fmla="val 106944"/>
            </a:avLst>
          </a:prstGeom>
          <a:solidFill>
            <a:srgbClr val="8080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5967" name="Text Box 15"/>
          <p:cNvSpPr txBox="1">
            <a:spLocks noChangeArrowheads="1"/>
          </p:cNvSpPr>
          <p:nvPr/>
        </p:nvSpPr>
        <p:spPr bwMode="auto">
          <a:xfrm>
            <a:off x="3176588" y="4675187"/>
            <a:ext cx="7493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 dirty="0">
                <a:solidFill>
                  <a:schemeClr val="bg1"/>
                </a:solidFill>
                <a:cs typeface="Arial" charset="0"/>
              </a:rPr>
              <a:t>OR</a:t>
            </a:r>
          </a:p>
        </p:txBody>
      </p:sp>
      <p:sp>
        <p:nvSpPr>
          <p:cNvPr id="125968" name="AutoShape 16"/>
          <p:cNvSpPr>
            <a:spLocks noChangeArrowheads="1"/>
          </p:cNvSpPr>
          <p:nvPr/>
        </p:nvSpPr>
        <p:spPr bwMode="auto">
          <a:xfrm>
            <a:off x="6477000" y="4419600"/>
            <a:ext cx="1143000" cy="457200"/>
          </a:xfrm>
          <a:prstGeom prst="wedgeEllipseCallout">
            <a:avLst>
              <a:gd name="adj1" fmla="val -54722"/>
              <a:gd name="adj2" fmla="val 144097"/>
            </a:avLst>
          </a:prstGeom>
          <a:solidFill>
            <a:srgbClr val="996633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5969" name="Text Box 17"/>
          <p:cNvSpPr txBox="1">
            <a:spLocks noChangeArrowheads="1"/>
          </p:cNvSpPr>
          <p:nvPr/>
        </p:nvSpPr>
        <p:spPr bwMode="auto">
          <a:xfrm>
            <a:off x="6691313" y="4465637"/>
            <a:ext cx="7493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bg1"/>
                </a:solidFill>
                <a:cs typeface="Arial" charset="0"/>
              </a:rPr>
              <a:t>OR</a:t>
            </a:r>
          </a:p>
        </p:txBody>
      </p:sp>
      <p:sp>
        <p:nvSpPr>
          <p:cNvPr id="125970" name="AutoShape 18"/>
          <p:cNvSpPr>
            <a:spLocks noChangeArrowheads="1"/>
          </p:cNvSpPr>
          <p:nvPr/>
        </p:nvSpPr>
        <p:spPr bwMode="auto">
          <a:xfrm>
            <a:off x="4610100" y="5867400"/>
            <a:ext cx="1371600" cy="533400"/>
          </a:xfrm>
          <a:prstGeom prst="wedgeEllipseCallout">
            <a:avLst>
              <a:gd name="adj1" fmla="val -68056"/>
              <a:gd name="adj2" fmla="val -64287"/>
            </a:avLst>
          </a:prstGeom>
          <a:solidFill>
            <a:srgbClr val="CC99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endParaRPr kumimoji="0" lang="en-US" sz="1800" b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5971" name="Text Box 19"/>
          <p:cNvSpPr txBox="1">
            <a:spLocks noChangeArrowheads="1"/>
          </p:cNvSpPr>
          <p:nvPr/>
        </p:nvSpPr>
        <p:spPr bwMode="auto">
          <a:xfrm>
            <a:off x="4953000" y="5945187"/>
            <a:ext cx="7493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00000"/>
              </a:lnSpc>
              <a:spcBef>
                <a:spcPct val="50000"/>
              </a:spcBef>
            </a:pPr>
            <a:r>
              <a:rPr kumimoji="0" lang="en-US" sz="1800" b="0">
                <a:solidFill>
                  <a:schemeClr val="bg1"/>
                </a:solidFill>
                <a:cs typeface="Arial" charset="0"/>
              </a:rPr>
              <a:t>ADD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2" name="Rectangle 6"/>
          <p:cNvSpPr>
            <a:spLocks noChangeArrowheads="1"/>
          </p:cNvSpPr>
          <p:nvPr/>
        </p:nvSpPr>
        <p:spPr bwMode="auto">
          <a:xfrm>
            <a:off x="533400" y="674688"/>
            <a:ext cx="7010400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746125" indent="-746125" algn="ctr"/>
            <a:r>
              <a:rPr lang="en-US" sz="3200" dirty="0" smtClean="0">
                <a:solidFill>
                  <a:schemeClr val="tx2"/>
                </a:solidFill>
              </a:rPr>
              <a:t>Logic </a:t>
            </a:r>
            <a:r>
              <a:rPr lang="en-US" sz="3200" dirty="0" err="1" smtClean="0">
                <a:solidFill>
                  <a:schemeClr val="tx2"/>
                </a:solidFill>
              </a:rPr>
              <a:t>Microoperations</a:t>
            </a:r>
            <a:endParaRPr lang="en-US" sz="3200" dirty="0">
              <a:solidFill>
                <a:schemeClr val="tx2"/>
              </a:solidFill>
            </a:endParaRPr>
          </a:p>
        </p:txBody>
      </p:sp>
      <p:sp>
        <p:nvSpPr>
          <p:cNvPr id="126983" name="Rectangle 7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85750" indent="-285750" algn="ctr" defTabSz="762000">
              <a:spcBef>
                <a:spcPct val="30000"/>
              </a:spcBef>
              <a:buSzPct val="100000"/>
            </a:pPr>
            <a:r>
              <a:rPr lang="en-US" sz="2400">
                <a:solidFill>
                  <a:srgbClr val="000066"/>
                </a:solidFill>
              </a:rPr>
              <a:t>AND Microoperation</a:t>
            </a: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>
                <a:solidFill>
                  <a:schemeClr val="tx1"/>
                </a:solidFill>
              </a:rPr>
              <a:t>Symbol: 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</a:t>
            </a: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Gate: </a:t>
            </a: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Example: 100110</a:t>
            </a:r>
            <a:r>
              <a:rPr lang="en-US" sz="2400" baseline="-25000">
                <a:solidFill>
                  <a:schemeClr val="tx1"/>
                </a:solidFill>
                <a:sym typeface="Symbol" pitchFamily="18" charset="2"/>
              </a:rPr>
              <a:t>2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 </a:t>
            </a:r>
            <a:r>
              <a:rPr lang="en-US" sz="2400" b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1010110</a:t>
            </a:r>
            <a:r>
              <a:rPr lang="en-US" sz="2400" baseline="-25000">
                <a:solidFill>
                  <a:schemeClr val="tx1"/>
                </a:solidFill>
                <a:sym typeface="Symbol" pitchFamily="18" charset="2"/>
              </a:rPr>
              <a:t>2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 = 0000110</a:t>
            </a:r>
            <a:r>
              <a:rPr lang="en-US" sz="2400" baseline="-25000">
                <a:solidFill>
                  <a:schemeClr val="tx1"/>
                </a:solidFill>
                <a:sym typeface="Symbol" pitchFamily="18" charset="2"/>
              </a:rPr>
              <a:t>2</a:t>
            </a:r>
            <a:endParaRPr lang="en-US" sz="240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>
              <a:solidFill>
                <a:schemeClr val="tx1"/>
              </a:solidFill>
              <a:sym typeface="Symbol" pitchFamily="18" charset="2"/>
            </a:endParaRPr>
          </a:p>
        </p:txBody>
      </p:sp>
      <p:sp>
        <p:nvSpPr>
          <p:cNvPr id="126984" name="Rectangle 8"/>
          <p:cNvSpPr>
            <a:spLocks noChangeArrowheads="1"/>
          </p:cNvSpPr>
          <p:nvPr/>
        </p:nvSpPr>
        <p:spPr bwMode="auto">
          <a:xfrm rot="-10800000">
            <a:off x="3200400" y="37020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6985" name="Rectangle 9"/>
          <p:cNvSpPr>
            <a:spLocks noChangeArrowheads="1"/>
          </p:cNvSpPr>
          <p:nvPr/>
        </p:nvSpPr>
        <p:spPr bwMode="auto">
          <a:xfrm rot="10800000" flipH="1">
            <a:off x="3181350" y="2971800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6986" name="Line 10"/>
          <p:cNvSpPr>
            <a:spLocks noChangeShapeType="1"/>
          </p:cNvSpPr>
          <p:nvPr/>
        </p:nvSpPr>
        <p:spPr bwMode="auto">
          <a:xfrm rot="-10800000">
            <a:off x="2898775" y="35655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6987" name="Line 11"/>
          <p:cNvSpPr>
            <a:spLocks noChangeShapeType="1"/>
          </p:cNvSpPr>
          <p:nvPr/>
        </p:nvSpPr>
        <p:spPr bwMode="auto">
          <a:xfrm rot="-10800000">
            <a:off x="2895600" y="31845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6988" name="Line 12"/>
          <p:cNvSpPr>
            <a:spLocks noChangeShapeType="1"/>
          </p:cNvSpPr>
          <p:nvPr/>
        </p:nvSpPr>
        <p:spPr bwMode="auto">
          <a:xfrm rot="-10800000">
            <a:off x="3962400" y="33972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6989" name="AutoShape 13"/>
          <p:cNvSpPr>
            <a:spLocks noChangeArrowheads="1"/>
          </p:cNvSpPr>
          <p:nvPr/>
        </p:nvSpPr>
        <p:spPr bwMode="auto">
          <a:xfrm>
            <a:off x="3276600" y="3016250"/>
            <a:ext cx="762000" cy="685800"/>
          </a:xfrm>
          <a:prstGeom prst="flowChartDelay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9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69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69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69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746125" indent="-746125" algn="ctr"/>
            <a:r>
              <a:rPr lang="en-US" sz="3200" dirty="0" smtClean="0">
                <a:solidFill>
                  <a:schemeClr val="tx2"/>
                </a:solidFill>
              </a:rPr>
              <a:t> </a:t>
            </a:r>
            <a:r>
              <a:rPr lang="en-US" sz="3200" dirty="0">
                <a:solidFill>
                  <a:schemeClr val="tx2"/>
                </a:solidFill>
              </a:rPr>
              <a:t>Logic </a:t>
            </a:r>
            <a:r>
              <a:rPr lang="en-US" sz="3200" dirty="0" err="1" smtClean="0">
                <a:solidFill>
                  <a:schemeClr val="tx2"/>
                </a:solidFill>
              </a:rPr>
              <a:t>Microoperations</a:t>
            </a:r>
            <a:endParaRPr lang="en-US" sz="3200" dirty="0">
              <a:solidFill>
                <a:schemeClr val="tx2"/>
              </a:solidFill>
            </a:endParaRPr>
          </a:p>
        </p:txBody>
      </p:sp>
      <p:sp>
        <p:nvSpPr>
          <p:cNvPr id="128005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285750" indent="-285750" algn="ctr" defTabSz="762000">
              <a:spcBef>
                <a:spcPct val="30000"/>
              </a:spcBef>
              <a:buSzPct val="100000"/>
            </a:pPr>
            <a:r>
              <a:rPr lang="en-US" sz="2400" b="0" dirty="0">
                <a:solidFill>
                  <a:schemeClr val="tx1"/>
                </a:solidFill>
              </a:rPr>
              <a:t>Complement (NOT) </a:t>
            </a:r>
            <a:r>
              <a:rPr lang="en-US" sz="2400" b="0" dirty="0" err="1">
                <a:solidFill>
                  <a:schemeClr val="tx1"/>
                </a:solidFill>
              </a:rPr>
              <a:t>Microoperation</a:t>
            </a:r>
            <a:endParaRPr lang="en-US" sz="2400" b="0" dirty="0">
              <a:solidFill>
                <a:schemeClr val="tx1"/>
              </a:solidFill>
            </a:endParaRP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Symbol: </a:t>
            </a:r>
            <a:r>
              <a:rPr lang="en-US" sz="4800" baseline="30000" dirty="0">
                <a:solidFill>
                  <a:schemeClr val="tx1"/>
                </a:solidFill>
                <a:sym typeface="Symbol" pitchFamily="18" charset="2"/>
              </a:rPr>
              <a:t></a:t>
            </a: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 dirty="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 dirty="0">
                <a:solidFill>
                  <a:schemeClr val="tx1"/>
                </a:solidFill>
                <a:sym typeface="Symbol" pitchFamily="18" charset="2"/>
              </a:rPr>
              <a:t>Gate: </a:t>
            </a: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 dirty="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 dirty="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 dirty="0">
                <a:solidFill>
                  <a:schemeClr val="tx1"/>
                </a:solidFill>
                <a:sym typeface="Symbol" pitchFamily="18" charset="2"/>
              </a:rPr>
              <a:t>Example: 1010110</a:t>
            </a:r>
            <a:r>
              <a:rPr lang="en-US" sz="2400" baseline="-25000" dirty="0">
                <a:solidFill>
                  <a:schemeClr val="tx1"/>
                </a:solidFill>
                <a:sym typeface="Symbol" pitchFamily="18" charset="2"/>
              </a:rPr>
              <a:t>2</a:t>
            </a:r>
            <a:r>
              <a:rPr lang="en-US" sz="2400" dirty="0">
                <a:solidFill>
                  <a:schemeClr val="tx1"/>
                </a:solidFill>
                <a:sym typeface="Symbol" pitchFamily="18" charset="2"/>
              </a:rPr>
              <a:t> = 0101001</a:t>
            </a:r>
            <a:r>
              <a:rPr lang="en-US" sz="2400" baseline="-25000" dirty="0">
                <a:solidFill>
                  <a:schemeClr val="tx1"/>
                </a:solidFill>
                <a:sym typeface="Symbol" pitchFamily="18" charset="2"/>
              </a:rPr>
              <a:t>2</a:t>
            </a:r>
            <a:endParaRPr lang="en-US" sz="2400" dirty="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 dirty="0">
              <a:solidFill>
                <a:schemeClr val="tx1"/>
              </a:solidFill>
              <a:sym typeface="Symbol" pitchFamily="18" charset="2"/>
            </a:endParaRPr>
          </a:p>
        </p:txBody>
      </p:sp>
      <p:sp>
        <p:nvSpPr>
          <p:cNvPr id="128006" name="Rectangle 6"/>
          <p:cNvSpPr>
            <a:spLocks noChangeArrowheads="1"/>
          </p:cNvSpPr>
          <p:nvPr/>
        </p:nvSpPr>
        <p:spPr bwMode="auto">
          <a:xfrm rot="-10800000">
            <a:off x="3200400" y="37020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8007" name="Rectangle 7"/>
          <p:cNvSpPr>
            <a:spLocks noChangeArrowheads="1"/>
          </p:cNvSpPr>
          <p:nvPr/>
        </p:nvSpPr>
        <p:spPr bwMode="auto">
          <a:xfrm rot="10800000" flipH="1">
            <a:off x="3181350" y="2971800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8008" name="Line 8"/>
          <p:cNvSpPr>
            <a:spLocks noChangeShapeType="1"/>
          </p:cNvSpPr>
          <p:nvPr/>
        </p:nvSpPr>
        <p:spPr bwMode="auto">
          <a:xfrm rot="-10800000">
            <a:off x="2898775" y="34131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8009" name="Line 9"/>
          <p:cNvSpPr>
            <a:spLocks noChangeShapeType="1"/>
          </p:cNvSpPr>
          <p:nvPr/>
        </p:nvSpPr>
        <p:spPr bwMode="auto">
          <a:xfrm rot="-10800000">
            <a:off x="4419600" y="33972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352800" y="2895600"/>
            <a:ext cx="1085850" cy="990600"/>
            <a:chOff x="3048" y="1848"/>
            <a:chExt cx="684" cy="624"/>
          </a:xfrm>
        </p:grpSpPr>
        <p:sp>
          <p:nvSpPr>
            <p:cNvPr id="128011" name="AutoShape 11"/>
            <p:cNvSpPr>
              <a:spLocks noChangeArrowheads="1"/>
            </p:cNvSpPr>
            <p:nvPr/>
          </p:nvSpPr>
          <p:spPr bwMode="auto">
            <a:xfrm rot="-5400000">
              <a:off x="2976" y="1920"/>
              <a:ext cx="624" cy="480"/>
            </a:xfrm>
            <a:prstGeom prst="flowChartMerge">
              <a:avLst/>
            </a:prstGeom>
            <a:solidFill>
              <a:srgbClr val="00FF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8012" name="AutoShape 12"/>
            <p:cNvSpPr>
              <a:spLocks noChangeArrowheads="1"/>
            </p:cNvSpPr>
            <p:nvPr/>
          </p:nvSpPr>
          <p:spPr bwMode="auto">
            <a:xfrm>
              <a:off x="3540" y="2064"/>
              <a:ext cx="192" cy="192"/>
            </a:xfrm>
            <a:prstGeom prst="flowChartConnector">
              <a:avLst/>
            </a:prstGeom>
            <a:solidFill>
              <a:srgbClr val="00FFFF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8013" name="Line 13"/>
          <p:cNvSpPr>
            <a:spLocks noChangeShapeType="1"/>
          </p:cNvSpPr>
          <p:nvPr/>
        </p:nvSpPr>
        <p:spPr bwMode="auto">
          <a:xfrm>
            <a:off x="2011362" y="4559300"/>
            <a:ext cx="1189038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80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80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80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80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800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5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746125" indent="-746125" algn="ctr"/>
            <a:r>
              <a:rPr lang="en-US" sz="3200" dirty="0" smtClean="0">
                <a:solidFill>
                  <a:schemeClr val="tx2"/>
                </a:solidFill>
              </a:rPr>
              <a:t>Logic </a:t>
            </a:r>
            <a:r>
              <a:rPr lang="en-US" sz="3200" dirty="0" err="1" smtClean="0">
                <a:solidFill>
                  <a:schemeClr val="tx2"/>
                </a:solidFill>
              </a:rPr>
              <a:t>Microoperations</a:t>
            </a:r>
            <a:endParaRPr lang="en-US" sz="3200" dirty="0">
              <a:solidFill>
                <a:schemeClr val="tx2"/>
              </a:solidFill>
            </a:endParaRPr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85750" indent="-285750" algn="ctr" defTabSz="762000">
              <a:spcBef>
                <a:spcPct val="30000"/>
              </a:spcBef>
              <a:buSzPct val="100000"/>
            </a:pPr>
            <a:r>
              <a:rPr lang="en-US" sz="2400" b="0">
                <a:solidFill>
                  <a:schemeClr val="tx1"/>
                </a:solidFill>
              </a:rPr>
              <a:t>XOR (Exclusive-OR) Microoperation</a:t>
            </a: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>
                <a:solidFill>
                  <a:schemeClr val="tx1"/>
                </a:solidFill>
              </a:rPr>
              <a:t>Symbol: 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</a:t>
            </a:r>
            <a:endParaRPr lang="en-US" sz="4400" baseline="3000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Gate: </a:t>
            </a: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  <a:buFontTx/>
              <a:buChar char="•"/>
            </a:pP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Example: 100110</a:t>
            </a:r>
            <a:r>
              <a:rPr lang="en-US" sz="2400" baseline="-25000">
                <a:solidFill>
                  <a:schemeClr val="tx1"/>
                </a:solidFill>
                <a:sym typeface="Symbol" pitchFamily="18" charset="2"/>
              </a:rPr>
              <a:t>2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 </a:t>
            </a:r>
            <a:r>
              <a:rPr lang="en-US" sz="2400" b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1010110</a:t>
            </a:r>
            <a:r>
              <a:rPr lang="en-US" sz="2400" baseline="-25000">
                <a:solidFill>
                  <a:schemeClr val="tx1"/>
                </a:solidFill>
                <a:sym typeface="Symbol" pitchFamily="18" charset="2"/>
              </a:rPr>
              <a:t>2</a:t>
            </a:r>
            <a:r>
              <a:rPr lang="en-US" sz="2400">
                <a:solidFill>
                  <a:schemeClr val="tx1"/>
                </a:solidFill>
                <a:sym typeface="Symbol" pitchFamily="18" charset="2"/>
              </a:rPr>
              <a:t> = 1110000</a:t>
            </a:r>
            <a:r>
              <a:rPr lang="en-US" sz="2400" baseline="-25000">
                <a:solidFill>
                  <a:schemeClr val="tx1"/>
                </a:solidFill>
                <a:sym typeface="Symbol" pitchFamily="18" charset="2"/>
              </a:rPr>
              <a:t>2</a:t>
            </a:r>
            <a:endParaRPr lang="en-US" sz="2400">
              <a:solidFill>
                <a:schemeClr val="tx1"/>
              </a:solidFill>
              <a:sym typeface="Symbol" pitchFamily="18" charset="2"/>
            </a:endParaRPr>
          </a:p>
          <a:p>
            <a:pPr marL="285750" indent="-285750" defTabSz="762000">
              <a:spcBef>
                <a:spcPct val="30000"/>
              </a:spcBef>
              <a:buSzPct val="100000"/>
            </a:pPr>
            <a:endParaRPr lang="en-US" sz="2400">
              <a:solidFill>
                <a:schemeClr val="tx1"/>
              </a:solidFill>
              <a:sym typeface="Symbol" pitchFamily="18" charset="2"/>
            </a:endParaRPr>
          </a:p>
        </p:txBody>
      </p:sp>
      <p:sp>
        <p:nvSpPr>
          <p:cNvPr id="129030" name="Rectangle 6"/>
          <p:cNvSpPr>
            <a:spLocks noChangeArrowheads="1"/>
          </p:cNvSpPr>
          <p:nvPr/>
        </p:nvSpPr>
        <p:spPr bwMode="auto">
          <a:xfrm rot="-10800000">
            <a:off x="3200400" y="37020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31" name="Rectangle 7"/>
          <p:cNvSpPr>
            <a:spLocks noChangeArrowheads="1"/>
          </p:cNvSpPr>
          <p:nvPr/>
        </p:nvSpPr>
        <p:spPr bwMode="auto">
          <a:xfrm rot="10800000" flipH="1">
            <a:off x="3181350" y="2971800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32" name="AutoShape 8"/>
          <p:cNvSpPr>
            <a:spLocks noChangeArrowheads="1"/>
          </p:cNvSpPr>
          <p:nvPr/>
        </p:nvSpPr>
        <p:spPr bwMode="auto">
          <a:xfrm rot="-10800000">
            <a:off x="3581400" y="3032125"/>
            <a:ext cx="685800" cy="685800"/>
          </a:xfrm>
          <a:prstGeom prst="moon">
            <a:avLst>
              <a:gd name="adj" fmla="val 83333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33" name="AutoShape 9"/>
          <p:cNvSpPr>
            <a:spLocks noChangeArrowheads="1"/>
          </p:cNvSpPr>
          <p:nvPr/>
        </p:nvSpPr>
        <p:spPr bwMode="auto">
          <a:xfrm rot="-10800000">
            <a:off x="3657600" y="3032125"/>
            <a:ext cx="685800" cy="685800"/>
          </a:xfrm>
          <a:prstGeom prst="moon">
            <a:avLst>
              <a:gd name="adj" fmla="val 83333"/>
            </a:avLst>
          </a:prstGeom>
          <a:solidFill>
            <a:srgbClr val="00FF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34" name="Rectangle 10"/>
          <p:cNvSpPr>
            <a:spLocks noChangeArrowheads="1"/>
          </p:cNvSpPr>
          <p:nvPr/>
        </p:nvSpPr>
        <p:spPr bwMode="auto">
          <a:xfrm rot="-10800000">
            <a:off x="3581400" y="3702050"/>
            <a:ext cx="76200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35" name="Rectangle 11"/>
          <p:cNvSpPr>
            <a:spLocks noChangeArrowheads="1"/>
          </p:cNvSpPr>
          <p:nvPr/>
        </p:nvSpPr>
        <p:spPr bwMode="auto">
          <a:xfrm rot="10800000" flipH="1">
            <a:off x="3562350" y="2971800"/>
            <a:ext cx="79375" cy="762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36" name="Line 12"/>
          <p:cNvSpPr>
            <a:spLocks noChangeShapeType="1"/>
          </p:cNvSpPr>
          <p:nvPr/>
        </p:nvSpPr>
        <p:spPr bwMode="auto">
          <a:xfrm rot="-10800000">
            <a:off x="3279775" y="35655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7" name="Line 13"/>
          <p:cNvSpPr>
            <a:spLocks noChangeShapeType="1"/>
          </p:cNvSpPr>
          <p:nvPr/>
        </p:nvSpPr>
        <p:spPr bwMode="auto">
          <a:xfrm rot="-10800000">
            <a:off x="3276600" y="31845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8" name="AutoShape 14"/>
          <p:cNvSpPr>
            <a:spLocks noChangeArrowheads="1"/>
          </p:cNvSpPr>
          <p:nvPr/>
        </p:nvSpPr>
        <p:spPr bwMode="auto">
          <a:xfrm rot="-10800000">
            <a:off x="3886200" y="3260725"/>
            <a:ext cx="228600" cy="228600"/>
          </a:xfrm>
          <a:prstGeom prst="flowChartOr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39" name="Line 15"/>
          <p:cNvSpPr>
            <a:spLocks noChangeShapeType="1"/>
          </p:cNvSpPr>
          <p:nvPr/>
        </p:nvSpPr>
        <p:spPr bwMode="auto">
          <a:xfrm rot="-10800000">
            <a:off x="4343400" y="339725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9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9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9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4463" y="685800"/>
            <a:ext cx="8785225" cy="685800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Hardware Implementation Of  Logic </a:t>
            </a:r>
            <a:r>
              <a:rPr lang="en-US" altLang="ko-KR" sz="3200" dirty="0" err="1" smtClean="0"/>
              <a:t>Microoperations</a:t>
            </a:r>
            <a:endParaRPr lang="en-US" altLang="ko-KR" sz="3200" dirty="0" smtClean="0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1754188" y="4511675"/>
            <a:ext cx="3687356" cy="130343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13000"/>
              </a:lnSpc>
            </a:pPr>
            <a:r>
              <a:rPr lang="en-US" altLang="ko-KR" sz="1800" dirty="0">
                <a:solidFill>
                  <a:schemeClr val="tx1"/>
                </a:solidFill>
              </a:rPr>
              <a:t>0    0     F = A </a:t>
            </a:r>
            <a:r>
              <a:rPr lang="en-US" altLang="ko-KR" sz="1800" dirty="0">
                <a:solidFill>
                  <a:schemeClr val="tx1"/>
                </a:solidFill>
                <a:latin typeface="Symbol" pitchFamily="18" charset="2"/>
              </a:rPr>
              <a:t></a:t>
            </a:r>
            <a:r>
              <a:rPr lang="en-US" altLang="ko-KR" sz="1800" dirty="0">
                <a:solidFill>
                  <a:schemeClr val="tx1"/>
                </a:solidFill>
              </a:rPr>
              <a:t> B          AND</a:t>
            </a:r>
          </a:p>
          <a:p>
            <a:pPr defTabSz="762000">
              <a:lnSpc>
                <a:spcPct val="113000"/>
              </a:lnSpc>
            </a:pPr>
            <a:r>
              <a:rPr lang="en-US" altLang="ko-KR" sz="1800" dirty="0">
                <a:solidFill>
                  <a:schemeClr val="tx1"/>
                </a:solidFill>
              </a:rPr>
              <a:t>0    1    </a:t>
            </a:r>
            <a:r>
              <a:rPr lang="en-US" altLang="ko-KR" sz="1800" dirty="0" smtClean="0">
                <a:solidFill>
                  <a:schemeClr val="tx1"/>
                </a:solidFill>
              </a:rPr>
              <a:t>  </a:t>
            </a:r>
            <a:r>
              <a:rPr lang="en-US" altLang="ko-KR" sz="1800" dirty="0">
                <a:solidFill>
                  <a:schemeClr val="tx1"/>
                </a:solidFill>
              </a:rPr>
              <a:t>F = A</a:t>
            </a:r>
            <a:r>
              <a:rPr lang="en-US" altLang="ko-KR" sz="1800" dirty="0">
                <a:solidFill>
                  <a:schemeClr val="tx1"/>
                </a:solidFill>
                <a:latin typeface="Symbol" pitchFamily="18" charset="2"/>
              </a:rPr>
              <a:t></a:t>
            </a:r>
            <a:r>
              <a:rPr lang="en-US" altLang="ko-KR" sz="1800" dirty="0">
                <a:solidFill>
                  <a:schemeClr val="tx1"/>
                </a:solidFill>
              </a:rPr>
              <a:t>B           OR</a:t>
            </a:r>
          </a:p>
          <a:p>
            <a:pPr defTabSz="762000">
              <a:lnSpc>
                <a:spcPct val="113000"/>
              </a:lnSpc>
            </a:pPr>
            <a:r>
              <a:rPr lang="en-US" altLang="ko-KR" sz="1800" dirty="0">
                <a:solidFill>
                  <a:schemeClr val="tx1"/>
                </a:solidFill>
              </a:rPr>
              <a:t>1    0    </a:t>
            </a:r>
            <a:r>
              <a:rPr lang="en-US" altLang="ko-KR" sz="1800" dirty="0" smtClean="0">
                <a:solidFill>
                  <a:schemeClr val="tx1"/>
                </a:solidFill>
              </a:rPr>
              <a:t>  </a:t>
            </a:r>
            <a:r>
              <a:rPr lang="en-US" altLang="ko-KR" sz="1800" dirty="0">
                <a:solidFill>
                  <a:schemeClr val="tx1"/>
                </a:solidFill>
              </a:rPr>
              <a:t>F = A </a:t>
            </a:r>
            <a:r>
              <a:rPr lang="en-US" altLang="ko-KR" sz="1800" dirty="0">
                <a:solidFill>
                  <a:schemeClr val="tx1"/>
                </a:solidFill>
                <a:latin typeface="Symbol" pitchFamily="18" charset="2"/>
              </a:rPr>
              <a:t></a:t>
            </a:r>
            <a:r>
              <a:rPr lang="en-US" altLang="ko-KR" sz="1800" dirty="0">
                <a:solidFill>
                  <a:schemeClr val="tx1"/>
                </a:solidFill>
              </a:rPr>
              <a:t> B          XOR</a:t>
            </a:r>
          </a:p>
          <a:p>
            <a:pPr defTabSz="762000">
              <a:lnSpc>
                <a:spcPct val="113000"/>
              </a:lnSpc>
            </a:pPr>
            <a:r>
              <a:rPr lang="en-US" altLang="ko-KR" sz="1800" dirty="0">
                <a:solidFill>
                  <a:schemeClr val="tx1"/>
                </a:solidFill>
              </a:rPr>
              <a:t>1    1    </a:t>
            </a:r>
            <a:r>
              <a:rPr lang="en-US" altLang="ko-KR" sz="1800" dirty="0" smtClean="0">
                <a:solidFill>
                  <a:schemeClr val="tx1"/>
                </a:solidFill>
              </a:rPr>
              <a:t>   </a:t>
            </a:r>
            <a:r>
              <a:rPr lang="en-US" altLang="ko-KR" sz="1800" dirty="0">
                <a:solidFill>
                  <a:schemeClr val="tx1"/>
                </a:solidFill>
              </a:rPr>
              <a:t>F = A’          </a:t>
            </a:r>
            <a:r>
              <a:rPr lang="en-US" altLang="ko-KR" sz="1800" dirty="0" smtClean="0">
                <a:solidFill>
                  <a:schemeClr val="tx1"/>
                </a:solidFill>
              </a:rPr>
              <a:t>      </a:t>
            </a:r>
            <a:r>
              <a:rPr lang="en-US" altLang="ko-KR" sz="1800" dirty="0">
                <a:solidFill>
                  <a:schemeClr val="tx1"/>
                </a:solidFill>
              </a:rPr>
              <a:t>Complement</a:t>
            </a:r>
          </a:p>
        </p:txBody>
      </p:sp>
      <p:sp>
        <p:nvSpPr>
          <p:cNvPr id="32772" name="Line 4"/>
          <p:cNvSpPr>
            <a:spLocks noChangeShapeType="1"/>
          </p:cNvSpPr>
          <p:nvPr/>
        </p:nvSpPr>
        <p:spPr bwMode="auto">
          <a:xfrm>
            <a:off x="1577975" y="4576763"/>
            <a:ext cx="45323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2540000" y="4300538"/>
            <a:ext cx="0" cy="1479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>
            <a:off x="3870325" y="4281488"/>
            <a:ext cx="0" cy="1508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1711325" y="4268788"/>
            <a:ext cx="727075" cy="3175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800">
                <a:solidFill>
                  <a:schemeClr val="tx1"/>
                </a:solidFill>
              </a:rPr>
              <a:t>S</a:t>
            </a:r>
            <a:r>
              <a:rPr lang="en-US" altLang="ko-KR" sz="1800" baseline="-25000">
                <a:solidFill>
                  <a:schemeClr val="tx1"/>
                </a:solidFill>
              </a:rPr>
              <a:t>1</a:t>
            </a:r>
            <a:r>
              <a:rPr lang="en-US" altLang="ko-KR" sz="1800">
                <a:solidFill>
                  <a:schemeClr val="tx1"/>
                </a:solidFill>
              </a:rPr>
              <a:t>  S</a:t>
            </a:r>
            <a:r>
              <a:rPr lang="en-US" altLang="ko-KR" sz="1800" baseline="-2500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2717800" y="4268788"/>
            <a:ext cx="876300" cy="3175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800">
                <a:solidFill>
                  <a:schemeClr val="tx1"/>
                </a:solidFill>
              </a:rPr>
              <a:t>Output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4221163" y="4224338"/>
            <a:ext cx="1376362" cy="3746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18000"/>
              </a:lnSpc>
            </a:pPr>
            <a:r>
              <a:rPr lang="en-US" altLang="ko-KR" sz="1800">
                <a:solidFill>
                  <a:schemeClr val="tx1"/>
                </a:solidFill>
                <a:latin typeface="Symbol" pitchFamily="18" charset="2"/>
              </a:rPr>
              <a:t></a:t>
            </a:r>
            <a:r>
              <a:rPr lang="en-US" altLang="ko-KR" sz="1800">
                <a:solidFill>
                  <a:schemeClr val="tx1"/>
                </a:solidFill>
              </a:rPr>
              <a:t>-operation</a:t>
            </a:r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2906713" y="3932238"/>
            <a:ext cx="2141537" cy="346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2000">
                <a:solidFill>
                  <a:schemeClr val="tx1"/>
                </a:solidFill>
              </a:rPr>
              <a:t>    Function table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557463" y="1492250"/>
            <a:ext cx="3144837" cy="2317750"/>
            <a:chOff x="2557463" y="1492250"/>
            <a:chExt cx="3144837" cy="2317750"/>
          </a:xfrm>
        </p:grpSpPr>
        <p:grpSp>
          <p:nvGrpSpPr>
            <p:cNvPr id="2" name="Group 17"/>
            <p:cNvGrpSpPr>
              <a:grpSpLocks/>
            </p:cNvGrpSpPr>
            <p:nvPr/>
          </p:nvGrpSpPr>
          <p:grpSpPr bwMode="auto">
            <a:xfrm>
              <a:off x="3559175" y="1560512"/>
              <a:ext cx="455613" cy="336550"/>
              <a:chOff x="1772" y="1428"/>
              <a:chExt cx="301" cy="272"/>
            </a:xfrm>
          </p:grpSpPr>
          <p:sp>
            <p:nvSpPr>
              <p:cNvPr id="32838" name="Line 12"/>
              <p:cNvSpPr>
                <a:spLocks noChangeShapeType="1"/>
              </p:cNvSpPr>
              <p:nvPr/>
            </p:nvSpPr>
            <p:spPr bwMode="auto">
              <a:xfrm>
                <a:off x="1772" y="1432"/>
                <a:ext cx="0" cy="256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9" name="Line 13"/>
              <p:cNvSpPr>
                <a:spLocks noChangeShapeType="1"/>
              </p:cNvSpPr>
              <p:nvPr/>
            </p:nvSpPr>
            <p:spPr bwMode="auto">
              <a:xfrm>
                <a:off x="1776" y="1428"/>
                <a:ext cx="176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40" name="Line 14"/>
              <p:cNvSpPr>
                <a:spLocks noChangeShapeType="1"/>
              </p:cNvSpPr>
              <p:nvPr/>
            </p:nvSpPr>
            <p:spPr bwMode="auto">
              <a:xfrm>
                <a:off x="1776" y="1700"/>
                <a:ext cx="176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41" name="Arc 15"/>
              <p:cNvSpPr>
                <a:spLocks/>
              </p:cNvSpPr>
              <p:nvPr/>
            </p:nvSpPr>
            <p:spPr bwMode="auto">
              <a:xfrm>
                <a:off x="1956" y="1433"/>
                <a:ext cx="117" cy="128"/>
              </a:xfrm>
              <a:custGeom>
                <a:avLst/>
                <a:gdLst>
                  <a:gd name="T0" fmla="*/ 0 w 21786"/>
                  <a:gd name="T1" fmla="*/ 0 h 21600"/>
                  <a:gd name="T2" fmla="*/ 117 w 21786"/>
                  <a:gd name="T3" fmla="*/ 128 h 21600"/>
                  <a:gd name="T4" fmla="*/ 1 w 21786"/>
                  <a:gd name="T5" fmla="*/ 128 h 21600"/>
                  <a:gd name="T6" fmla="*/ 0 60000 65536"/>
                  <a:gd name="T7" fmla="*/ 0 60000 65536"/>
                  <a:gd name="T8" fmla="*/ 0 60000 65536"/>
                  <a:gd name="T9" fmla="*/ 0 w 21786"/>
                  <a:gd name="T10" fmla="*/ 0 h 21600"/>
                  <a:gd name="T11" fmla="*/ 21786 w 21786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786" h="21600" fill="none" extrusionOk="0">
                    <a:moveTo>
                      <a:pt x="-1" y="0"/>
                    </a:moveTo>
                    <a:cubicBezTo>
                      <a:pt x="61" y="0"/>
                      <a:pt x="123" y="-1"/>
                      <a:pt x="186" y="0"/>
                    </a:cubicBezTo>
                    <a:cubicBezTo>
                      <a:pt x="12115" y="0"/>
                      <a:pt x="21786" y="9670"/>
                      <a:pt x="21786" y="21600"/>
                    </a:cubicBezTo>
                  </a:path>
                  <a:path w="21786" h="21600" stroke="0" extrusionOk="0">
                    <a:moveTo>
                      <a:pt x="-1" y="0"/>
                    </a:moveTo>
                    <a:cubicBezTo>
                      <a:pt x="61" y="0"/>
                      <a:pt x="123" y="-1"/>
                      <a:pt x="186" y="0"/>
                    </a:cubicBezTo>
                    <a:cubicBezTo>
                      <a:pt x="12115" y="0"/>
                      <a:pt x="21786" y="9670"/>
                      <a:pt x="21786" y="21600"/>
                    </a:cubicBezTo>
                    <a:lnTo>
                      <a:pt x="186" y="21600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42" name="Arc 16"/>
              <p:cNvSpPr>
                <a:spLocks/>
              </p:cNvSpPr>
              <p:nvPr/>
            </p:nvSpPr>
            <p:spPr bwMode="auto">
              <a:xfrm>
                <a:off x="1956" y="1560"/>
                <a:ext cx="116" cy="128"/>
              </a:xfrm>
              <a:custGeom>
                <a:avLst/>
                <a:gdLst>
                  <a:gd name="T0" fmla="*/ 116 w 21600"/>
                  <a:gd name="T1" fmla="*/ 0 h 21600"/>
                  <a:gd name="T2" fmla="*/ 0 w 21600"/>
                  <a:gd name="T3" fmla="*/ 128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2781" name="Line 18"/>
            <p:cNvSpPr>
              <a:spLocks noChangeShapeType="1"/>
            </p:cNvSpPr>
            <p:nvPr/>
          </p:nvSpPr>
          <p:spPr bwMode="auto">
            <a:xfrm flipH="1">
              <a:off x="2849563" y="1838325"/>
              <a:ext cx="715962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" name="Group 25"/>
            <p:cNvGrpSpPr>
              <a:grpSpLocks/>
            </p:cNvGrpSpPr>
            <p:nvPr/>
          </p:nvGrpSpPr>
          <p:grpSpPr bwMode="auto">
            <a:xfrm>
              <a:off x="3522663" y="2006600"/>
              <a:ext cx="492125" cy="336550"/>
              <a:chOff x="1748" y="1788"/>
              <a:chExt cx="324" cy="272"/>
            </a:xfrm>
          </p:grpSpPr>
          <p:sp>
            <p:nvSpPr>
              <p:cNvPr id="32832" name="Line 19"/>
              <p:cNvSpPr>
                <a:spLocks noChangeShapeType="1"/>
              </p:cNvSpPr>
              <p:nvPr/>
            </p:nvSpPr>
            <p:spPr bwMode="auto">
              <a:xfrm>
                <a:off x="1760" y="1788"/>
                <a:ext cx="88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3" name="Line 20"/>
              <p:cNvSpPr>
                <a:spLocks noChangeShapeType="1"/>
              </p:cNvSpPr>
              <p:nvPr/>
            </p:nvSpPr>
            <p:spPr bwMode="auto">
              <a:xfrm>
                <a:off x="1760" y="2060"/>
                <a:ext cx="88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4" name="Arc 21"/>
              <p:cNvSpPr>
                <a:spLocks/>
              </p:cNvSpPr>
              <p:nvPr/>
            </p:nvSpPr>
            <p:spPr bwMode="auto">
              <a:xfrm>
                <a:off x="1863" y="1793"/>
                <a:ext cx="209" cy="128"/>
              </a:xfrm>
              <a:custGeom>
                <a:avLst/>
                <a:gdLst>
                  <a:gd name="T0" fmla="*/ 0 w 21704"/>
                  <a:gd name="T1" fmla="*/ 0 h 21600"/>
                  <a:gd name="T2" fmla="*/ 209 w 21704"/>
                  <a:gd name="T3" fmla="*/ 128 h 21600"/>
                  <a:gd name="T4" fmla="*/ 1 w 21704"/>
                  <a:gd name="T5" fmla="*/ 128 h 21600"/>
                  <a:gd name="T6" fmla="*/ 0 60000 65536"/>
                  <a:gd name="T7" fmla="*/ 0 60000 65536"/>
                  <a:gd name="T8" fmla="*/ 0 60000 65536"/>
                  <a:gd name="T9" fmla="*/ 0 w 21704"/>
                  <a:gd name="T10" fmla="*/ 0 h 21600"/>
                  <a:gd name="T11" fmla="*/ 21704 w 21704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704" h="21600" fill="none" extrusionOk="0">
                    <a:moveTo>
                      <a:pt x="0" y="0"/>
                    </a:moveTo>
                    <a:cubicBezTo>
                      <a:pt x="34" y="0"/>
                      <a:pt x="69" y="-1"/>
                      <a:pt x="104" y="0"/>
                    </a:cubicBezTo>
                    <a:cubicBezTo>
                      <a:pt x="12033" y="0"/>
                      <a:pt x="21704" y="9670"/>
                      <a:pt x="21704" y="21600"/>
                    </a:cubicBezTo>
                  </a:path>
                  <a:path w="21704" h="21600" stroke="0" extrusionOk="0">
                    <a:moveTo>
                      <a:pt x="0" y="0"/>
                    </a:moveTo>
                    <a:cubicBezTo>
                      <a:pt x="34" y="0"/>
                      <a:pt x="69" y="-1"/>
                      <a:pt x="104" y="0"/>
                    </a:cubicBezTo>
                    <a:cubicBezTo>
                      <a:pt x="12033" y="0"/>
                      <a:pt x="21704" y="9670"/>
                      <a:pt x="21704" y="21600"/>
                    </a:cubicBezTo>
                    <a:lnTo>
                      <a:pt x="104" y="21600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5" name="Arc 22"/>
              <p:cNvSpPr>
                <a:spLocks/>
              </p:cNvSpPr>
              <p:nvPr/>
            </p:nvSpPr>
            <p:spPr bwMode="auto">
              <a:xfrm>
                <a:off x="1864" y="1920"/>
                <a:ext cx="208" cy="128"/>
              </a:xfrm>
              <a:custGeom>
                <a:avLst/>
                <a:gdLst>
                  <a:gd name="T0" fmla="*/ 208 w 21600"/>
                  <a:gd name="T1" fmla="*/ 0 h 21600"/>
                  <a:gd name="T2" fmla="*/ 0 w 21600"/>
                  <a:gd name="T3" fmla="*/ 128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6" name="Arc 23"/>
              <p:cNvSpPr>
                <a:spLocks/>
              </p:cNvSpPr>
              <p:nvPr/>
            </p:nvSpPr>
            <p:spPr bwMode="auto">
              <a:xfrm>
                <a:off x="1748" y="1793"/>
                <a:ext cx="29" cy="128"/>
              </a:xfrm>
              <a:custGeom>
                <a:avLst/>
                <a:gdLst>
                  <a:gd name="T0" fmla="*/ 0 w 22371"/>
                  <a:gd name="T1" fmla="*/ 0 h 21600"/>
                  <a:gd name="T2" fmla="*/ 29 w 22371"/>
                  <a:gd name="T3" fmla="*/ 128 h 21600"/>
                  <a:gd name="T4" fmla="*/ 1 w 22371"/>
                  <a:gd name="T5" fmla="*/ 128 h 21600"/>
                  <a:gd name="T6" fmla="*/ 0 60000 65536"/>
                  <a:gd name="T7" fmla="*/ 0 60000 65536"/>
                  <a:gd name="T8" fmla="*/ 0 60000 65536"/>
                  <a:gd name="T9" fmla="*/ 0 w 22371"/>
                  <a:gd name="T10" fmla="*/ 0 h 21600"/>
                  <a:gd name="T11" fmla="*/ 22371 w 22371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2371" h="21600" fill="none" extrusionOk="0">
                    <a:moveTo>
                      <a:pt x="-1" y="13"/>
                    </a:moveTo>
                    <a:cubicBezTo>
                      <a:pt x="256" y="4"/>
                      <a:pt x="513" y="-1"/>
                      <a:pt x="771" y="0"/>
                    </a:cubicBezTo>
                    <a:cubicBezTo>
                      <a:pt x="12700" y="0"/>
                      <a:pt x="22371" y="9670"/>
                      <a:pt x="22371" y="21600"/>
                    </a:cubicBezTo>
                  </a:path>
                  <a:path w="22371" h="21600" stroke="0" extrusionOk="0">
                    <a:moveTo>
                      <a:pt x="-1" y="13"/>
                    </a:moveTo>
                    <a:cubicBezTo>
                      <a:pt x="256" y="4"/>
                      <a:pt x="513" y="-1"/>
                      <a:pt x="771" y="0"/>
                    </a:cubicBezTo>
                    <a:cubicBezTo>
                      <a:pt x="12700" y="0"/>
                      <a:pt x="22371" y="9670"/>
                      <a:pt x="22371" y="21600"/>
                    </a:cubicBezTo>
                    <a:lnTo>
                      <a:pt x="771" y="21600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7" name="Arc 24"/>
              <p:cNvSpPr>
                <a:spLocks/>
              </p:cNvSpPr>
              <p:nvPr/>
            </p:nvSpPr>
            <p:spPr bwMode="auto">
              <a:xfrm>
                <a:off x="1748" y="1920"/>
                <a:ext cx="28" cy="128"/>
              </a:xfrm>
              <a:custGeom>
                <a:avLst/>
                <a:gdLst>
                  <a:gd name="T0" fmla="*/ 28 w 21600"/>
                  <a:gd name="T1" fmla="*/ 0 h 21600"/>
                  <a:gd name="T2" fmla="*/ 0 w 21600"/>
                  <a:gd name="T3" fmla="*/ 128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599"/>
                      <a:pt x="0" y="21600"/>
                    </a:cubicBezTo>
                    <a:lnTo>
                      <a:pt x="0" y="0"/>
                    </a:lnTo>
                    <a:close/>
                  </a:path>
                </a:pathLst>
              </a:custGeom>
              <a:noFill/>
              <a:ln w="254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2783" name="Line 26"/>
            <p:cNvSpPr>
              <a:spLocks noChangeShapeType="1"/>
            </p:cNvSpPr>
            <p:nvPr/>
          </p:nvSpPr>
          <p:spPr bwMode="auto">
            <a:xfrm flipV="1">
              <a:off x="3270250" y="1614487"/>
              <a:ext cx="0" cy="147796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3600450" y="2894012"/>
              <a:ext cx="414338" cy="346075"/>
              <a:chOff x="1800" y="2504"/>
              <a:chExt cx="272" cy="280"/>
            </a:xfrm>
          </p:grpSpPr>
          <p:sp>
            <p:nvSpPr>
              <p:cNvPr id="32828" name="Line 27"/>
              <p:cNvSpPr>
                <a:spLocks noChangeShapeType="1"/>
              </p:cNvSpPr>
              <p:nvPr/>
            </p:nvSpPr>
            <p:spPr bwMode="auto">
              <a:xfrm flipH="1" flipV="1">
                <a:off x="1800" y="2504"/>
                <a:ext cx="240" cy="16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29" name="Line 28"/>
              <p:cNvSpPr>
                <a:spLocks noChangeShapeType="1"/>
              </p:cNvSpPr>
              <p:nvPr/>
            </p:nvSpPr>
            <p:spPr bwMode="auto">
              <a:xfrm flipH="1">
                <a:off x="1800" y="2656"/>
                <a:ext cx="240" cy="128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0" name="Line 29"/>
              <p:cNvSpPr>
                <a:spLocks noChangeShapeType="1"/>
              </p:cNvSpPr>
              <p:nvPr/>
            </p:nvSpPr>
            <p:spPr bwMode="auto">
              <a:xfrm>
                <a:off x="1812" y="2520"/>
                <a:ext cx="0" cy="256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831" name="Oval 30"/>
              <p:cNvSpPr>
                <a:spLocks noChangeArrowheads="1"/>
              </p:cNvSpPr>
              <p:nvPr/>
            </p:nvSpPr>
            <p:spPr bwMode="auto">
              <a:xfrm>
                <a:off x="2032" y="2624"/>
                <a:ext cx="40" cy="48"/>
              </a:xfrm>
              <a:prstGeom prst="ellips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2785" name="Line 32"/>
            <p:cNvSpPr>
              <a:spLocks noChangeShapeType="1"/>
            </p:cNvSpPr>
            <p:nvPr/>
          </p:nvSpPr>
          <p:spPr bwMode="auto">
            <a:xfrm>
              <a:off x="3074988" y="1841500"/>
              <a:ext cx="0" cy="911225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86" name="Rectangle 33"/>
            <p:cNvSpPr>
              <a:spLocks noChangeArrowheads="1"/>
            </p:cNvSpPr>
            <p:nvPr/>
          </p:nvSpPr>
          <p:spPr bwMode="auto">
            <a:xfrm>
              <a:off x="2568575" y="1720850"/>
              <a:ext cx="290513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 dirty="0"/>
                <a:t>B</a:t>
              </a:r>
            </a:p>
          </p:txBody>
        </p:sp>
        <p:sp>
          <p:nvSpPr>
            <p:cNvPr id="32787" name="Rectangle 34"/>
            <p:cNvSpPr>
              <a:spLocks noChangeArrowheads="1"/>
            </p:cNvSpPr>
            <p:nvPr/>
          </p:nvSpPr>
          <p:spPr bwMode="auto">
            <a:xfrm>
              <a:off x="2557463" y="1492250"/>
              <a:ext cx="2905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 dirty="0"/>
                <a:t>A</a:t>
              </a:r>
            </a:p>
          </p:txBody>
        </p:sp>
        <p:sp>
          <p:nvSpPr>
            <p:cNvPr id="32788" name="Rectangle 35"/>
            <p:cNvSpPr>
              <a:spLocks noChangeArrowheads="1"/>
            </p:cNvSpPr>
            <p:nvPr/>
          </p:nvSpPr>
          <p:spPr bwMode="auto">
            <a:xfrm>
              <a:off x="2568575" y="3289300"/>
              <a:ext cx="282575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S</a:t>
              </a:r>
            </a:p>
          </p:txBody>
        </p:sp>
        <p:sp>
          <p:nvSpPr>
            <p:cNvPr id="32789" name="Rectangle 36"/>
            <p:cNvSpPr>
              <a:spLocks noChangeArrowheads="1"/>
            </p:cNvSpPr>
            <p:nvPr/>
          </p:nvSpPr>
          <p:spPr bwMode="auto">
            <a:xfrm>
              <a:off x="2568575" y="3517900"/>
              <a:ext cx="282575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S</a:t>
              </a:r>
            </a:p>
          </p:txBody>
        </p:sp>
        <p:sp>
          <p:nvSpPr>
            <p:cNvPr id="32790" name="Rectangle 37"/>
            <p:cNvSpPr>
              <a:spLocks noChangeArrowheads="1"/>
            </p:cNvSpPr>
            <p:nvPr/>
          </p:nvSpPr>
          <p:spPr bwMode="auto">
            <a:xfrm>
              <a:off x="5370513" y="2227262"/>
              <a:ext cx="274637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F</a:t>
              </a:r>
            </a:p>
          </p:txBody>
        </p:sp>
        <p:sp>
          <p:nvSpPr>
            <p:cNvPr id="32791" name="Rectangle 38"/>
            <p:cNvSpPr>
              <a:spLocks noChangeArrowheads="1"/>
            </p:cNvSpPr>
            <p:nvPr/>
          </p:nvSpPr>
          <p:spPr bwMode="auto">
            <a:xfrm>
              <a:off x="2678113" y="3327400"/>
              <a:ext cx="2651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1</a:t>
              </a:r>
            </a:p>
          </p:txBody>
        </p:sp>
        <p:sp>
          <p:nvSpPr>
            <p:cNvPr id="32792" name="Rectangle 39"/>
            <p:cNvSpPr>
              <a:spLocks noChangeArrowheads="1"/>
            </p:cNvSpPr>
            <p:nvPr/>
          </p:nvSpPr>
          <p:spPr bwMode="auto">
            <a:xfrm>
              <a:off x="2678113" y="3556000"/>
              <a:ext cx="2651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0</a:t>
              </a:r>
            </a:p>
          </p:txBody>
        </p:sp>
        <p:sp>
          <p:nvSpPr>
            <p:cNvPr id="32793" name="Rectangle 40"/>
            <p:cNvSpPr>
              <a:spLocks noChangeArrowheads="1"/>
            </p:cNvSpPr>
            <p:nvPr/>
          </p:nvSpPr>
          <p:spPr bwMode="auto">
            <a:xfrm>
              <a:off x="5478463" y="2246312"/>
              <a:ext cx="223837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i</a:t>
              </a:r>
            </a:p>
          </p:txBody>
        </p:sp>
        <p:sp>
          <p:nvSpPr>
            <p:cNvPr id="32794" name="Rectangle 41"/>
            <p:cNvSpPr>
              <a:spLocks noChangeArrowheads="1"/>
            </p:cNvSpPr>
            <p:nvPr/>
          </p:nvSpPr>
          <p:spPr bwMode="auto">
            <a:xfrm>
              <a:off x="2678113" y="1760537"/>
              <a:ext cx="223837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i</a:t>
              </a:r>
            </a:p>
          </p:txBody>
        </p:sp>
        <p:sp>
          <p:nvSpPr>
            <p:cNvPr id="32795" name="Rectangle 42"/>
            <p:cNvSpPr>
              <a:spLocks noChangeArrowheads="1"/>
            </p:cNvSpPr>
            <p:nvPr/>
          </p:nvSpPr>
          <p:spPr bwMode="auto">
            <a:xfrm>
              <a:off x="2665413" y="1522412"/>
              <a:ext cx="223837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i</a:t>
              </a:r>
            </a:p>
          </p:txBody>
        </p:sp>
        <p:sp>
          <p:nvSpPr>
            <p:cNvPr id="32796" name="Line 43"/>
            <p:cNvSpPr>
              <a:spLocks noChangeShapeType="1"/>
            </p:cNvSpPr>
            <p:nvPr/>
          </p:nvSpPr>
          <p:spPr bwMode="auto">
            <a:xfrm flipH="1">
              <a:off x="2849563" y="1619250"/>
              <a:ext cx="715962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97" name="Line 44"/>
            <p:cNvSpPr>
              <a:spLocks noChangeShapeType="1"/>
            </p:cNvSpPr>
            <p:nvPr/>
          </p:nvSpPr>
          <p:spPr bwMode="auto">
            <a:xfrm>
              <a:off x="3541713" y="2463800"/>
              <a:ext cx="13335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98" name="Line 45"/>
            <p:cNvSpPr>
              <a:spLocks noChangeShapeType="1"/>
            </p:cNvSpPr>
            <p:nvPr/>
          </p:nvSpPr>
          <p:spPr bwMode="auto">
            <a:xfrm>
              <a:off x="3541713" y="2800350"/>
              <a:ext cx="13335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799" name="Arc 46"/>
            <p:cNvSpPr>
              <a:spLocks/>
            </p:cNvSpPr>
            <p:nvPr/>
          </p:nvSpPr>
          <p:spPr bwMode="auto">
            <a:xfrm>
              <a:off x="3697288" y="2468562"/>
              <a:ext cx="317500" cy="158750"/>
            </a:xfrm>
            <a:custGeom>
              <a:avLst/>
              <a:gdLst>
                <a:gd name="T0" fmla="*/ 0 w 21704"/>
                <a:gd name="T1" fmla="*/ 0 h 21600"/>
                <a:gd name="T2" fmla="*/ 317500 w 21704"/>
                <a:gd name="T3" fmla="*/ 158750 h 21600"/>
                <a:gd name="T4" fmla="*/ 1521 w 21704"/>
                <a:gd name="T5" fmla="*/ 158750 h 21600"/>
                <a:gd name="T6" fmla="*/ 0 60000 65536"/>
                <a:gd name="T7" fmla="*/ 0 60000 65536"/>
                <a:gd name="T8" fmla="*/ 0 60000 65536"/>
                <a:gd name="T9" fmla="*/ 0 w 21704"/>
                <a:gd name="T10" fmla="*/ 0 h 21600"/>
                <a:gd name="T11" fmla="*/ 21704 w 21704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704" h="21600" fill="none" extrusionOk="0">
                  <a:moveTo>
                    <a:pt x="0" y="0"/>
                  </a:moveTo>
                  <a:cubicBezTo>
                    <a:pt x="34" y="0"/>
                    <a:pt x="69" y="-1"/>
                    <a:pt x="104" y="0"/>
                  </a:cubicBezTo>
                  <a:cubicBezTo>
                    <a:pt x="12033" y="0"/>
                    <a:pt x="21704" y="9670"/>
                    <a:pt x="21704" y="21600"/>
                  </a:cubicBezTo>
                </a:path>
                <a:path w="21704" h="21600" stroke="0" extrusionOk="0">
                  <a:moveTo>
                    <a:pt x="0" y="0"/>
                  </a:moveTo>
                  <a:cubicBezTo>
                    <a:pt x="34" y="0"/>
                    <a:pt x="69" y="-1"/>
                    <a:pt x="104" y="0"/>
                  </a:cubicBezTo>
                  <a:cubicBezTo>
                    <a:pt x="12033" y="0"/>
                    <a:pt x="21704" y="9670"/>
                    <a:pt x="21704" y="21600"/>
                  </a:cubicBezTo>
                  <a:lnTo>
                    <a:pt x="104" y="21600"/>
                  </a:lnTo>
                  <a:close/>
                </a:path>
              </a:pathLst>
            </a:custGeom>
            <a:noFill/>
            <a:ln w="25400" cap="rnd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0" name="Arc 47"/>
            <p:cNvSpPr>
              <a:spLocks/>
            </p:cNvSpPr>
            <p:nvPr/>
          </p:nvSpPr>
          <p:spPr bwMode="auto">
            <a:xfrm>
              <a:off x="3698875" y="2625725"/>
              <a:ext cx="315913" cy="160337"/>
            </a:xfrm>
            <a:custGeom>
              <a:avLst/>
              <a:gdLst>
                <a:gd name="T0" fmla="*/ 315913 w 21600"/>
                <a:gd name="T1" fmla="*/ 0 h 21600"/>
                <a:gd name="T2" fmla="*/ 0 w 21600"/>
                <a:gd name="T3" fmla="*/ 160337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5400" cap="rnd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1" name="Arc 48"/>
            <p:cNvSpPr>
              <a:spLocks/>
            </p:cNvSpPr>
            <p:nvPr/>
          </p:nvSpPr>
          <p:spPr bwMode="auto">
            <a:xfrm>
              <a:off x="3522663" y="2468562"/>
              <a:ext cx="42862" cy="158750"/>
            </a:xfrm>
            <a:custGeom>
              <a:avLst/>
              <a:gdLst>
                <a:gd name="T0" fmla="*/ 0 w 22371"/>
                <a:gd name="T1" fmla="*/ 103 h 21600"/>
                <a:gd name="T2" fmla="*/ 42862 w 22371"/>
                <a:gd name="T3" fmla="*/ 158750 h 21600"/>
                <a:gd name="T4" fmla="*/ 1477 w 22371"/>
                <a:gd name="T5" fmla="*/ 158750 h 21600"/>
                <a:gd name="T6" fmla="*/ 0 60000 65536"/>
                <a:gd name="T7" fmla="*/ 0 60000 65536"/>
                <a:gd name="T8" fmla="*/ 0 60000 65536"/>
                <a:gd name="T9" fmla="*/ 0 w 22371"/>
                <a:gd name="T10" fmla="*/ 0 h 21600"/>
                <a:gd name="T11" fmla="*/ 22371 w 22371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371" h="21600" fill="none" extrusionOk="0">
                  <a:moveTo>
                    <a:pt x="-1" y="13"/>
                  </a:moveTo>
                  <a:cubicBezTo>
                    <a:pt x="256" y="4"/>
                    <a:pt x="513" y="-1"/>
                    <a:pt x="771" y="0"/>
                  </a:cubicBezTo>
                  <a:cubicBezTo>
                    <a:pt x="12700" y="0"/>
                    <a:pt x="22371" y="9670"/>
                    <a:pt x="22371" y="21600"/>
                  </a:cubicBezTo>
                </a:path>
                <a:path w="22371" h="21600" stroke="0" extrusionOk="0">
                  <a:moveTo>
                    <a:pt x="-1" y="13"/>
                  </a:moveTo>
                  <a:cubicBezTo>
                    <a:pt x="256" y="4"/>
                    <a:pt x="513" y="-1"/>
                    <a:pt x="771" y="0"/>
                  </a:cubicBezTo>
                  <a:cubicBezTo>
                    <a:pt x="12700" y="0"/>
                    <a:pt x="22371" y="9670"/>
                    <a:pt x="22371" y="21600"/>
                  </a:cubicBezTo>
                  <a:lnTo>
                    <a:pt x="771" y="21600"/>
                  </a:lnTo>
                  <a:close/>
                </a:path>
              </a:pathLst>
            </a:custGeom>
            <a:noFill/>
            <a:ln w="25400" cap="rnd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2" name="Arc 49"/>
            <p:cNvSpPr>
              <a:spLocks/>
            </p:cNvSpPr>
            <p:nvPr/>
          </p:nvSpPr>
          <p:spPr bwMode="auto">
            <a:xfrm>
              <a:off x="3522663" y="2625725"/>
              <a:ext cx="42862" cy="160337"/>
            </a:xfrm>
            <a:custGeom>
              <a:avLst/>
              <a:gdLst>
                <a:gd name="T0" fmla="*/ 42862 w 21600"/>
                <a:gd name="T1" fmla="*/ 0 h 21600"/>
                <a:gd name="T2" fmla="*/ 0 w 21600"/>
                <a:gd name="T3" fmla="*/ 160337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5400" cap="rnd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3" name="Line 50"/>
            <p:cNvSpPr>
              <a:spLocks noChangeShapeType="1"/>
            </p:cNvSpPr>
            <p:nvPr/>
          </p:nvSpPr>
          <p:spPr bwMode="auto">
            <a:xfrm flipH="1">
              <a:off x="3074988" y="2292350"/>
              <a:ext cx="49053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4" name="Line 51"/>
            <p:cNvSpPr>
              <a:spLocks noChangeShapeType="1"/>
            </p:cNvSpPr>
            <p:nvPr/>
          </p:nvSpPr>
          <p:spPr bwMode="auto">
            <a:xfrm flipH="1">
              <a:off x="3262313" y="2065337"/>
              <a:ext cx="303212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5" name="Line 52"/>
            <p:cNvSpPr>
              <a:spLocks noChangeShapeType="1"/>
            </p:cNvSpPr>
            <p:nvPr/>
          </p:nvSpPr>
          <p:spPr bwMode="auto">
            <a:xfrm flipH="1">
              <a:off x="3055938" y="2740025"/>
              <a:ext cx="50958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6" name="Line 53"/>
            <p:cNvSpPr>
              <a:spLocks noChangeShapeType="1"/>
            </p:cNvSpPr>
            <p:nvPr/>
          </p:nvSpPr>
          <p:spPr bwMode="auto">
            <a:xfrm flipH="1">
              <a:off x="3262313" y="2511425"/>
              <a:ext cx="303212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7" name="Line 54"/>
            <p:cNvSpPr>
              <a:spLocks noChangeShapeType="1"/>
            </p:cNvSpPr>
            <p:nvPr/>
          </p:nvSpPr>
          <p:spPr bwMode="auto">
            <a:xfrm flipH="1">
              <a:off x="3262313" y="3078162"/>
              <a:ext cx="36353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8" name="Line 55"/>
            <p:cNvSpPr>
              <a:spLocks noChangeShapeType="1"/>
            </p:cNvSpPr>
            <p:nvPr/>
          </p:nvSpPr>
          <p:spPr bwMode="auto">
            <a:xfrm>
              <a:off x="4029075" y="1728787"/>
              <a:ext cx="365125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09" name="Line 56"/>
            <p:cNvSpPr>
              <a:spLocks noChangeShapeType="1"/>
            </p:cNvSpPr>
            <p:nvPr/>
          </p:nvSpPr>
          <p:spPr bwMode="auto">
            <a:xfrm>
              <a:off x="4029075" y="2174875"/>
              <a:ext cx="35560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10" name="Line 57"/>
            <p:cNvSpPr>
              <a:spLocks noChangeShapeType="1"/>
            </p:cNvSpPr>
            <p:nvPr/>
          </p:nvSpPr>
          <p:spPr bwMode="auto">
            <a:xfrm>
              <a:off x="4029075" y="2632075"/>
              <a:ext cx="346075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11" name="Line 58"/>
            <p:cNvSpPr>
              <a:spLocks noChangeShapeType="1"/>
            </p:cNvSpPr>
            <p:nvPr/>
          </p:nvSpPr>
          <p:spPr bwMode="auto">
            <a:xfrm>
              <a:off x="4038600" y="3078162"/>
              <a:ext cx="346075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12" name="Arc 59"/>
            <p:cNvSpPr>
              <a:spLocks/>
            </p:cNvSpPr>
            <p:nvPr/>
          </p:nvSpPr>
          <p:spPr bwMode="auto">
            <a:xfrm>
              <a:off x="3462338" y="2468562"/>
              <a:ext cx="42862" cy="158750"/>
            </a:xfrm>
            <a:custGeom>
              <a:avLst/>
              <a:gdLst>
                <a:gd name="T0" fmla="*/ 0 w 22371"/>
                <a:gd name="T1" fmla="*/ 103 h 21600"/>
                <a:gd name="T2" fmla="*/ 42862 w 22371"/>
                <a:gd name="T3" fmla="*/ 158750 h 21600"/>
                <a:gd name="T4" fmla="*/ 1477 w 22371"/>
                <a:gd name="T5" fmla="*/ 158750 h 21600"/>
                <a:gd name="T6" fmla="*/ 0 60000 65536"/>
                <a:gd name="T7" fmla="*/ 0 60000 65536"/>
                <a:gd name="T8" fmla="*/ 0 60000 65536"/>
                <a:gd name="T9" fmla="*/ 0 w 22371"/>
                <a:gd name="T10" fmla="*/ 0 h 21600"/>
                <a:gd name="T11" fmla="*/ 22371 w 22371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371" h="21600" fill="none" extrusionOk="0">
                  <a:moveTo>
                    <a:pt x="-1" y="13"/>
                  </a:moveTo>
                  <a:cubicBezTo>
                    <a:pt x="256" y="4"/>
                    <a:pt x="513" y="-1"/>
                    <a:pt x="771" y="0"/>
                  </a:cubicBezTo>
                  <a:cubicBezTo>
                    <a:pt x="12700" y="0"/>
                    <a:pt x="22371" y="9670"/>
                    <a:pt x="22371" y="21600"/>
                  </a:cubicBezTo>
                </a:path>
                <a:path w="22371" h="21600" stroke="0" extrusionOk="0">
                  <a:moveTo>
                    <a:pt x="-1" y="13"/>
                  </a:moveTo>
                  <a:cubicBezTo>
                    <a:pt x="256" y="4"/>
                    <a:pt x="513" y="-1"/>
                    <a:pt x="771" y="0"/>
                  </a:cubicBezTo>
                  <a:cubicBezTo>
                    <a:pt x="12700" y="0"/>
                    <a:pt x="22371" y="9670"/>
                    <a:pt x="22371" y="21600"/>
                  </a:cubicBezTo>
                  <a:lnTo>
                    <a:pt x="771" y="21600"/>
                  </a:lnTo>
                  <a:close/>
                </a:path>
              </a:pathLst>
            </a:custGeom>
            <a:noFill/>
            <a:ln w="25400" cap="rnd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13" name="Arc 60"/>
            <p:cNvSpPr>
              <a:spLocks/>
            </p:cNvSpPr>
            <p:nvPr/>
          </p:nvSpPr>
          <p:spPr bwMode="auto">
            <a:xfrm>
              <a:off x="3462338" y="2625725"/>
              <a:ext cx="42862" cy="160337"/>
            </a:xfrm>
            <a:custGeom>
              <a:avLst/>
              <a:gdLst>
                <a:gd name="T0" fmla="*/ 42862 w 21600"/>
                <a:gd name="T1" fmla="*/ 0 h 21600"/>
                <a:gd name="T2" fmla="*/ 0 w 21600"/>
                <a:gd name="T3" fmla="*/ 160337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25400" cap="rnd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14" name="Rectangle 61"/>
            <p:cNvSpPr>
              <a:spLocks noChangeArrowheads="1"/>
            </p:cNvSpPr>
            <p:nvPr/>
          </p:nvSpPr>
          <p:spPr bwMode="auto">
            <a:xfrm>
              <a:off x="4389438" y="1563687"/>
              <a:ext cx="800100" cy="1668463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15" name="Rectangle 62"/>
            <p:cNvSpPr>
              <a:spLocks noChangeArrowheads="1"/>
            </p:cNvSpPr>
            <p:nvPr/>
          </p:nvSpPr>
          <p:spPr bwMode="auto">
            <a:xfrm>
              <a:off x="4364038" y="1612900"/>
              <a:ext cx="2651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0</a:t>
              </a:r>
            </a:p>
          </p:txBody>
        </p:sp>
        <p:sp>
          <p:nvSpPr>
            <p:cNvPr id="32816" name="Rectangle 63"/>
            <p:cNvSpPr>
              <a:spLocks noChangeArrowheads="1"/>
            </p:cNvSpPr>
            <p:nvPr/>
          </p:nvSpPr>
          <p:spPr bwMode="auto">
            <a:xfrm>
              <a:off x="4351338" y="2058987"/>
              <a:ext cx="2651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1</a:t>
              </a:r>
            </a:p>
          </p:txBody>
        </p:sp>
        <p:sp>
          <p:nvSpPr>
            <p:cNvPr id="32817" name="Rectangle 64"/>
            <p:cNvSpPr>
              <a:spLocks noChangeArrowheads="1"/>
            </p:cNvSpPr>
            <p:nvPr/>
          </p:nvSpPr>
          <p:spPr bwMode="auto">
            <a:xfrm>
              <a:off x="4364038" y="2514600"/>
              <a:ext cx="2651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 dirty="0"/>
                <a:t>2</a:t>
              </a:r>
            </a:p>
          </p:txBody>
        </p:sp>
        <p:sp>
          <p:nvSpPr>
            <p:cNvPr id="32818" name="Rectangle 65"/>
            <p:cNvSpPr>
              <a:spLocks noChangeArrowheads="1"/>
            </p:cNvSpPr>
            <p:nvPr/>
          </p:nvSpPr>
          <p:spPr bwMode="auto">
            <a:xfrm>
              <a:off x="4351338" y="2960687"/>
              <a:ext cx="2651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3</a:t>
              </a:r>
            </a:p>
          </p:txBody>
        </p:sp>
        <p:sp>
          <p:nvSpPr>
            <p:cNvPr id="32819" name="Rectangle 66"/>
            <p:cNvSpPr>
              <a:spLocks noChangeArrowheads="1"/>
            </p:cNvSpPr>
            <p:nvPr/>
          </p:nvSpPr>
          <p:spPr bwMode="auto">
            <a:xfrm>
              <a:off x="4632325" y="2176462"/>
              <a:ext cx="536575" cy="4191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4 X 1</a:t>
              </a:r>
            </a:p>
            <a:p>
              <a:pPr defTabSz="762000" eaLnBrk="1"/>
              <a:endParaRPr lang="en-US" altLang="ko-KR" sz="1200"/>
            </a:p>
          </p:txBody>
        </p:sp>
        <p:sp>
          <p:nvSpPr>
            <p:cNvPr id="32820" name="Rectangle 67"/>
            <p:cNvSpPr>
              <a:spLocks noChangeArrowheads="1"/>
            </p:cNvSpPr>
            <p:nvPr/>
          </p:nvSpPr>
          <p:spPr bwMode="auto">
            <a:xfrm>
              <a:off x="4630738" y="2316162"/>
              <a:ext cx="519112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/>
                <a:t>MUX</a:t>
              </a:r>
            </a:p>
          </p:txBody>
        </p:sp>
        <p:sp>
          <p:nvSpPr>
            <p:cNvPr id="32821" name="Line 68"/>
            <p:cNvSpPr>
              <a:spLocks noChangeShapeType="1"/>
            </p:cNvSpPr>
            <p:nvPr/>
          </p:nvSpPr>
          <p:spPr bwMode="auto">
            <a:xfrm>
              <a:off x="5214938" y="2343150"/>
              <a:ext cx="182562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22" name="Rectangle 69"/>
            <p:cNvSpPr>
              <a:spLocks noChangeArrowheads="1"/>
            </p:cNvSpPr>
            <p:nvPr/>
          </p:nvSpPr>
          <p:spPr bwMode="auto">
            <a:xfrm>
              <a:off x="4506913" y="3003550"/>
              <a:ext cx="628650" cy="2540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sz="1200" dirty="0"/>
                <a:t>Select</a:t>
              </a:r>
            </a:p>
          </p:txBody>
        </p:sp>
        <p:sp>
          <p:nvSpPr>
            <p:cNvPr id="32823" name="Line 70"/>
            <p:cNvSpPr>
              <a:spLocks noChangeShapeType="1"/>
            </p:cNvSpPr>
            <p:nvPr/>
          </p:nvSpPr>
          <p:spPr bwMode="auto">
            <a:xfrm>
              <a:off x="4589463" y="3251200"/>
              <a:ext cx="0" cy="149225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24" name="Line 71"/>
            <p:cNvSpPr>
              <a:spLocks noChangeShapeType="1"/>
            </p:cNvSpPr>
            <p:nvPr/>
          </p:nvSpPr>
          <p:spPr bwMode="auto">
            <a:xfrm>
              <a:off x="5003800" y="3251200"/>
              <a:ext cx="0" cy="376237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25" name="Line 72"/>
            <p:cNvSpPr>
              <a:spLocks noChangeShapeType="1"/>
            </p:cNvSpPr>
            <p:nvPr/>
          </p:nvSpPr>
          <p:spPr bwMode="auto">
            <a:xfrm flipH="1">
              <a:off x="2849563" y="3414712"/>
              <a:ext cx="174783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826" name="Line 73"/>
            <p:cNvSpPr>
              <a:spLocks noChangeShapeType="1"/>
            </p:cNvSpPr>
            <p:nvPr/>
          </p:nvSpPr>
          <p:spPr bwMode="auto">
            <a:xfrm flipH="1">
              <a:off x="2849563" y="3643312"/>
              <a:ext cx="2159000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2827" name="Rectangle 74"/>
          <p:cNvSpPr>
            <a:spLocks noChangeArrowheads="1"/>
          </p:cNvSpPr>
          <p:nvPr/>
        </p:nvSpPr>
        <p:spPr bwMode="auto">
          <a:xfrm>
            <a:off x="1570038" y="4273550"/>
            <a:ext cx="4556125" cy="15144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36625"/>
            <a:ext cx="5943600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5. Shift  </a:t>
            </a:r>
            <a:r>
              <a:rPr lang="en-US" altLang="ko-KR" sz="3200" dirty="0" err="1" smtClean="0"/>
              <a:t>Microoperations</a:t>
            </a:r>
            <a:endParaRPr lang="en-US" altLang="ko-KR" sz="3200" dirty="0" smtClean="0"/>
          </a:p>
        </p:txBody>
      </p:sp>
      <p:sp>
        <p:nvSpPr>
          <p:cNvPr id="40998" name="Rectangle 93"/>
          <p:cNvSpPr>
            <a:spLocks noGrp="1" noChangeArrowheads="1"/>
          </p:cNvSpPr>
          <p:nvPr>
            <p:ph idx="1"/>
          </p:nvPr>
        </p:nvSpPr>
        <p:spPr bwMode="auto">
          <a:xfrm>
            <a:off x="476250" y="1820862"/>
            <a:ext cx="7408863" cy="23701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There are three types of shifts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i="1" dirty="0" smtClean="0">
                <a:solidFill>
                  <a:schemeClr val="tx2"/>
                </a:solidFill>
              </a:rPr>
              <a:t>Logical shift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i="1" dirty="0" smtClean="0">
                <a:solidFill>
                  <a:srgbClr val="FF0000"/>
                </a:solidFill>
              </a:rPr>
              <a:t>Circular shift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i="1" dirty="0" smtClean="0">
                <a:solidFill>
                  <a:schemeClr val="accent4">
                    <a:lumMod val="50000"/>
                  </a:schemeClr>
                </a:solidFill>
              </a:rPr>
              <a:t>Arithmetic shift</a:t>
            </a:r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4267200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Logical Shift</a:t>
            </a:r>
          </a:p>
        </p:txBody>
      </p:sp>
      <p:sp>
        <p:nvSpPr>
          <p:cNvPr id="41988" name="Rectangle 38"/>
          <p:cNvSpPr>
            <a:spLocks noGrp="1" noChangeArrowheads="1"/>
          </p:cNvSpPr>
          <p:nvPr>
            <p:ph idx="1"/>
          </p:nvPr>
        </p:nvSpPr>
        <p:spPr bwMode="auto">
          <a:xfrm>
            <a:off x="476250" y="838200"/>
            <a:ext cx="8199438" cy="5943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ko-KR" sz="2000" dirty="0" smtClean="0"/>
              <a:t>In a logical shift the serial input to the shift is a 0.</a:t>
            </a:r>
          </a:p>
          <a:p>
            <a:r>
              <a:rPr lang="en-US" altLang="ko-KR" sz="2000" dirty="0" smtClean="0"/>
              <a:t>A </a:t>
            </a:r>
            <a:r>
              <a:rPr lang="en-US" altLang="ko-KR" sz="2000" dirty="0" smtClean="0">
                <a:solidFill>
                  <a:srgbClr val="CC3300"/>
                </a:solidFill>
              </a:rPr>
              <a:t>right logical shift</a:t>
            </a:r>
            <a:r>
              <a:rPr lang="en-US" altLang="ko-KR" sz="2000" dirty="0" smtClean="0"/>
              <a:t> operation:</a:t>
            </a:r>
          </a:p>
          <a:p>
            <a:endParaRPr lang="en-US" altLang="ko-KR" sz="2000" dirty="0" smtClean="0"/>
          </a:p>
          <a:p>
            <a:endParaRPr lang="en-US" altLang="ko-KR" sz="2000" dirty="0" smtClean="0"/>
          </a:p>
          <a:p>
            <a:endParaRPr lang="en-US" altLang="ko-KR" sz="2000" dirty="0" smtClean="0"/>
          </a:p>
          <a:p>
            <a:r>
              <a:rPr lang="en-US" altLang="ko-KR" sz="2000" dirty="0" smtClean="0"/>
              <a:t>A </a:t>
            </a:r>
            <a:r>
              <a:rPr lang="en-US" altLang="ko-KR" sz="2000" dirty="0" smtClean="0">
                <a:solidFill>
                  <a:schemeClr val="tx2"/>
                </a:solidFill>
              </a:rPr>
              <a:t>left logical shift</a:t>
            </a:r>
            <a:r>
              <a:rPr lang="en-US" altLang="ko-KR" sz="2000" dirty="0" smtClean="0"/>
              <a:t> operation:</a:t>
            </a:r>
          </a:p>
          <a:p>
            <a:endParaRPr lang="en-US" altLang="ko-KR" sz="2000" dirty="0" smtClean="0"/>
          </a:p>
          <a:p>
            <a:endParaRPr lang="en-US" altLang="ko-KR" sz="2000" dirty="0" smtClean="0"/>
          </a:p>
          <a:p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In a Register Transfer Language, the following notation is used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i="1" dirty="0" err="1" smtClean="0"/>
              <a:t>shl</a:t>
            </a:r>
            <a:r>
              <a:rPr lang="en-US" altLang="ko-KR" sz="1600" dirty="0" smtClean="0"/>
              <a:t>  	for a logical shift left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i="1" dirty="0" err="1" smtClean="0"/>
              <a:t>shr</a:t>
            </a:r>
            <a:r>
              <a:rPr lang="en-US" altLang="ko-KR" sz="1600" dirty="0" smtClean="0"/>
              <a:t>	for a logical shift right	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Examples:</a:t>
            </a:r>
          </a:p>
          <a:p>
            <a:pPr lvl="2" algn="just">
              <a:lnSpc>
                <a:spcPct val="150000"/>
              </a:lnSpc>
            </a:pPr>
            <a:r>
              <a:rPr lang="en-US" altLang="ko-KR" sz="1600" dirty="0" smtClean="0"/>
              <a:t>R2 </a:t>
            </a:r>
            <a:r>
              <a:rPr lang="en-US" altLang="ko-KR" sz="1600" dirty="0" smtClean="0">
                <a:sym typeface="Symbol" pitchFamily="18" charset="2"/>
              </a:rPr>
              <a:t> </a:t>
            </a:r>
            <a:r>
              <a:rPr lang="en-US" altLang="ko-KR" sz="1600" i="1" dirty="0" err="1" smtClean="0">
                <a:sym typeface="Symbol" pitchFamily="18" charset="2"/>
              </a:rPr>
              <a:t>shr</a:t>
            </a:r>
            <a:r>
              <a:rPr lang="en-US" altLang="ko-KR" sz="1600" dirty="0" smtClean="0">
                <a:sym typeface="Symbol" pitchFamily="18" charset="2"/>
              </a:rPr>
              <a:t> R2</a:t>
            </a:r>
          </a:p>
          <a:p>
            <a:pPr lvl="2" algn="just">
              <a:lnSpc>
                <a:spcPct val="150000"/>
              </a:lnSpc>
            </a:pPr>
            <a:r>
              <a:rPr lang="en-US" altLang="ko-KR" sz="1600" dirty="0" smtClean="0">
                <a:sym typeface="Symbol" pitchFamily="18" charset="2"/>
              </a:rPr>
              <a:t>R3  </a:t>
            </a:r>
            <a:r>
              <a:rPr lang="en-US" altLang="ko-KR" sz="1600" i="1" dirty="0" err="1" smtClean="0">
                <a:sym typeface="Symbol" pitchFamily="18" charset="2"/>
              </a:rPr>
              <a:t>shl</a:t>
            </a:r>
            <a:r>
              <a:rPr lang="en-US" altLang="ko-KR" sz="1600" dirty="0" smtClean="0">
                <a:sym typeface="Symbol" pitchFamily="18" charset="2"/>
              </a:rPr>
              <a:t> R3</a:t>
            </a:r>
          </a:p>
          <a:p>
            <a:pPr lvl="2"/>
            <a:endParaRPr lang="en-US" altLang="ko-KR" sz="1600" dirty="0" smtClean="0">
              <a:sym typeface="Symbol" pitchFamily="18" charset="2"/>
            </a:endParaRPr>
          </a:p>
        </p:txBody>
      </p:sp>
      <p:grpSp>
        <p:nvGrpSpPr>
          <p:cNvPr id="2" name="Group 46"/>
          <p:cNvGrpSpPr>
            <a:grpSpLocks/>
          </p:cNvGrpSpPr>
          <p:nvPr/>
        </p:nvGrpSpPr>
        <p:grpSpPr bwMode="auto">
          <a:xfrm>
            <a:off x="1908175" y="1752600"/>
            <a:ext cx="6557963" cy="700087"/>
            <a:chOff x="1202" y="1117"/>
            <a:chExt cx="4131" cy="441"/>
          </a:xfrm>
        </p:grpSpPr>
        <p:sp>
          <p:nvSpPr>
            <p:cNvPr id="42010" name="Rectangle 4"/>
            <p:cNvSpPr>
              <a:spLocks noChangeArrowheads="1"/>
            </p:cNvSpPr>
            <p:nvPr/>
          </p:nvSpPr>
          <p:spPr bwMode="auto">
            <a:xfrm>
              <a:off x="1701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1" name="Line 5"/>
            <p:cNvSpPr>
              <a:spLocks noChangeShapeType="1"/>
            </p:cNvSpPr>
            <p:nvPr/>
          </p:nvSpPr>
          <p:spPr bwMode="auto">
            <a:xfrm>
              <a:off x="1928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12" name="Rectangle 6"/>
            <p:cNvSpPr>
              <a:spLocks noChangeArrowheads="1"/>
            </p:cNvSpPr>
            <p:nvPr/>
          </p:nvSpPr>
          <p:spPr bwMode="auto">
            <a:xfrm>
              <a:off x="2155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3" name="Line 7"/>
            <p:cNvSpPr>
              <a:spLocks noChangeShapeType="1"/>
            </p:cNvSpPr>
            <p:nvPr/>
          </p:nvSpPr>
          <p:spPr bwMode="auto">
            <a:xfrm>
              <a:off x="2382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14" name="Rectangle 8"/>
            <p:cNvSpPr>
              <a:spLocks noChangeArrowheads="1"/>
            </p:cNvSpPr>
            <p:nvPr/>
          </p:nvSpPr>
          <p:spPr bwMode="auto">
            <a:xfrm>
              <a:off x="2609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5" name="Line 9"/>
            <p:cNvSpPr>
              <a:spLocks noChangeShapeType="1"/>
            </p:cNvSpPr>
            <p:nvPr/>
          </p:nvSpPr>
          <p:spPr bwMode="auto">
            <a:xfrm>
              <a:off x="2836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16" name="Rectangle 10"/>
            <p:cNvSpPr>
              <a:spLocks noChangeArrowheads="1"/>
            </p:cNvSpPr>
            <p:nvPr/>
          </p:nvSpPr>
          <p:spPr bwMode="auto">
            <a:xfrm>
              <a:off x="3063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7" name="Line 11"/>
            <p:cNvSpPr>
              <a:spLocks noChangeShapeType="1"/>
            </p:cNvSpPr>
            <p:nvPr/>
          </p:nvSpPr>
          <p:spPr bwMode="auto">
            <a:xfrm>
              <a:off x="3290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18" name="Rectangle 12"/>
            <p:cNvSpPr>
              <a:spLocks noChangeArrowheads="1"/>
            </p:cNvSpPr>
            <p:nvPr/>
          </p:nvSpPr>
          <p:spPr bwMode="auto">
            <a:xfrm>
              <a:off x="3517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19" name="Line 13"/>
            <p:cNvSpPr>
              <a:spLocks noChangeShapeType="1"/>
            </p:cNvSpPr>
            <p:nvPr/>
          </p:nvSpPr>
          <p:spPr bwMode="auto">
            <a:xfrm>
              <a:off x="3744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20" name="Rectangle 14"/>
            <p:cNvSpPr>
              <a:spLocks noChangeArrowheads="1"/>
            </p:cNvSpPr>
            <p:nvPr/>
          </p:nvSpPr>
          <p:spPr bwMode="auto">
            <a:xfrm>
              <a:off x="3971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21" name="Line 15"/>
            <p:cNvSpPr>
              <a:spLocks noChangeShapeType="1"/>
            </p:cNvSpPr>
            <p:nvPr/>
          </p:nvSpPr>
          <p:spPr bwMode="auto">
            <a:xfrm>
              <a:off x="4198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22" name="Rectangle 16"/>
            <p:cNvSpPr>
              <a:spLocks noChangeArrowheads="1"/>
            </p:cNvSpPr>
            <p:nvPr/>
          </p:nvSpPr>
          <p:spPr bwMode="auto">
            <a:xfrm>
              <a:off x="4425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23" name="Line 17"/>
            <p:cNvSpPr>
              <a:spLocks noChangeShapeType="1"/>
            </p:cNvSpPr>
            <p:nvPr/>
          </p:nvSpPr>
          <p:spPr bwMode="auto">
            <a:xfrm>
              <a:off x="4652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24" name="Rectangle 18"/>
            <p:cNvSpPr>
              <a:spLocks noChangeArrowheads="1"/>
            </p:cNvSpPr>
            <p:nvPr/>
          </p:nvSpPr>
          <p:spPr bwMode="auto">
            <a:xfrm>
              <a:off x="4879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25" name="Line 19"/>
            <p:cNvSpPr>
              <a:spLocks noChangeShapeType="1"/>
            </p:cNvSpPr>
            <p:nvPr/>
          </p:nvSpPr>
          <p:spPr bwMode="auto">
            <a:xfrm>
              <a:off x="5106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26" name="Line 20"/>
            <p:cNvSpPr>
              <a:spLocks noChangeShapeType="1"/>
            </p:cNvSpPr>
            <p:nvPr/>
          </p:nvSpPr>
          <p:spPr bwMode="auto">
            <a:xfrm>
              <a:off x="1474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27" name="Line 40"/>
            <p:cNvSpPr>
              <a:spLocks noChangeShapeType="1"/>
            </p:cNvSpPr>
            <p:nvPr/>
          </p:nvSpPr>
          <p:spPr bwMode="auto">
            <a:xfrm flipH="1" flipV="1">
              <a:off x="1384" y="1285"/>
              <a:ext cx="90" cy="1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28" name="Text Box 45"/>
            <p:cNvSpPr txBox="1">
              <a:spLocks noChangeArrowheads="1"/>
            </p:cNvSpPr>
            <p:nvPr/>
          </p:nvSpPr>
          <p:spPr bwMode="auto">
            <a:xfrm>
              <a:off x="1202" y="1117"/>
              <a:ext cx="196" cy="21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800"/>
                <a:t>0</a:t>
              </a:r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2335213" y="3124200"/>
            <a:ext cx="6507162" cy="720725"/>
            <a:chOff x="1471" y="1888"/>
            <a:chExt cx="4099" cy="454"/>
          </a:xfrm>
        </p:grpSpPr>
        <p:sp>
          <p:nvSpPr>
            <p:cNvPr id="41991" name="Rectangle 21"/>
            <p:cNvSpPr>
              <a:spLocks noChangeArrowheads="1"/>
            </p:cNvSpPr>
            <p:nvPr/>
          </p:nvSpPr>
          <p:spPr bwMode="auto">
            <a:xfrm flipH="1">
              <a:off x="1698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2" name="Line 22"/>
            <p:cNvSpPr>
              <a:spLocks noChangeShapeType="1"/>
            </p:cNvSpPr>
            <p:nvPr/>
          </p:nvSpPr>
          <p:spPr bwMode="auto">
            <a:xfrm flipH="1">
              <a:off x="1925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1993" name="Rectangle 23"/>
            <p:cNvSpPr>
              <a:spLocks noChangeArrowheads="1"/>
            </p:cNvSpPr>
            <p:nvPr/>
          </p:nvSpPr>
          <p:spPr bwMode="auto">
            <a:xfrm flipH="1">
              <a:off x="2152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4" name="Line 24"/>
            <p:cNvSpPr>
              <a:spLocks noChangeShapeType="1"/>
            </p:cNvSpPr>
            <p:nvPr/>
          </p:nvSpPr>
          <p:spPr bwMode="auto">
            <a:xfrm flipH="1">
              <a:off x="2379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1995" name="Rectangle 25"/>
            <p:cNvSpPr>
              <a:spLocks noChangeArrowheads="1"/>
            </p:cNvSpPr>
            <p:nvPr/>
          </p:nvSpPr>
          <p:spPr bwMode="auto">
            <a:xfrm flipH="1">
              <a:off x="2606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6" name="Line 26"/>
            <p:cNvSpPr>
              <a:spLocks noChangeShapeType="1"/>
            </p:cNvSpPr>
            <p:nvPr/>
          </p:nvSpPr>
          <p:spPr bwMode="auto">
            <a:xfrm flipH="1">
              <a:off x="2833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1997" name="Rectangle 27"/>
            <p:cNvSpPr>
              <a:spLocks noChangeArrowheads="1"/>
            </p:cNvSpPr>
            <p:nvPr/>
          </p:nvSpPr>
          <p:spPr bwMode="auto">
            <a:xfrm flipH="1">
              <a:off x="3060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998" name="Line 28"/>
            <p:cNvSpPr>
              <a:spLocks noChangeShapeType="1"/>
            </p:cNvSpPr>
            <p:nvPr/>
          </p:nvSpPr>
          <p:spPr bwMode="auto">
            <a:xfrm flipH="1">
              <a:off x="3287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1999" name="Rectangle 29"/>
            <p:cNvSpPr>
              <a:spLocks noChangeArrowheads="1"/>
            </p:cNvSpPr>
            <p:nvPr/>
          </p:nvSpPr>
          <p:spPr bwMode="auto">
            <a:xfrm flipH="1">
              <a:off x="3514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00" name="Line 30"/>
            <p:cNvSpPr>
              <a:spLocks noChangeShapeType="1"/>
            </p:cNvSpPr>
            <p:nvPr/>
          </p:nvSpPr>
          <p:spPr bwMode="auto">
            <a:xfrm flipH="1">
              <a:off x="3741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01" name="Rectangle 31"/>
            <p:cNvSpPr>
              <a:spLocks noChangeArrowheads="1"/>
            </p:cNvSpPr>
            <p:nvPr/>
          </p:nvSpPr>
          <p:spPr bwMode="auto">
            <a:xfrm flipH="1">
              <a:off x="3968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02" name="Line 32"/>
            <p:cNvSpPr>
              <a:spLocks noChangeShapeType="1"/>
            </p:cNvSpPr>
            <p:nvPr/>
          </p:nvSpPr>
          <p:spPr bwMode="auto">
            <a:xfrm flipH="1">
              <a:off x="4195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03" name="Rectangle 33"/>
            <p:cNvSpPr>
              <a:spLocks noChangeArrowheads="1"/>
            </p:cNvSpPr>
            <p:nvPr/>
          </p:nvSpPr>
          <p:spPr bwMode="auto">
            <a:xfrm flipH="1">
              <a:off x="4422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04" name="Line 34"/>
            <p:cNvSpPr>
              <a:spLocks noChangeShapeType="1"/>
            </p:cNvSpPr>
            <p:nvPr/>
          </p:nvSpPr>
          <p:spPr bwMode="auto">
            <a:xfrm flipH="1">
              <a:off x="4649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05" name="Rectangle 35"/>
            <p:cNvSpPr>
              <a:spLocks noChangeArrowheads="1"/>
            </p:cNvSpPr>
            <p:nvPr/>
          </p:nvSpPr>
          <p:spPr bwMode="auto">
            <a:xfrm flipH="1">
              <a:off x="4876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06" name="Line 36"/>
            <p:cNvSpPr>
              <a:spLocks noChangeShapeType="1"/>
            </p:cNvSpPr>
            <p:nvPr/>
          </p:nvSpPr>
          <p:spPr bwMode="auto">
            <a:xfrm flipH="1">
              <a:off x="5102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07" name="Line 37"/>
            <p:cNvSpPr>
              <a:spLocks noChangeShapeType="1"/>
            </p:cNvSpPr>
            <p:nvPr/>
          </p:nvSpPr>
          <p:spPr bwMode="auto">
            <a:xfrm flipH="1">
              <a:off x="1471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08" name="Line 43"/>
            <p:cNvSpPr>
              <a:spLocks noChangeShapeType="1"/>
            </p:cNvSpPr>
            <p:nvPr/>
          </p:nvSpPr>
          <p:spPr bwMode="auto">
            <a:xfrm flipV="1">
              <a:off x="5329" y="2114"/>
              <a:ext cx="91" cy="9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09" name="Rectangle 47"/>
            <p:cNvSpPr>
              <a:spLocks noChangeArrowheads="1"/>
            </p:cNvSpPr>
            <p:nvPr/>
          </p:nvSpPr>
          <p:spPr bwMode="auto">
            <a:xfrm>
              <a:off x="5374" y="1888"/>
              <a:ext cx="196" cy="21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800"/>
                <a:t>0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555625"/>
            <a:ext cx="3429000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Circular Shift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476250" y="914400"/>
            <a:ext cx="7989888" cy="56610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In a circular shift the serial input is the bit that is shifted out of the other end of the register.</a:t>
            </a:r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A </a:t>
            </a:r>
            <a:r>
              <a:rPr lang="en-US" altLang="ko-KR" sz="1600" dirty="0" smtClean="0">
                <a:solidFill>
                  <a:srgbClr val="C00000"/>
                </a:solidFill>
              </a:rPr>
              <a:t>right circular shift</a:t>
            </a:r>
            <a:r>
              <a:rPr lang="en-US" altLang="ko-KR" sz="1600" dirty="0" smtClean="0"/>
              <a:t> operation:</a:t>
            </a:r>
          </a:p>
          <a:p>
            <a:pPr algn="just">
              <a:lnSpc>
                <a:spcPct val="150000"/>
              </a:lnSpc>
            </a:pP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A </a:t>
            </a:r>
            <a:r>
              <a:rPr lang="en-US" altLang="ko-KR" sz="1600" dirty="0" smtClean="0">
                <a:solidFill>
                  <a:srgbClr val="C00000"/>
                </a:solidFill>
              </a:rPr>
              <a:t>left circular shift</a:t>
            </a:r>
            <a:r>
              <a:rPr lang="en-US" altLang="ko-KR" sz="1600" dirty="0" smtClean="0"/>
              <a:t> operation:</a:t>
            </a:r>
          </a:p>
          <a:p>
            <a:pPr algn="just">
              <a:lnSpc>
                <a:spcPct val="150000"/>
              </a:lnSpc>
            </a:pP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endParaRPr lang="en-US" altLang="ko-KR" sz="1600" dirty="0" smtClean="0"/>
          </a:p>
          <a:p>
            <a:pPr algn="just">
              <a:lnSpc>
                <a:spcPct val="150000"/>
              </a:lnSpc>
            </a:pPr>
            <a:r>
              <a:rPr lang="en-US" altLang="ko-KR" sz="1600" dirty="0" smtClean="0"/>
              <a:t>In a RTL, the following notation is used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200" i="1" dirty="0" err="1" smtClean="0"/>
              <a:t>cil</a:t>
            </a:r>
            <a:r>
              <a:rPr lang="en-US" altLang="ko-KR" sz="1200" dirty="0" smtClean="0"/>
              <a:t>  	for a circular shift left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200" i="1" dirty="0" smtClean="0"/>
              <a:t>cir</a:t>
            </a:r>
            <a:r>
              <a:rPr lang="en-US" altLang="ko-KR" sz="1200" dirty="0" smtClean="0"/>
              <a:t>	for a circular shift right	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200" dirty="0" smtClean="0"/>
              <a:t>Examples:</a:t>
            </a:r>
          </a:p>
          <a:p>
            <a:pPr lvl="2" algn="just">
              <a:lnSpc>
                <a:spcPct val="150000"/>
              </a:lnSpc>
            </a:pPr>
            <a:r>
              <a:rPr lang="en-US" altLang="ko-KR" sz="1200" dirty="0" smtClean="0"/>
              <a:t>R2 </a:t>
            </a:r>
            <a:r>
              <a:rPr lang="en-US" altLang="ko-KR" sz="1200" dirty="0" smtClean="0">
                <a:sym typeface="Symbol" pitchFamily="18" charset="2"/>
              </a:rPr>
              <a:t> </a:t>
            </a:r>
            <a:r>
              <a:rPr lang="en-US" altLang="ko-KR" sz="1200" i="1" dirty="0" smtClean="0">
                <a:sym typeface="Symbol" pitchFamily="18" charset="2"/>
              </a:rPr>
              <a:t>cir</a:t>
            </a:r>
            <a:r>
              <a:rPr lang="en-US" altLang="ko-KR" sz="1200" dirty="0" smtClean="0">
                <a:sym typeface="Symbol" pitchFamily="18" charset="2"/>
              </a:rPr>
              <a:t> R2</a:t>
            </a:r>
          </a:p>
          <a:p>
            <a:pPr lvl="2" algn="just">
              <a:lnSpc>
                <a:spcPct val="150000"/>
              </a:lnSpc>
            </a:pPr>
            <a:r>
              <a:rPr lang="en-US" altLang="ko-KR" sz="1200" dirty="0" smtClean="0">
                <a:sym typeface="Symbol" pitchFamily="18" charset="2"/>
              </a:rPr>
              <a:t>R3  </a:t>
            </a:r>
            <a:r>
              <a:rPr lang="en-US" altLang="ko-KR" sz="1200" i="1" dirty="0" err="1" smtClean="0">
                <a:sym typeface="Symbol" pitchFamily="18" charset="2"/>
              </a:rPr>
              <a:t>cil</a:t>
            </a:r>
            <a:r>
              <a:rPr lang="en-US" altLang="ko-KR" sz="1200" dirty="0" smtClean="0">
                <a:sym typeface="Symbol" pitchFamily="18" charset="2"/>
              </a:rPr>
              <a:t> R3</a:t>
            </a:r>
          </a:p>
          <a:p>
            <a:pPr lvl="2" algn="just">
              <a:lnSpc>
                <a:spcPct val="150000"/>
              </a:lnSpc>
              <a:buNone/>
            </a:pPr>
            <a:endParaRPr lang="en-US" altLang="ko-KR" sz="1200" dirty="0" smtClean="0">
              <a:sym typeface="Symbol" pitchFamily="18" charset="2"/>
            </a:endParaRPr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2333625" y="2303463"/>
            <a:ext cx="6126163" cy="623887"/>
            <a:chOff x="1474" y="1285"/>
            <a:chExt cx="3859" cy="393"/>
          </a:xfrm>
        </p:grpSpPr>
        <p:sp>
          <p:nvSpPr>
            <p:cNvPr id="43035" name="Rectangle 6"/>
            <p:cNvSpPr>
              <a:spLocks noChangeArrowheads="1"/>
            </p:cNvSpPr>
            <p:nvPr/>
          </p:nvSpPr>
          <p:spPr bwMode="auto">
            <a:xfrm>
              <a:off x="1701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36" name="Line 7"/>
            <p:cNvSpPr>
              <a:spLocks noChangeShapeType="1"/>
            </p:cNvSpPr>
            <p:nvPr/>
          </p:nvSpPr>
          <p:spPr bwMode="auto">
            <a:xfrm>
              <a:off x="1928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37" name="Rectangle 8"/>
            <p:cNvSpPr>
              <a:spLocks noChangeArrowheads="1"/>
            </p:cNvSpPr>
            <p:nvPr/>
          </p:nvSpPr>
          <p:spPr bwMode="auto">
            <a:xfrm>
              <a:off x="2155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38" name="Line 9"/>
            <p:cNvSpPr>
              <a:spLocks noChangeShapeType="1"/>
            </p:cNvSpPr>
            <p:nvPr/>
          </p:nvSpPr>
          <p:spPr bwMode="auto">
            <a:xfrm>
              <a:off x="2382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39" name="Rectangle 10"/>
            <p:cNvSpPr>
              <a:spLocks noChangeArrowheads="1"/>
            </p:cNvSpPr>
            <p:nvPr/>
          </p:nvSpPr>
          <p:spPr bwMode="auto">
            <a:xfrm>
              <a:off x="2609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40" name="Line 11"/>
            <p:cNvSpPr>
              <a:spLocks noChangeShapeType="1"/>
            </p:cNvSpPr>
            <p:nvPr/>
          </p:nvSpPr>
          <p:spPr bwMode="auto">
            <a:xfrm>
              <a:off x="2836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41" name="Rectangle 12"/>
            <p:cNvSpPr>
              <a:spLocks noChangeArrowheads="1"/>
            </p:cNvSpPr>
            <p:nvPr/>
          </p:nvSpPr>
          <p:spPr bwMode="auto">
            <a:xfrm>
              <a:off x="3063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42" name="Line 13"/>
            <p:cNvSpPr>
              <a:spLocks noChangeShapeType="1"/>
            </p:cNvSpPr>
            <p:nvPr/>
          </p:nvSpPr>
          <p:spPr bwMode="auto">
            <a:xfrm>
              <a:off x="3290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43" name="Rectangle 14"/>
            <p:cNvSpPr>
              <a:spLocks noChangeArrowheads="1"/>
            </p:cNvSpPr>
            <p:nvPr/>
          </p:nvSpPr>
          <p:spPr bwMode="auto">
            <a:xfrm>
              <a:off x="3517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44" name="Line 15"/>
            <p:cNvSpPr>
              <a:spLocks noChangeShapeType="1"/>
            </p:cNvSpPr>
            <p:nvPr/>
          </p:nvSpPr>
          <p:spPr bwMode="auto">
            <a:xfrm>
              <a:off x="3744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45" name="Rectangle 16"/>
            <p:cNvSpPr>
              <a:spLocks noChangeArrowheads="1"/>
            </p:cNvSpPr>
            <p:nvPr/>
          </p:nvSpPr>
          <p:spPr bwMode="auto">
            <a:xfrm>
              <a:off x="3971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46" name="Line 17"/>
            <p:cNvSpPr>
              <a:spLocks noChangeShapeType="1"/>
            </p:cNvSpPr>
            <p:nvPr/>
          </p:nvSpPr>
          <p:spPr bwMode="auto">
            <a:xfrm>
              <a:off x="4198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47" name="Rectangle 18"/>
            <p:cNvSpPr>
              <a:spLocks noChangeArrowheads="1"/>
            </p:cNvSpPr>
            <p:nvPr/>
          </p:nvSpPr>
          <p:spPr bwMode="auto">
            <a:xfrm>
              <a:off x="4425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48" name="Line 19"/>
            <p:cNvSpPr>
              <a:spLocks noChangeShapeType="1"/>
            </p:cNvSpPr>
            <p:nvPr/>
          </p:nvSpPr>
          <p:spPr bwMode="auto">
            <a:xfrm>
              <a:off x="4652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49" name="Rectangle 20"/>
            <p:cNvSpPr>
              <a:spLocks noChangeArrowheads="1"/>
            </p:cNvSpPr>
            <p:nvPr/>
          </p:nvSpPr>
          <p:spPr bwMode="auto">
            <a:xfrm>
              <a:off x="4879" y="1285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50" name="Line 21"/>
            <p:cNvSpPr>
              <a:spLocks noChangeShapeType="1"/>
            </p:cNvSpPr>
            <p:nvPr/>
          </p:nvSpPr>
          <p:spPr bwMode="auto">
            <a:xfrm>
              <a:off x="5106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51" name="Line 22"/>
            <p:cNvSpPr>
              <a:spLocks noChangeShapeType="1"/>
            </p:cNvSpPr>
            <p:nvPr/>
          </p:nvSpPr>
          <p:spPr bwMode="auto">
            <a:xfrm>
              <a:off x="1474" y="1421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52" name="Line 47"/>
            <p:cNvSpPr>
              <a:spLocks noChangeShapeType="1"/>
            </p:cNvSpPr>
            <p:nvPr/>
          </p:nvSpPr>
          <p:spPr bwMode="auto">
            <a:xfrm flipV="1">
              <a:off x="1478" y="1421"/>
              <a:ext cx="0" cy="25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53" name="Line 48"/>
            <p:cNvSpPr>
              <a:spLocks noChangeShapeType="1"/>
            </p:cNvSpPr>
            <p:nvPr/>
          </p:nvSpPr>
          <p:spPr bwMode="auto">
            <a:xfrm flipV="1">
              <a:off x="5329" y="1429"/>
              <a:ext cx="0" cy="24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54" name="Line 49"/>
            <p:cNvSpPr>
              <a:spLocks noChangeShapeType="1"/>
            </p:cNvSpPr>
            <p:nvPr/>
          </p:nvSpPr>
          <p:spPr bwMode="auto">
            <a:xfrm>
              <a:off x="1478" y="1678"/>
              <a:ext cx="385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3" name="Group 54"/>
          <p:cNvGrpSpPr>
            <a:grpSpLocks/>
          </p:cNvGrpSpPr>
          <p:nvPr/>
        </p:nvGrpSpPr>
        <p:grpSpPr bwMode="auto">
          <a:xfrm>
            <a:off x="2335213" y="3429000"/>
            <a:ext cx="6130925" cy="614362"/>
            <a:chOff x="1471" y="2069"/>
            <a:chExt cx="3862" cy="387"/>
          </a:xfrm>
        </p:grpSpPr>
        <p:sp>
          <p:nvSpPr>
            <p:cNvPr id="43015" name="Rectangle 26"/>
            <p:cNvSpPr>
              <a:spLocks noChangeArrowheads="1"/>
            </p:cNvSpPr>
            <p:nvPr/>
          </p:nvSpPr>
          <p:spPr bwMode="auto">
            <a:xfrm flipH="1">
              <a:off x="1698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16" name="Line 27"/>
            <p:cNvSpPr>
              <a:spLocks noChangeShapeType="1"/>
            </p:cNvSpPr>
            <p:nvPr/>
          </p:nvSpPr>
          <p:spPr bwMode="auto">
            <a:xfrm flipH="1">
              <a:off x="1925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17" name="Rectangle 28"/>
            <p:cNvSpPr>
              <a:spLocks noChangeArrowheads="1"/>
            </p:cNvSpPr>
            <p:nvPr/>
          </p:nvSpPr>
          <p:spPr bwMode="auto">
            <a:xfrm flipH="1">
              <a:off x="2152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18" name="Line 29"/>
            <p:cNvSpPr>
              <a:spLocks noChangeShapeType="1"/>
            </p:cNvSpPr>
            <p:nvPr/>
          </p:nvSpPr>
          <p:spPr bwMode="auto">
            <a:xfrm flipH="1">
              <a:off x="2379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19" name="Rectangle 30"/>
            <p:cNvSpPr>
              <a:spLocks noChangeArrowheads="1"/>
            </p:cNvSpPr>
            <p:nvPr/>
          </p:nvSpPr>
          <p:spPr bwMode="auto">
            <a:xfrm flipH="1">
              <a:off x="2606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20" name="Line 31"/>
            <p:cNvSpPr>
              <a:spLocks noChangeShapeType="1"/>
            </p:cNvSpPr>
            <p:nvPr/>
          </p:nvSpPr>
          <p:spPr bwMode="auto">
            <a:xfrm flipH="1">
              <a:off x="2833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21" name="Rectangle 32"/>
            <p:cNvSpPr>
              <a:spLocks noChangeArrowheads="1"/>
            </p:cNvSpPr>
            <p:nvPr/>
          </p:nvSpPr>
          <p:spPr bwMode="auto">
            <a:xfrm flipH="1">
              <a:off x="3060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22" name="Line 33"/>
            <p:cNvSpPr>
              <a:spLocks noChangeShapeType="1"/>
            </p:cNvSpPr>
            <p:nvPr/>
          </p:nvSpPr>
          <p:spPr bwMode="auto">
            <a:xfrm flipH="1">
              <a:off x="3287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23" name="Rectangle 34"/>
            <p:cNvSpPr>
              <a:spLocks noChangeArrowheads="1"/>
            </p:cNvSpPr>
            <p:nvPr/>
          </p:nvSpPr>
          <p:spPr bwMode="auto">
            <a:xfrm flipH="1">
              <a:off x="3514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24" name="Line 35"/>
            <p:cNvSpPr>
              <a:spLocks noChangeShapeType="1"/>
            </p:cNvSpPr>
            <p:nvPr/>
          </p:nvSpPr>
          <p:spPr bwMode="auto">
            <a:xfrm flipH="1">
              <a:off x="3741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25" name="Rectangle 36"/>
            <p:cNvSpPr>
              <a:spLocks noChangeArrowheads="1"/>
            </p:cNvSpPr>
            <p:nvPr/>
          </p:nvSpPr>
          <p:spPr bwMode="auto">
            <a:xfrm flipH="1">
              <a:off x="3968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26" name="Line 37"/>
            <p:cNvSpPr>
              <a:spLocks noChangeShapeType="1"/>
            </p:cNvSpPr>
            <p:nvPr/>
          </p:nvSpPr>
          <p:spPr bwMode="auto">
            <a:xfrm flipH="1">
              <a:off x="4195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27" name="Rectangle 38"/>
            <p:cNvSpPr>
              <a:spLocks noChangeArrowheads="1"/>
            </p:cNvSpPr>
            <p:nvPr/>
          </p:nvSpPr>
          <p:spPr bwMode="auto">
            <a:xfrm flipH="1">
              <a:off x="4422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28" name="Line 39"/>
            <p:cNvSpPr>
              <a:spLocks noChangeShapeType="1"/>
            </p:cNvSpPr>
            <p:nvPr/>
          </p:nvSpPr>
          <p:spPr bwMode="auto">
            <a:xfrm flipH="1">
              <a:off x="4649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29" name="Rectangle 40"/>
            <p:cNvSpPr>
              <a:spLocks noChangeArrowheads="1"/>
            </p:cNvSpPr>
            <p:nvPr/>
          </p:nvSpPr>
          <p:spPr bwMode="auto">
            <a:xfrm flipH="1">
              <a:off x="4876" y="2069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030" name="Line 41"/>
            <p:cNvSpPr>
              <a:spLocks noChangeShapeType="1"/>
            </p:cNvSpPr>
            <p:nvPr/>
          </p:nvSpPr>
          <p:spPr bwMode="auto">
            <a:xfrm flipH="1">
              <a:off x="5102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31" name="Line 42"/>
            <p:cNvSpPr>
              <a:spLocks noChangeShapeType="1"/>
            </p:cNvSpPr>
            <p:nvPr/>
          </p:nvSpPr>
          <p:spPr bwMode="auto">
            <a:xfrm flipH="1">
              <a:off x="1471" y="2205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32" name="Line 50"/>
            <p:cNvSpPr>
              <a:spLocks noChangeShapeType="1"/>
            </p:cNvSpPr>
            <p:nvPr/>
          </p:nvSpPr>
          <p:spPr bwMode="auto">
            <a:xfrm flipV="1">
              <a:off x="1482" y="2199"/>
              <a:ext cx="0" cy="25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33" name="Line 51"/>
            <p:cNvSpPr>
              <a:spLocks noChangeShapeType="1"/>
            </p:cNvSpPr>
            <p:nvPr/>
          </p:nvSpPr>
          <p:spPr bwMode="auto">
            <a:xfrm flipV="1">
              <a:off x="5333" y="2207"/>
              <a:ext cx="0" cy="24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3034" name="Line 52"/>
            <p:cNvSpPr>
              <a:spLocks noChangeShapeType="1"/>
            </p:cNvSpPr>
            <p:nvPr/>
          </p:nvSpPr>
          <p:spPr bwMode="auto">
            <a:xfrm>
              <a:off x="1482" y="2456"/>
              <a:ext cx="385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55625"/>
            <a:ext cx="4800600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Arithmetic Shift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214313" y="952500"/>
            <a:ext cx="7989887" cy="52514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400" dirty="0" smtClean="0"/>
              <a:t>An arithmetic shift is meant for signed binary numbers (integer).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dirty="0" smtClean="0"/>
              <a:t>An arithmetic left shift </a:t>
            </a:r>
            <a:r>
              <a:rPr lang="en-US" altLang="ko-KR" sz="2400" dirty="0" smtClean="0">
                <a:solidFill>
                  <a:srgbClr val="C00000"/>
                </a:solidFill>
              </a:rPr>
              <a:t>multiplies</a:t>
            </a:r>
            <a:r>
              <a:rPr lang="en-US" altLang="ko-KR" sz="2400" dirty="0" smtClean="0"/>
              <a:t> a signed number </a:t>
            </a:r>
            <a:r>
              <a:rPr lang="en-US" altLang="ko-KR" sz="2400" dirty="0" smtClean="0">
                <a:solidFill>
                  <a:srgbClr val="C00000"/>
                </a:solidFill>
              </a:rPr>
              <a:t>by two.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dirty="0" smtClean="0"/>
              <a:t>An arithmetic right shift </a:t>
            </a:r>
            <a:r>
              <a:rPr lang="en-US" altLang="ko-KR" sz="2400" dirty="0" smtClean="0">
                <a:solidFill>
                  <a:srgbClr val="C00000"/>
                </a:solidFill>
              </a:rPr>
              <a:t>divides </a:t>
            </a:r>
            <a:r>
              <a:rPr lang="en-US" altLang="ko-KR" sz="2400" dirty="0" smtClean="0"/>
              <a:t>a signed number </a:t>
            </a:r>
            <a:r>
              <a:rPr lang="en-US" altLang="ko-KR" sz="2400" dirty="0" smtClean="0">
                <a:solidFill>
                  <a:srgbClr val="C00000"/>
                </a:solidFill>
              </a:rPr>
              <a:t>by</a:t>
            </a:r>
            <a:r>
              <a:rPr lang="en-US" altLang="ko-KR" sz="2400" dirty="0" smtClean="0">
                <a:solidFill>
                  <a:schemeClr val="bg2"/>
                </a:solidFill>
              </a:rPr>
              <a:t> </a:t>
            </a:r>
            <a:r>
              <a:rPr lang="en-US" altLang="ko-KR" sz="2400" dirty="0" smtClean="0">
                <a:solidFill>
                  <a:srgbClr val="C00000"/>
                </a:solidFill>
              </a:rPr>
              <a:t>two.</a:t>
            </a:r>
          </a:p>
          <a:p>
            <a:pPr algn="just">
              <a:lnSpc>
                <a:spcPct val="150000"/>
              </a:lnSpc>
            </a:pPr>
            <a:endParaRPr lang="en-US" altLang="ko-KR" dirty="0" smtClean="0">
              <a:solidFill>
                <a:schemeClr val="bg2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ko-KR" dirty="0" smtClean="0"/>
              <a:t>A right arithmetic shift operation:</a:t>
            </a:r>
          </a:p>
          <a:p>
            <a:pPr algn="just">
              <a:lnSpc>
                <a:spcPct val="150000"/>
              </a:lnSpc>
            </a:pPr>
            <a:endParaRPr lang="en-US" altLang="ko-KR" dirty="0" smtClean="0"/>
          </a:p>
          <a:p>
            <a:pPr algn="just">
              <a:lnSpc>
                <a:spcPct val="150000"/>
              </a:lnSpc>
            </a:pPr>
            <a:r>
              <a:rPr lang="en-US" altLang="ko-KR" dirty="0" smtClean="0"/>
              <a:t>A left arithmetic shift operation:</a:t>
            </a:r>
            <a:endParaRPr lang="en-US" altLang="ko-KR" dirty="0" smtClean="0">
              <a:sym typeface="Symbol" pitchFamily="18" charset="2"/>
            </a:endParaRPr>
          </a:p>
        </p:txBody>
      </p:sp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2014538" y="4365625"/>
            <a:ext cx="6148387" cy="739775"/>
            <a:chOff x="1269" y="2546"/>
            <a:chExt cx="3873" cy="466"/>
          </a:xfrm>
        </p:grpSpPr>
        <p:sp>
          <p:nvSpPr>
            <p:cNvPr id="44061" name="Rectangle 48"/>
            <p:cNvSpPr>
              <a:spLocks noChangeArrowheads="1"/>
            </p:cNvSpPr>
            <p:nvPr/>
          </p:nvSpPr>
          <p:spPr bwMode="auto">
            <a:xfrm>
              <a:off x="1496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2" name="Line 49"/>
            <p:cNvSpPr>
              <a:spLocks noChangeShapeType="1"/>
            </p:cNvSpPr>
            <p:nvPr/>
          </p:nvSpPr>
          <p:spPr bwMode="auto">
            <a:xfrm>
              <a:off x="1723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63" name="Rectangle 50"/>
            <p:cNvSpPr>
              <a:spLocks noChangeArrowheads="1"/>
            </p:cNvSpPr>
            <p:nvPr/>
          </p:nvSpPr>
          <p:spPr bwMode="auto">
            <a:xfrm>
              <a:off x="1950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4" name="Line 51"/>
            <p:cNvSpPr>
              <a:spLocks noChangeShapeType="1"/>
            </p:cNvSpPr>
            <p:nvPr/>
          </p:nvSpPr>
          <p:spPr bwMode="auto">
            <a:xfrm>
              <a:off x="2177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65" name="Rectangle 52"/>
            <p:cNvSpPr>
              <a:spLocks noChangeArrowheads="1"/>
            </p:cNvSpPr>
            <p:nvPr/>
          </p:nvSpPr>
          <p:spPr bwMode="auto">
            <a:xfrm>
              <a:off x="2404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6" name="Line 53"/>
            <p:cNvSpPr>
              <a:spLocks noChangeShapeType="1"/>
            </p:cNvSpPr>
            <p:nvPr/>
          </p:nvSpPr>
          <p:spPr bwMode="auto">
            <a:xfrm>
              <a:off x="2631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67" name="Rectangle 54"/>
            <p:cNvSpPr>
              <a:spLocks noChangeArrowheads="1"/>
            </p:cNvSpPr>
            <p:nvPr/>
          </p:nvSpPr>
          <p:spPr bwMode="auto">
            <a:xfrm>
              <a:off x="2858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68" name="Line 55"/>
            <p:cNvSpPr>
              <a:spLocks noChangeShapeType="1"/>
            </p:cNvSpPr>
            <p:nvPr/>
          </p:nvSpPr>
          <p:spPr bwMode="auto">
            <a:xfrm>
              <a:off x="3085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69" name="Rectangle 56"/>
            <p:cNvSpPr>
              <a:spLocks noChangeArrowheads="1"/>
            </p:cNvSpPr>
            <p:nvPr/>
          </p:nvSpPr>
          <p:spPr bwMode="auto">
            <a:xfrm>
              <a:off x="3312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0" name="Line 57"/>
            <p:cNvSpPr>
              <a:spLocks noChangeShapeType="1"/>
            </p:cNvSpPr>
            <p:nvPr/>
          </p:nvSpPr>
          <p:spPr bwMode="auto">
            <a:xfrm>
              <a:off x="3539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71" name="Rectangle 58"/>
            <p:cNvSpPr>
              <a:spLocks noChangeArrowheads="1"/>
            </p:cNvSpPr>
            <p:nvPr/>
          </p:nvSpPr>
          <p:spPr bwMode="auto">
            <a:xfrm>
              <a:off x="3766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2" name="Line 59"/>
            <p:cNvSpPr>
              <a:spLocks noChangeShapeType="1"/>
            </p:cNvSpPr>
            <p:nvPr/>
          </p:nvSpPr>
          <p:spPr bwMode="auto">
            <a:xfrm>
              <a:off x="3993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73" name="Rectangle 60"/>
            <p:cNvSpPr>
              <a:spLocks noChangeArrowheads="1"/>
            </p:cNvSpPr>
            <p:nvPr/>
          </p:nvSpPr>
          <p:spPr bwMode="auto">
            <a:xfrm>
              <a:off x="4220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4" name="Line 61"/>
            <p:cNvSpPr>
              <a:spLocks noChangeShapeType="1"/>
            </p:cNvSpPr>
            <p:nvPr/>
          </p:nvSpPr>
          <p:spPr bwMode="auto">
            <a:xfrm>
              <a:off x="4447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75" name="Rectangle 62"/>
            <p:cNvSpPr>
              <a:spLocks noChangeArrowheads="1"/>
            </p:cNvSpPr>
            <p:nvPr/>
          </p:nvSpPr>
          <p:spPr bwMode="auto">
            <a:xfrm>
              <a:off x="4674" y="2546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76" name="Line 64"/>
            <p:cNvSpPr>
              <a:spLocks noChangeShapeType="1"/>
            </p:cNvSpPr>
            <p:nvPr/>
          </p:nvSpPr>
          <p:spPr bwMode="auto">
            <a:xfrm>
              <a:off x="1269" y="2682"/>
              <a:ext cx="22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77" name="Line 67"/>
            <p:cNvSpPr>
              <a:spLocks noChangeShapeType="1"/>
            </p:cNvSpPr>
            <p:nvPr/>
          </p:nvSpPr>
          <p:spPr bwMode="auto">
            <a:xfrm>
              <a:off x="1269" y="2682"/>
              <a:ext cx="0" cy="3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78" name="Line 68"/>
            <p:cNvSpPr>
              <a:spLocks noChangeShapeType="1"/>
            </p:cNvSpPr>
            <p:nvPr/>
          </p:nvSpPr>
          <p:spPr bwMode="auto">
            <a:xfrm>
              <a:off x="1269" y="3012"/>
              <a:ext cx="34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79" name="Line 69"/>
            <p:cNvSpPr>
              <a:spLocks noChangeShapeType="1"/>
            </p:cNvSpPr>
            <p:nvPr/>
          </p:nvSpPr>
          <p:spPr bwMode="auto">
            <a:xfrm flipV="1">
              <a:off x="1614" y="2819"/>
              <a:ext cx="0" cy="19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80" name="Line 70"/>
            <p:cNvSpPr>
              <a:spLocks noChangeShapeType="1"/>
            </p:cNvSpPr>
            <p:nvPr/>
          </p:nvSpPr>
          <p:spPr bwMode="auto">
            <a:xfrm>
              <a:off x="4901" y="2682"/>
              <a:ext cx="13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81" name="Line 71"/>
            <p:cNvSpPr>
              <a:spLocks noChangeShapeType="1"/>
            </p:cNvSpPr>
            <p:nvPr/>
          </p:nvSpPr>
          <p:spPr bwMode="auto">
            <a:xfrm>
              <a:off x="5034" y="2682"/>
              <a:ext cx="108" cy="1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3" name="Group 115"/>
          <p:cNvGrpSpPr>
            <a:grpSpLocks/>
          </p:cNvGrpSpPr>
          <p:nvPr/>
        </p:nvGrpSpPr>
        <p:grpSpPr bwMode="auto">
          <a:xfrm>
            <a:off x="1876425" y="5311775"/>
            <a:ext cx="6634163" cy="720725"/>
            <a:chOff x="1182" y="3346"/>
            <a:chExt cx="4179" cy="454"/>
          </a:xfrm>
        </p:grpSpPr>
        <p:sp>
          <p:nvSpPr>
            <p:cNvPr id="44041" name="Rectangle 94"/>
            <p:cNvSpPr>
              <a:spLocks noChangeArrowheads="1"/>
            </p:cNvSpPr>
            <p:nvPr/>
          </p:nvSpPr>
          <p:spPr bwMode="auto">
            <a:xfrm flipH="1">
              <a:off x="1489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2" name="Line 95"/>
            <p:cNvSpPr>
              <a:spLocks noChangeShapeType="1"/>
            </p:cNvSpPr>
            <p:nvPr/>
          </p:nvSpPr>
          <p:spPr bwMode="auto">
            <a:xfrm flipH="1">
              <a:off x="1716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43" name="Rectangle 96"/>
            <p:cNvSpPr>
              <a:spLocks noChangeArrowheads="1"/>
            </p:cNvSpPr>
            <p:nvPr/>
          </p:nvSpPr>
          <p:spPr bwMode="auto">
            <a:xfrm flipH="1">
              <a:off x="1943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4" name="Line 97"/>
            <p:cNvSpPr>
              <a:spLocks noChangeShapeType="1"/>
            </p:cNvSpPr>
            <p:nvPr/>
          </p:nvSpPr>
          <p:spPr bwMode="auto">
            <a:xfrm flipH="1">
              <a:off x="2170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45" name="Rectangle 98"/>
            <p:cNvSpPr>
              <a:spLocks noChangeArrowheads="1"/>
            </p:cNvSpPr>
            <p:nvPr/>
          </p:nvSpPr>
          <p:spPr bwMode="auto">
            <a:xfrm flipH="1">
              <a:off x="2397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6" name="Line 99"/>
            <p:cNvSpPr>
              <a:spLocks noChangeShapeType="1"/>
            </p:cNvSpPr>
            <p:nvPr/>
          </p:nvSpPr>
          <p:spPr bwMode="auto">
            <a:xfrm flipH="1">
              <a:off x="2624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47" name="Rectangle 100"/>
            <p:cNvSpPr>
              <a:spLocks noChangeArrowheads="1"/>
            </p:cNvSpPr>
            <p:nvPr/>
          </p:nvSpPr>
          <p:spPr bwMode="auto">
            <a:xfrm flipH="1">
              <a:off x="2851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48" name="Line 101"/>
            <p:cNvSpPr>
              <a:spLocks noChangeShapeType="1"/>
            </p:cNvSpPr>
            <p:nvPr/>
          </p:nvSpPr>
          <p:spPr bwMode="auto">
            <a:xfrm flipH="1">
              <a:off x="3078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49" name="Rectangle 102"/>
            <p:cNvSpPr>
              <a:spLocks noChangeArrowheads="1"/>
            </p:cNvSpPr>
            <p:nvPr/>
          </p:nvSpPr>
          <p:spPr bwMode="auto">
            <a:xfrm flipH="1">
              <a:off x="3305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0" name="Line 103"/>
            <p:cNvSpPr>
              <a:spLocks noChangeShapeType="1"/>
            </p:cNvSpPr>
            <p:nvPr/>
          </p:nvSpPr>
          <p:spPr bwMode="auto">
            <a:xfrm flipH="1">
              <a:off x="3532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51" name="Rectangle 104"/>
            <p:cNvSpPr>
              <a:spLocks noChangeArrowheads="1"/>
            </p:cNvSpPr>
            <p:nvPr/>
          </p:nvSpPr>
          <p:spPr bwMode="auto">
            <a:xfrm flipH="1">
              <a:off x="3759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2" name="Line 105"/>
            <p:cNvSpPr>
              <a:spLocks noChangeShapeType="1"/>
            </p:cNvSpPr>
            <p:nvPr/>
          </p:nvSpPr>
          <p:spPr bwMode="auto">
            <a:xfrm flipH="1">
              <a:off x="3986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53" name="Rectangle 106"/>
            <p:cNvSpPr>
              <a:spLocks noChangeArrowheads="1"/>
            </p:cNvSpPr>
            <p:nvPr/>
          </p:nvSpPr>
          <p:spPr bwMode="auto">
            <a:xfrm flipH="1">
              <a:off x="4213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4" name="Line 107"/>
            <p:cNvSpPr>
              <a:spLocks noChangeShapeType="1"/>
            </p:cNvSpPr>
            <p:nvPr/>
          </p:nvSpPr>
          <p:spPr bwMode="auto">
            <a:xfrm flipH="1">
              <a:off x="4440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55" name="Rectangle 108"/>
            <p:cNvSpPr>
              <a:spLocks noChangeArrowheads="1"/>
            </p:cNvSpPr>
            <p:nvPr/>
          </p:nvSpPr>
          <p:spPr bwMode="auto">
            <a:xfrm flipH="1">
              <a:off x="4667" y="3527"/>
              <a:ext cx="227" cy="27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056" name="Line 109"/>
            <p:cNvSpPr>
              <a:spLocks noChangeShapeType="1"/>
            </p:cNvSpPr>
            <p:nvPr/>
          </p:nvSpPr>
          <p:spPr bwMode="auto">
            <a:xfrm flipH="1">
              <a:off x="4893" y="3663"/>
              <a:ext cx="22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57" name="Line 111"/>
            <p:cNvSpPr>
              <a:spLocks noChangeShapeType="1"/>
            </p:cNvSpPr>
            <p:nvPr/>
          </p:nvSpPr>
          <p:spPr bwMode="auto">
            <a:xfrm flipV="1">
              <a:off x="5120" y="3572"/>
              <a:ext cx="91" cy="9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58" name="Rectangle 112"/>
            <p:cNvSpPr>
              <a:spLocks noChangeArrowheads="1"/>
            </p:cNvSpPr>
            <p:nvPr/>
          </p:nvSpPr>
          <p:spPr bwMode="auto">
            <a:xfrm>
              <a:off x="5165" y="3346"/>
              <a:ext cx="196" cy="21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800"/>
                <a:t>0</a:t>
              </a:r>
            </a:p>
          </p:txBody>
        </p:sp>
        <p:sp>
          <p:nvSpPr>
            <p:cNvPr id="44059" name="Line 113"/>
            <p:cNvSpPr>
              <a:spLocks noChangeShapeType="1"/>
            </p:cNvSpPr>
            <p:nvPr/>
          </p:nvSpPr>
          <p:spPr bwMode="auto">
            <a:xfrm flipH="1">
              <a:off x="1269" y="3664"/>
              <a:ext cx="22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4060" name="Line 114"/>
            <p:cNvSpPr>
              <a:spLocks noChangeShapeType="1"/>
            </p:cNvSpPr>
            <p:nvPr/>
          </p:nvSpPr>
          <p:spPr bwMode="auto">
            <a:xfrm flipH="1">
              <a:off x="1182" y="3664"/>
              <a:ext cx="87" cy="1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44083" name="Rectangle 51"/>
          <p:cNvSpPr>
            <a:spLocks noChangeArrowheads="1"/>
          </p:cNvSpPr>
          <p:nvPr/>
        </p:nvSpPr>
        <p:spPr bwMode="auto">
          <a:xfrm>
            <a:off x="1031875" y="3276600"/>
            <a:ext cx="6740525" cy="430213"/>
          </a:xfrm>
          <a:prstGeom prst="rect">
            <a:avLst/>
          </a:prstGeom>
          <a:solidFill>
            <a:srgbClr val="3399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4084" name="Line 52"/>
          <p:cNvSpPr>
            <a:spLocks noChangeShapeType="1"/>
          </p:cNvSpPr>
          <p:nvPr/>
        </p:nvSpPr>
        <p:spPr bwMode="auto">
          <a:xfrm>
            <a:off x="1711325" y="3317875"/>
            <a:ext cx="0" cy="4048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85" name="Line 53"/>
          <p:cNvSpPr>
            <a:spLocks noChangeShapeType="1"/>
          </p:cNvSpPr>
          <p:nvPr/>
        </p:nvSpPr>
        <p:spPr bwMode="auto">
          <a:xfrm>
            <a:off x="2416175" y="3279775"/>
            <a:ext cx="0" cy="469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86" name="Line 54"/>
          <p:cNvSpPr>
            <a:spLocks noChangeShapeType="1"/>
          </p:cNvSpPr>
          <p:nvPr/>
        </p:nvSpPr>
        <p:spPr bwMode="auto">
          <a:xfrm>
            <a:off x="5708650" y="3265488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87" name="Line 55"/>
          <p:cNvSpPr>
            <a:spLocks noChangeShapeType="1"/>
          </p:cNvSpPr>
          <p:nvPr/>
        </p:nvSpPr>
        <p:spPr bwMode="auto">
          <a:xfrm>
            <a:off x="6727825" y="3267075"/>
            <a:ext cx="0" cy="444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88" name="Text Box 56"/>
          <p:cNvSpPr txBox="1">
            <a:spLocks noChangeArrowheads="1"/>
          </p:cNvSpPr>
          <p:nvPr/>
        </p:nvSpPr>
        <p:spPr bwMode="auto">
          <a:xfrm>
            <a:off x="1111250" y="3340100"/>
            <a:ext cx="596900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R </a:t>
            </a:r>
            <a:r>
              <a:rPr lang="en-US" sz="1600" baseline="-25000">
                <a:solidFill>
                  <a:schemeClr val="bg1"/>
                </a:solidFill>
              </a:rPr>
              <a:t>n-1</a:t>
            </a:r>
          </a:p>
        </p:txBody>
      </p:sp>
      <p:sp>
        <p:nvSpPr>
          <p:cNvPr id="44089" name="Text Box 57"/>
          <p:cNvSpPr txBox="1">
            <a:spLocks noChangeArrowheads="1"/>
          </p:cNvSpPr>
          <p:nvPr/>
        </p:nvSpPr>
        <p:spPr bwMode="auto">
          <a:xfrm>
            <a:off x="1854200" y="3344863"/>
            <a:ext cx="5969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R </a:t>
            </a:r>
            <a:r>
              <a:rPr lang="en-US" sz="1600" baseline="-25000" dirty="0">
                <a:solidFill>
                  <a:schemeClr val="bg1"/>
                </a:solidFill>
              </a:rPr>
              <a:t>n-2</a:t>
            </a:r>
          </a:p>
        </p:txBody>
      </p:sp>
      <p:sp>
        <p:nvSpPr>
          <p:cNvPr id="44090" name="Line 58"/>
          <p:cNvSpPr>
            <a:spLocks noChangeShapeType="1"/>
          </p:cNvSpPr>
          <p:nvPr/>
        </p:nvSpPr>
        <p:spPr bwMode="auto">
          <a:xfrm>
            <a:off x="2911475" y="3505200"/>
            <a:ext cx="2193925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91" name="Text Box 59"/>
          <p:cNvSpPr txBox="1">
            <a:spLocks noChangeArrowheads="1"/>
          </p:cNvSpPr>
          <p:nvPr/>
        </p:nvSpPr>
        <p:spPr bwMode="auto">
          <a:xfrm>
            <a:off x="5983288" y="3352800"/>
            <a:ext cx="407987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R</a:t>
            </a:r>
            <a:r>
              <a:rPr lang="en-US" sz="1600" baseline="-25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4092" name="Text Box 60"/>
          <p:cNvSpPr txBox="1">
            <a:spLocks noChangeArrowheads="1"/>
          </p:cNvSpPr>
          <p:nvPr/>
        </p:nvSpPr>
        <p:spPr bwMode="auto">
          <a:xfrm>
            <a:off x="7026275" y="3330575"/>
            <a:ext cx="407988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chemeClr val="bg1"/>
                </a:solidFill>
              </a:rPr>
              <a:t>R</a:t>
            </a:r>
            <a:r>
              <a:rPr lang="en-US" sz="1600" baseline="-2500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44094" name="Line 62"/>
          <p:cNvSpPr>
            <a:spLocks noChangeShapeType="1"/>
          </p:cNvSpPr>
          <p:nvPr/>
        </p:nvSpPr>
        <p:spPr bwMode="auto">
          <a:xfrm flipH="1" flipV="1">
            <a:off x="1358900" y="3043238"/>
            <a:ext cx="14288" cy="261937"/>
          </a:xfrm>
          <a:prstGeom prst="line">
            <a:avLst/>
          </a:prstGeom>
          <a:noFill/>
          <a:ln w="38100">
            <a:solidFill>
              <a:srgbClr val="996633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95" name="Line 63"/>
          <p:cNvSpPr>
            <a:spLocks noChangeShapeType="1"/>
          </p:cNvSpPr>
          <p:nvPr/>
        </p:nvSpPr>
        <p:spPr bwMode="auto">
          <a:xfrm flipH="1" flipV="1">
            <a:off x="561975" y="3043238"/>
            <a:ext cx="796925" cy="12700"/>
          </a:xfrm>
          <a:prstGeom prst="line">
            <a:avLst/>
          </a:prstGeom>
          <a:noFill/>
          <a:ln w="28575">
            <a:solidFill>
              <a:srgbClr val="996633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96" name="Line 64"/>
          <p:cNvSpPr>
            <a:spLocks noChangeShapeType="1"/>
          </p:cNvSpPr>
          <p:nvPr/>
        </p:nvSpPr>
        <p:spPr bwMode="auto">
          <a:xfrm>
            <a:off x="561975" y="3055938"/>
            <a:ext cx="0" cy="406400"/>
          </a:xfrm>
          <a:prstGeom prst="line">
            <a:avLst/>
          </a:prstGeom>
          <a:noFill/>
          <a:ln w="28575">
            <a:solidFill>
              <a:srgbClr val="996633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44097" name="Line 65"/>
          <p:cNvSpPr>
            <a:spLocks noChangeShapeType="1"/>
          </p:cNvSpPr>
          <p:nvPr/>
        </p:nvSpPr>
        <p:spPr bwMode="auto">
          <a:xfrm>
            <a:off x="574675" y="3448050"/>
            <a:ext cx="444500" cy="0"/>
          </a:xfrm>
          <a:prstGeom prst="lin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860425"/>
            <a:ext cx="2743200" cy="434975"/>
          </a:xfrm>
          <a:noFill/>
        </p:spPr>
        <p:txBody>
          <a:bodyPr>
            <a:noAutofit/>
          </a:bodyPr>
          <a:lstStyle/>
          <a:p>
            <a:r>
              <a:rPr lang="en-US" altLang="ko-KR" sz="3200" dirty="0" smtClean="0"/>
              <a:t>Arithmetic Shift</a:t>
            </a:r>
          </a:p>
        </p:txBody>
      </p:sp>
      <p:sp>
        <p:nvSpPr>
          <p:cNvPr id="45094" name="Rectangle 63"/>
          <p:cNvSpPr>
            <a:spLocks noChangeArrowheads="1"/>
          </p:cNvSpPr>
          <p:nvPr/>
        </p:nvSpPr>
        <p:spPr bwMode="auto">
          <a:xfrm>
            <a:off x="398463" y="1398588"/>
            <a:ext cx="7989887" cy="378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defTabSz="762000">
              <a:lnSpc>
                <a:spcPct val="150000"/>
              </a:lnSpc>
              <a:spcBef>
                <a:spcPct val="30000"/>
              </a:spcBef>
              <a:buSzPct val="100000"/>
              <a:buFontTx/>
              <a:buChar char="•"/>
            </a:pPr>
            <a:r>
              <a:rPr lang="en-US" altLang="ko-KR" sz="2400" dirty="0">
                <a:solidFill>
                  <a:schemeClr val="tx1"/>
                </a:solidFill>
              </a:rPr>
              <a:t>In a RTL, the following notation is used</a:t>
            </a:r>
            <a:endParaRPr lang="en-US" altLang="ko-KR" sz="2800" dirty="0">
              <a:solidFill>
                <a:schemeClr val="tx1"/>
              </a:solidFill>
            </a:endParaRPr>
          </a:p>
          <a:p>
            <a:pPr marL="685800" lvl="1" indent="-228600" algn="just" defTabSz="762000">
              <a:lnSpc>
                <a:spcPct val="150000"/>
              </a:lnSpc>
              <a:spcBef>
                <a:spcPct val="30000"/>
              </a:spcBef>
              <a:buSzPct val="100000"/>
              <a:buFontTx/>
              <a:buChar char="–"/>
            </a:pPr>
            <a:r>
              <a:rPr lang="en-US" altLang="ko-KR" sz="2000" i="1" dirty="0" err="1">
                <a:solidFill>
                  <a:schemeClr val="tx1"/>
                </a:solidFill>
              </a:rPr>
              <a:t>ashl</a:t>
            </a:r>
            <a:r>
              <a:rPr lang="en-US" altLang="ko-KR" sz="2000" dirty="0">
                <a:solidFill>
                  <a:schemeClr val="tx1"/>
                </a:solidFill>
              </a:rPr>
              <a:t>  	for an arithmetic shift left</a:t>
            </a:r>
          </a:p>
          <a:p>
            <a:pPr marL="685800" lvl="1" indent="-228600" algn="just" defTabSz="762000">
              <a:lnSpc>
                <a:spcPct val="150000"/>
              </a:lnSpc>
              <a:spcBef>
                <a:spcPct val="30000"/>
              </a:spcBef>
              <a:buSzPct val="100000"/>
              <a:buFontTx/>
              <a:buChar char="–"/>
            </a:pPr>
            <a:r>
              <a:rPr lang="en-US" altLang="ko-KR" sz="2000" i="1" dirty="0" err="1">
                <a:solidFill>
                  <a:schemeClr val="tx1"/>
                </a:solidFill>
              </a:rPr>
              <a:t>ashr</a:t>
            </a:r>
            <a:r>
              <a:rPr lang="en-US" altLang="ko-KR" sz="2000" dirty="0">
                <a:solidFill>
                  <a:schemeClr val="tx1"/>
                </a:solidFill>
              </a:rPr>
              <a:t>	for an arithmetic shift right	</a:t>
            </a:r>
          </a:p>
          <a:p>
            <a:pPr marL="685800" lvl="1" indent="-228600" algn="just" defTabSz="762000">
              <a:lnSpc>
                <a:spcPct val="150000"/>
              </a:lnSpc>
              <a:spcBef>
                <a:spcPct val="30000"/>
              </a:spcBef>
              <a:buSzPct val="100000"/>
              <a:buFontTx/>
              <a:buChar char="–"/>
            </a:pPr>
            <a:r>
              <a:rPr lang="en-US" altLang="ko-KR" sz="2000" dirty="0">
                <a:solidFill>
                  <a:schemeClr val="tx1"/>
                </a:solidFill>
              </a:rPr>
              <a:t>Examples:</a:t>
            </a:r>
          </a:p>
          <a:p>
            <a:pPr marL="1143000" lvl="2" indent="-228600" algn="just" defTabSz="762000">
              <a:lnSpc>
                <a:spcPct val="150000"/>
              </a:lnSpc>
              <a:spcBef>
                <a:spcPct val="30000"/>
              </a:spcBef>
              <a:buSzPct val="100000"/>
              <a:buFontTx/>
              <a:buChar char="»"/>
            </a:pPr>
            <a:r>
              <a:rPr lang="en-US" altLang="ko-KR" sz="2000" dirty="0">
                <a:solidFill>
                  <a:schemeClr val="tx1"/>
                </a:solidFill>
              </a:rPr>
              <a:t>R2 </a:t>
            </a:r>
            <a:r>
              <a:rPr lang="en-US" altLang="ko-KR" sz="2000" dirty="0">
                <a:solidFill>
                  <a:schemeClr val="tx1"/>
                </a:solidFill>
                <a:sym typeface="Symbol" pitchFamily="18" charset="2"/>
              </a:rPr>
              <a:t> </a:t>
            </a:r>
            <a:r>
              <a:rPr lang="en-US" altLang="ko-KR" sz="2000" i="1" dirty="0" err="1">
                <a:solidFill>
                  <a:schemeClr val="tx1"/>
                </a:solidFill>
                <a:sym typeface="Symbol" pitchFamily="18" charset="2"/>
              </a:rPr>
              <a:t>ashr</a:t>
            </a:r>
            <a:r>
              <a:rPr lang="en-US" altLang="ko-KR" sz="2000" dirty="0">
                <a:solidFill>
                  <a:schemeClr val="tx1"/>
                </a:solidFill>
                <a:sym typeface="Symbol" pitchFamily="18" charset="2"/>
              </a:rPr>
              <a:t> R2</a:t>
            </a:r>
          </a:p>
          <a:p>
            <a:pPr marL="1143000" lvl="2" indent="-228600" algn="just" defTabSz="762000">
              <a:lnSpc>
                <a:spcPct val="150000"/>
              </a:lnSpc>
              <a:spcBef>
                <a:spcPct val="30000"/>
              </a:spcBef>
              <a:buSzPct val="100000"/>
              <a:buFontTx/>
              <a:buChar char="»"/>
            </a:pPr>
            <a:r>
              <a:rPr lang="en-US" altLang="ko-KR" sz="2000" dirty="0">
                <a:solidFill>
                  <a:schemeClr val="tx1"/>
                </a:solidFill>
                <a:sym typeface="Symbol" pitchFamily="18" charset="2"/>
              </a:rPr>
              <a:t>R3  </a:t>
            </a:r>
            <a:r>
              <a:rPr lang="en-US" altLang="ko-KR" sz="2000" i="1" dirty="0" err="1">
                <a:solidFill>
                  <a:schemeClr val="tx1"/>
                </a:solidFill>
                <a:sym typeface="Symbol" pitchFamily="18" charset="2"/>
              </a:rPr>
              <a:t>ashl</a:t>
            </a:r>
            <a:r>
              <a:rPr lang="en-US" altLang="ko-KR" sz="2000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altLang="ko-KR" sz="2000" dirty="0" smtClean="0">
                <a:solidFill>
                  <a:schemeClr val="tx1"/>
                </a:solidFill>
                <a:sym typeface="Symbol" pitchFamily="18" charset="2"/>
              </a:rPr>
              <a:t>R3</a:t>
            </a:r>
            <a:endParaRPr lang="en-US" altLang="ko-KR" sz="2000" dirty="0">
              <a:solidFill>
                <a:schemeClr val="tx1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762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Shift </a:t>
            </a:r>
            <a:r>
              <a:rPr lang="en-US" sz="3200" dirty="0" err="1" smtClean="0"/>
              <a:t>Microoperations</a:t>
            </a:r>
            <a:endParaRPr lang="en-US" sz="3200" dirty="0" smtClean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1219200"/>
            <a:ext cx="8229600" cy="495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ym typeface="Symbol" pitchFamily="18" charset="2"/>
              </a:rPr>
              <a:t>   Example: Assume  </a:t>
            </a:r>
            <a:r>
              <a:rPr lang="en-US" dirty="0" smtClean="0">
                <a:solidFill>
                  <a:srgbClr val="CC3300"/>
                </a:solidFill>
                <a:sym typeface="Symbol" pitchFamily="18" charset="2"/>
              </a:rPr>
              <a:t>R1=11001110</a:t>
            </a:r>
            <a:r>
              <a:rPr lang="en-US" dirty="0" smtClean="0">
                <a:sym typeface="Symbol" pitchFamily="18" charset="2"/>
              </a:rPr>
              <a:t>, then: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Symbol" pitchFamily="18" charset="2"/>
              </a:rPr>
              <a:t>Arithmetic shift right once  		: </a:t>
            </a:r>
            <a:r>
              <a:rPr lang="en-US" sz="2400" dirty="0" smtClean="0">
                <a:sym typeface="Wingdings" pitchFamily="2" charset="2"/>
              </a:rPr>
              <a:t>R1 = 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1</a:t>
            </a:r>
            <a:r>
              <a:rPr lang="en-US" sz="2400" dirty="0" smtClean="0">
                <a:sym typeface="Wingdings" pitchFamily="2" charset="2"/>
              </a:rPr>
              <a:t>1100111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Wingdings" pitchFamily="2" charset="2"/>
              </a:rPr>
              <a:t>Arithmetic shift right twice  		: R1 = 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11</a:t>
            </a:r>
            <a:r>
              <a:rPr lang="en-US" sz="2400" dirty="0" smtClean="0">
                <a:sym typeface="Wingdings" pitchFamily="2" charset="2"/>
              </a:rPr>
              <a:t>110011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Wingdings" pitchFamily="2" charset="2"/>
              </a:rPr>
              <a:t>Arithmetic shift left once  		:  R1 = 1001110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0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Wingdings" pitchFamily="2" charset="2"/>
              </a:rPr>
              <a:t>Arithmetic shift left twice  		:  R1 = 001110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00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Wingdings" pitchFamily="2" charset="2"/>
              </a:rPr>
              <a:t>Logical shift right once    			:  R1 = 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0</a:t>
            </a:r>
            <a:r>
              <a:rPr lang="en-US" sz="2400" dirty="0" smtClean="0">
                <a:sym typeface="Wingdings" pitchFamily="2" charset="2"/>
              </a:rPr>
              <a:t>1100111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Wingdings" pitchFamily="2" charset="2"/>
              </a:rPr>
              <a:t>Logical shift left once     			:  R1 = 1001110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0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Wingdings" pitchFamily="2" charset="2"/>
              </a:rPr>
              <a:t>Circular shift right once    		:  R1 = 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0</a:t>
            </a:r>
            <a:r>
              <a:rPr lang="en-US" sz="2400" dirty="0" smtClean="0">
                <a:sym typeface="Wingdings" pitchFamily="2" charset="2"/>
              </a:rPr>
              <a:t>1100111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sz="2400" dirty="0" smtClean="0">
                <a:sym typeface="Wingdings" pitchFamily="2" charset="2"/>
              </a:rPr>
              <a:t>Circular shift left once     			:  R1 = 1001110</a:t>
            </a:r>
            <a:r>
              <a:rPr lang="en-US" sz="2400" dirty="0" smtClean="0">
                <a:solidFill>
                  <a:srgbClr val="CC3300"/>
                </a:solidFill>
                <a:sym typeface="Wingdings" pitchFamily="2" charset="2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7174" y="228601"/>
            <a:ext cx="8886826" cy="6531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algn="just">
              <a:lnSpc>
                <a:spcPct val="150000"/>
              </a:lnSpc>
              <a:buNone/>
            </a:pPr>
            <a:endParaRPr lang="en-US" b="1" i="1" dirty="0" smtClean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b="1" i="1" dirty="0" smtClean="0">
                <a:solidFill>
                  <a:srgbClr val="FF0000"/>
                </a:solidFill>
              </a:rPr>
              <a:t>6: Instruction </a:t>
            </a:r>
            <a:r>
              <a:rPr lang="en-US" b="1" i="1" dirty="0">
                <a:solidFill>
                  <a:srgbClr val="FF0000"/>
                </a:solidFill>
              </a:rPr>
              <a:t>Code</a:t>
            </a:r>
            <a:r>
              <a:rPr lang="en-US" b="1" i="1" dirty="0" smtClean="0"/>
              <a:t>: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dirty="0" smtClean="0"/>
              <a:t>  </a:t>
            </a:r>
            <a:r>
              <a:rPr lang="en-US" sz="2000" dirty="0" smtClean="0"/>
              <a:t>It</a:t>
            </a:r>
            <a:r>
              <a:rPr lang="en-US" sz="2000" b="1" dirty="0" smtClean="0"/>
              <a:t> </a:t>
            </a:r>
            <a:r>
              <a:rPr lang="en-US" sz="2000" dirty="0" smtClean="0"/>
              <a:t>is a group of bits that instruct the computer to perform a specific operation.</a:t>
            </a:r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endParaRPr lang="en-US" altLang="ko-KR" sz="100" dirty="0" smtClean="0"/>
          </a:p>
          <a:p>
            <a:pPr algn="just">
              <a:lnSpc>
                <a:spcPct val="150000"/>
              </a:lnSpc>
            </a:pPr>
            <a:endParaRPr lang="en-US" altLang="ko-KR" sz="2000" dirty="0" smtClean="0"/>
          </a:p>
          <a:p>
            <a:pPr algn="just">
              <a:lnSpc>
                <a:spcPct val="150000"/>
              </a:lnSpc>
            </a:pPr>
            <a:r>
              <a:rPr lang="en-US" altLang="ko-KR" sz="2000" dirty="0" smtClean="0"/>
              <a:t>A computer instruction is often divided into two parts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An</a:t>
            </a:r>
            <a:r>
              <a:rPr lang="en-US" altLang="ko-KR" sz="1600" b="1" dirty="0" smtClean="0"/>
              <a:t> </a:t>
            </a:r>
            <a:r>
              <a:rPr lang="en-US" altLang="ko-KR" sz="1600" b="1" i="1" dirty="0" err="1" smtClean="0"/>
              <a:t>opcode</a:t>
            </a:r>
            <a:r>
              <a:rPr lang="en-US" altLang="ko-KR" sz="1600" b="1" dirty="0" smtClean="0"/>
              <a:t> </a:t>
            </a:r>
            <a:r>
              <a:rPr lang="en-US" altLang="ko-KR" sz="1600" dirty="0" smtClean="0"/>
              <a:t>(Operation Code) that specifies the operation for that instruction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An </a:t>
            </a:r>
            <a:r>
              <a:rPr lang="en-US" altLang="ko-KR" sz="1600" b="1" i="1" dirty="0" smtClean="0"/>
              <a:t>address</a:t>
            </a:r>
            <a:r>
              <a:rPr lang="en-US" altLang="ko-KR" sz="1600" dirty="0" smtClean="0"/>
              <a:t> that specifies the registers and/or locations in memory to use for that operation.</a:t>
            </a:r>
          </a:p>
          <a:p>
            <a:pPr lvl="1" algn="just">
              <a:lnSpc>
                <a:spcPct val="150000"/>
              </a:lnSpc>
            </a:pPr>
            <a:r>
              <a:rPr lang="en-US" altLang="ko-KR" sz="1600" dirty="0" smtClean="0"/>
              <a:t>Bit 15 of the instruction specifies the </a:t>
            </a:r>
            <a:r>
              <a:rPr lang="en-US" altLang="ko-KR" sz="1600" i="1" dirty="0" smtClean="0">
                <a:solidFill>
                  <a:srgbClr val="FF0000"/>
                </a:solidFill>
              </a:rPr>
              <a:t>addressing mode</a:t>
            </a:r>
            <a:r>
              <a:rPr lang="en-US" altLang="ko-KR" sz="1600" dirty="0" smtClean="0">
                <a:solidFill>
                  <a:srgbClr val="FF0000"/>
                </a:solidFill>
              </a:rPr>
              <a:t> </a:t>
            </a:r>
            <a:r>
              <a:rPr lang="en-US" altLang="ko-KR" sz="1600" dirty="0" smtClean="0"/>
              <a:t>(</a:t>
            </a:r>
            <a:r>
              <a:rPr lang="en-US" altLang="ko-KR" sz="1600" dirty="0" smtClean="0">
                <a:solidFill>
                  <a:srgbClr val="0033CC"/>
                </a:solidFill>
              </a:rPr>
              <a:t>0</a:t>
            </a:r>
            <a:r>
              <a:rPr lang="en-US" altLang="ko-KR" sz="1600" dirty="0" smtClean="0"/>
              <a:t>: </a:t>
            </a:r>
            <a:r>
              <a:rPr lang="en-US" altLang="ko-KR" sz="1600" dirty="0" smtClean="0">
                <a:solidFill>
                  <a:schemeClr val="tx2"/>
                </a:solidFill>
              </a:rPr>
              <a:t>direct addressing</a:t>
            </a:r>
            <a:r>
              <a:rPr lang="en-US" altLang="ko-KR" sz="1600" dirty="0" smtClean="0"/>
              <a:t>, </a:t>
            </a:r>
            <a:r>
              <a:rPr lang="en-US" altLang="ko-KR" sz="1600" dirty="0" smtClean="0">
                <a:solidFill>
                  <a:schemeClr val="accent1"/>
                </a:solidFill>
              </a:rPr>
              <a:t>1</a:t>
            </a:r>
            <a:r>
              <a:rPr lang="en-US" altLang="ko-KR" sz="1600" dirty="0" smtClean="0"/>
              <a:t>:</a:t>
            </a:r>
            <a:r>
              <a:rPr lang="en-US" altLang="ko-KR" sz="1600" dirty="0" smtClean="0">
                <a:solidFill>
                  <a:srgbClr val="FF0000"/>
                </a:solidFill>
              </a:rPr>
              <a:t> indirect addressing</a:t>
            </a:r>
            <a:r>
              <a:rPr lang="en-US" altLang="ko-KR" sz="1600" dirty="0" smtClean="0"/>
              <a:t>)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000" i="1" u="sng" dirty="0" smtClean="0">
                <a:solidFill>
                  <a:schemeClr val="tx2"/>
                </a:solidFill>
              </a:rPr>
              <a:t>Operation </a:t>
            </a:r>
            <a:r>
              <a:rPr lang="en-US" sz="2000" i="1" u="sng" dirty="0">
                <a:solidFill>
                  <a:schemeClr val="tx2"/>
                </a:solidFill>
              </a:rPr>
              <a:t>code</a:t>
            </a:r>
            <a:r>
              <a:rPr lang="en-US" sz="2000" i="1" u="sng" dirty="0">
                <a:solidFill>
                  <a:srgbClr val="993366"/>
                </a:solidFill>
              </a:rPr>
              <a:t> :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000" i="1" dirty="0" smtClean="0">
                <a:solidFill>
                  <a:srgbClr val="993366"/>
                </a:solidFill>
              </a:rPr>
              <a:t> </a:t>
            </a:r>
            <a:r>
              <a:rPr lang="en-US" sz="2000" i="1" dirty="0">
                <a:solidFill>
                  <a:srgbClr val="993366"/>
                </a:solidFill>
              </a:rPr>
              <a:t>	</a:t>
            </a:r>
            <a:r>
              <a:rPr lang="en-US" sz="2000" dirty="0" smtClean="0"/>
              <a:t>The </a:t>
            </a:r>
            <a:r>
              <a:rPr lang="en-US" sz="2000" dirty="0"/>
              <a:t>operation code of an instruction is a group of bits that define such as 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000" i="1" dirty="0"/>
              <a:t>		</a:t>
            </a:r>
            <a:r>
              <a:rPr lang="en-US" sz="2000" i="1" dirty="0">
                <a:solidFill>
                  <a:srgbClr val="993366"/>
                </a:solidFill>
              </a:rPr>
              <a:t>add </a:t>
            </a:r>
            <a:r>
              <a:rPr lang="en-US" sz="2000" i="1" dirty="0" smtClean="0">
                <a:solidFill>
                  <a:srgbClr val="993366"/>
                </a:solidFill>
              </a:rPr>
              <a:t>, su</a:t>
            </a:r>
            <a:r>
              <a:rPr lang="en-US" sz="2000" i="1" dirty="0" smtClean="0">
                <a:solidFill>
                  <a:srgbClr val="FF0000"/>
                </a:solidFill>
              </a:rPr>
              <a:t>btract, m</a:t>
            </a:r>
            <a:r>
              <a:rPr lang="en-US" sz="2000" i="1" dirty="0" smtClean="0">
                <a:solidFill>
                  <a:schemeClr val="accent2"/>
                </a:solidFill>
              </a:rPr>
              <a:t>ultiply, </a:t>
            </a:r>
            <a:r>
              <a:rPr lang="en-US" sz="2000" i="1" dirty="0" smtClean="0">
                <a:solidFill>
                  <a:srgbClr val="996633"/>
                </a:solidFill>
              </a:rPr>
              <a:t>shift, </a:t>
            </a:r>
            <a:r>
              <a:rPr lang="en-US" sz="2000" i="1" dirty="0" smtClean="0">
                <a:solidFill>
                  <a:schemeClr val="tx2"/>
                </a:solidFill>
              </a:rPr>
              <a:t>complement.</a:t>
            </a:r>
            <a:endParaRPr lang="en-US" sz="2000" i="1" dirty="0">
              <a:solidFill>
                <a:schemeClr val="tx2"/>
              </a:solidFill>
            </a:endParaRPr>
          </a:p>
        </p:txBody>
      </p:sp>
      <p:sp>
        <p:nvSpPr>
          <p:cNvPr id="8" name="Rectangle 22"/>
          <p:cNvSpPr>
            <a:spLocks noChangeArrowheads="1"/>
          </p:cNvSpPr>
          <p:nvPr/>
        </p:nvSpPr>
        <p:spPr bwMode="auto">
          <a:xfrm>
            <a:off x="2097075" y="2463450"/>
            <a:ext cx="3484575" cy="38100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Rectangle 23"/>
          <p:cNvSpPr>
            <a:spLocks noChangeArrowheads="1"/>
          </p:cNvSpPr>
          <p:nvPr/>
        </p:nvSpPr>
        <p:spPr bwMode="auto">
          <a:xfrm>
            <a:off x="2305972" y="2448460"/>
            <a:ext cx="957814" cy="36676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defTabSz="762000"/>
            <a:r>
              <a:rPr lang="en-US" altLang="ko-KR" dirty="0" err="1">
                <a:solidFill>
                  <a:srgbClr val="FF0000"/>
                </a:solidFill>
              </a:rPr>
              <a:t>Opcode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auto">
          <a:xfrm>
            <a:off x="3759358" y="2448460"/>
            <a:ext cx="1041241" cy="36676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chemeClr val="tx2"/>
                </a:solidFill>
              </a:rPr>
              <a:t>Address</a:t>
            </a:r>
          </a:p>
        </p:txBody>
      </p:sp>
      <p:sp>
        <p:nvSpPr>
          <p:cNvPr id="13" name="Rectangle 27"/>
          <p:cNvSpPr>
            <a:spLocks noChangeArrowheads="1"/>
          </p:cNvSpPr>
          <p:nvPr/>
        </p:nvSpPr>
        <p:spPr bwMode="auto">
          <a:xfrm>
            <a:off x="1952625" y="2115085"/>
            <a:ext cx="34890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15</a:t>
            </a:r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2325972" y="2115085"/>
            <a:ext cx="34890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14</a:t>
            </a:r>
          </a:p>
        </p:txBody>
      </p:sp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2994886" y="2115085"/>
            <a:ext cx="34890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6" name="Rectangle 30"/>
          <p:cNvSpPr>
            <a:spLocks noChangeArrowheads="1"/>
          </p:cNvSpPr>
          <p:nvPr/>
        </p:nvSpPr>
        <p:spPr bwMode="auto">
          <a:xfrm>
            <a:off x="5279416" y="2115085"/>
            <a:ext cx="26667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7" name="Rectangle 31"/>
          <p:cNvSpPr>
            <a:spLocks noChangeArrowheads="1"/>
          </p:cNvSpPr>
          <p:nvPr/>
        </p:nvSpPr>
        <p:spPr bwMode="auto">
          <a:xfrm>
            <a:off x="2070407" y="2499260"/>
            <a:ext cx="22445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I</a:t>
            </a:r>
          </a:p>
        </p:txBody>
      </p:sp>
      <p:sp>
        <p:nvSpPr>
          <p:cNvPr id="18" name="Rectangle 33"/>
          <p:cNvSpPr>
            <a:spLocks noChangeArrowheads="1"/>
          </p:cNvSpPr>
          <p:nvPr/>
        </p:nvSpPr>
        <p:spPr bwMode="auto">
          <a:xfrm>
            <a:off x="3332677" y="2115085"/>
            <a:ext cx="34890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11</a:t>
            </a:r>
          </a:p>
        </p:txBody>
      </p:sp>
      <p:sp>
        <p:nvSpPr>
          <p:cNvPr id="19" name="Text Box 34"/>
          <p:cNvSpPr txBox="1">
            <a:spLocks noChangeArrowheads="1"/>
          </p:cNvSpPr>
          <p:nvPr/>
        </p:nvSpPr>
        <p:spPr bwMode="auto">
          <a:xfrm>
            <a:off x="2128775" y="2949060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993366"/>
                </a:solidFill>
              </a:rPr>
              <a:t>Addressing mode</a:t>
            </a:r>
            <a:endParaRPr lang="en-US" altLang="ko-KR" sz="1400" dirty="0">
              <a:solidFill>
                <a:srgbClr val="993366"/>
              </a:solidFill>
            </a:endParaRPr>
          </a:p>
        </p:txBody>
      </p:sp>
      <p:sp>
        <p:nvSpPr>
          <p:cNvPr id="20" name="Line 35"/>
          <p:cNvSpPr>
            <a:spLocks noChangeShapeType="1"/>
          </p:cNvSpPr>
          <p:nvPr/>
        </p:nvSpPr>
        <p:spPr bwMode="auto">
          <a:xfrm flipH="1" flipV="1">
            <a:off x="2209800" y="2905660"/>
            <a:ext cx="160006" cy="180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 rot="5400000">
            <a:off x="2171700" y="2653950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5400000">
            <a:off x="3162300" y="2653950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4525"/>
            <a:ext cx="6230938" cy="422275"/>
          </a:xfrm>
          <a:noFill/>
          <a:ln/>
        </p:spPr>
        <p:txBody>
          <a:bodyPr wrap="none">
            <a:noAutofit/>
          </a:bodyPr>
          <a:lstStyle/>
          <a:p>
            <a:pPr>
              <a:lnSpc>
                <a:spcPct val="87000"/>
              </a:lnSpc>
            </a:pPr>
            <a:r>
              <a:rPr lang="en-US" altLang="ko-KR" sz="3200" dirty="0" smtClean="0"/>
              <a:t> Basic Computer Instructions Format</a:t>
            </a:r>
            <a:endParaRPr lang="en-US" altLang="ko-KR" sz="3200" dirty="0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39738" y="1233488"/>
            <a:ext cx="4545012" cy="361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102000"/>
              </a:lnSpc>
              <a:buFontTx/>
              <a:buChar char="•"/>
            </a:pPr>
            <a:r>
              <a:rPr lang="en-US" altLang="ko-KR" sz="2000"/>
              <a:t> Basic Computer Instruction Format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895475" y="2754313"/>
            <a:ext cx="3586163" cy="369887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1752600" y="2413000"/>
            <a:ext cx="73183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15     14</a:t>
            </a: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3103963" y="2438400"/>
            <a:ext cx="56038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12 11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5221287" y="2438400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1973263" y="2749550"/>
            <a:ext cx="22383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I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347913" y="2736850"/>
            <a:ext cx="911789" cy="36676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 err="1" smtClean="0">
                <a:solidFill>
                  <a:srgbClr val="FF0000"/>
                </a:solidFill>
              </a:rPr>
              <a:t>Opcode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3697288" y="2740025"/>
            <a:ext cx="78898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chemeClr val="accent1"/>
                </a:solidFill>
              </a:rPr>
              <a:t>Address</a:t>
            </a:r>
          </a:p>
        </p:txBody>
      </p:sp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860425" y="2097088"/>
            <a:ext cx="6195095" cy="64376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800" dirty="0">
                <a:solidFill>
                  <a:srgbClr val="FF0000"/>
                </a:solidFill>
              </a:rPr>
              <a:t>Memory-Reference Instructions </a:t>
            </a:r>
            <a:r>
              <a:rPr lang="en-US" altLang="ko-KR" sz="1800" dirty="0">
                <a:solidFill>
                  <a:srgbClr val="000000"/>
                </a:solidFill>
              </a:rPr>
              <a:t>	(OP-code = 000 ~ 110)</a:t>
            </a:r>
          </a:p>
          <a:p>
            <a:pPr defTabSz="762000"/>
            <a:endParaRPr lang="en-US" altLang="ko-KR" sz="1800" dirty="0">
              <a:solidFill>
                <a:srgbClr val="000000"/>
              </a:solidFill>
            </a:endParaRPr>
          </a:p>
        </p:txBody>
      </p:sp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860425" y="3273425"/>
            <a:ext cx="6302375" cy="584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800">
                <a:solidFill>
                  <a:schemeClr val="tx2"/>
                </a:solidFill>
              </a:rPr>
              <a:t>Register-Reference Instructions</a:t>
            </a:r>
            <a:r>
              <a:rPr lang="en-US" altLang="ko-KR" sz="1800">
                <a:solidFill>
                  <a:srgbClr val="000000"/>
                </a:solidFill>
              </a:rPr>
              <a:t> 	(OP-code = 111, I = 0)</a:t>
            </a:r>
          </a:p>
          <a:p>
            <a:pPr defTabSz="762000"/>
            <a:endParaRPr lang="en-US" altLang="ko-KR" sz="1800">
              <a:solidFill>
                <a:srgbClr val="000000"/>
              </a:solidFill>
            </a:endParaRPr>
          </a:p>
        </p:txBody>
      </p: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877888" y="4443413"/>
            <a:ext cx="6238875" cy="3365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 </a:t>
            </a:r>
            <a:r>
              <a:rPr lang="en-US" altLang="ko-KR" sz="1800" dirty="0">
                <a:solidFill>
                  <a:srgbClr val="003399"/>
                </a:solidFill>
              </a:rPr>
              <a:t>Input-Output Instructions</a:t>
            </a:r>
            <a:r>
              <a:rPr lang="en-US" altLang="ko-KR" sz="1800" dirty="0">
                <a:solidFill>
                  <a:srgbClr val="000000"/>
                </a:solidFill>
              </a:rPr>
              <a:t>		(OP-code =111, I = 1)</a:t>
            </a:r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1868488" y="3657599"/>
            <a:ext cx="3622675" cy="597326"/>
            <a:chOff x="1177" y="2203"/>
            <a:chExt cx="2282" cy="292"/>
          </a:xfrm>
        </p:grpSpPr>
        <p:sp>
          <p:nvSpPr>
            <p:cNvPr id="9232" name="Rectangle 16"/>
            <p:cNvSpPr>
              <a:spLocks noChangeArrowheads="1"/>
            </p:cNvSpPr>
            <p:nvPr/>
          </p:nvSpPr>
          <p:spPr bwMode="auto">
            <a:xfrm>
              <a:off x="1200" y="2344"/>
              <a:ext cx="2259" cy="130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3" name="Line 17"/>
            <p:cNvSpPr>
              <a:spLocks noChangeShapeType="1"/>
            </p:cNvSpPr>
            <p:nvPr/>
          </p:nvSpPr>
          <p:spPr bwMode="auto">
            <a:xfrm>
              <a:off x="2025" y="2338"/>
              <a:ext cx="0" cy="13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34" name="Rectangle 18"/>
            <p:cNvSpPr>
              <a:spLocks noChangeArrowheads="1"/>
            </p:cNvSpPr>
            <p:nvPr/>
          </p:nvSpPr>
          <p:spPr bwMode="auto">
            <a:xfrm>
              <a:off x="1177" y="2203"/>
              <a:ext cx="247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>
                  <a:solidFill>
                    <a:srgbClr val="000000"/>
                  </a:solidFill>
                </a:rPr>
                <a:t>15 </a:t>
              </a:r>
            </a:p>
          </p:txBody>
        </p:sp>
        <p:sp>
          <p:nvSpPr>
            <p:cNvPr id="9235" name="Rectangle 19"/>
            <p:cNvSpPr>
              <a:spLocks noChangeArrowheads="1"/>
            </p:cNvSpPr>
            <p:nvPr/>
          </p:nvSpPr>
          <p:spPr bwMode="auto">
            <a:xfrm>
              <a:off x="1756" y="2203"/>
              <a:ext cx="510" cy="179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dirty="0">
                  <a:solidFill>
                    <a:srgbClr val="000000"/>
                  </a:solidFill>
                </a:rPr>
                <a:t>12 </a:t>
              </a:r>
              <a:r>
                <a:rPr lang="en-US" altLang="ko-KR" dirty="0" smtClean="0">
                  <a:solidFill>
                    <a:srgbClr val="000000"/>
                  </a:solidFill>
                </a:rPr>
                <a:t>  11</a:t>
              </a:r>
              <a:endParaRPr lang="en-US" altLang="ko-KR" dirty="0">
                <a:solidFill>
                  <a:srgbClr val="000000"/>
                </a:solidFill>
              </a:endParaRPr>
            </a:p>
          </p:txBody>
        </p:sp>
        <p:sp>
          <p:nvSpPr>
            <p:cNvPr id="9236" name="Rectangle 20"/>
            <p:cNvSpPr>
              <a:spLocks noChangeArrowheads="1"/>
            </p:cNvSpPr>
            <p:nvPr/>
          </p:nvSpPr>
          <p:spPr bwMode="auto">
            <a:xfrm>
              <a:off x="3268" y="2203"/>
              <a:ext cx="167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>
                  <a:solidFill>
                    <a:srgbClr val="000000"/>
                  </a:solidFill>
                </a:rPr>
                <a:t>0</a:t>
              </a:r>
            </a:p>
          </p:txBody>
        </p:sp>
        <p:sp>
          <p:nvSpPr>
            <p:cNvPr id="9237" name="Rectangle 21"/>
            <p:cNvSpPr>
              <a:spLocks noChangeArrowheads="1"/>
            </p:cNvSpPr>
            <p:nvPr/>
          </p:nvSpPr>
          <p:spPr bwMode="auto">
            <a:xfrm>
              <a:off x="2053" y="2335"/>
              <a:ext cx="962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dirty="0">
                  <a:solidFill>
                    <a:srgbClr val="0033CC"/>
                  </a:solidFill>
                </a:rPr>
                <a:t>Register operation</a:t>
              </a:r>
            </a:p>
          </p:txBody>
        </p:sp>
        <p:sp>
          <p:nvSpPr>
            <p:cNvPr id="9248" name="Rectangle 32"/>
            <p:cNvSpPr>
              <a:spLocks noChangeArrowheads="1"/>
            </p:cNvSpPr>
            <p:nvPr/>
          </p:nvSpPr>
          <p:spPr bwMode="auto">
            <a:xfrm>
              <a:off x="1179" y="2318"/>
              <a:ext cx="650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dirty="0">
                  <a:solidFill>
                    <a:srgbClr val="000000"/>
                  </a:solidFill>
                </a:rPr>
                <a:t>0    1    1    1</a:t>
              </a:r>
            </a:p>
          </p:txBody>
        </p:sp>
      </p:grp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1822188" y="4876800"/>
            <a:ext cx="3624262" cy="762000"/>
            <a:chOff x="1232" y="2956"/>
            <a:chExt cx="2283" cy="299"/>
          </a:xfrm>
        </p:grpSpPr>
        <p:sp>
          <p:nvSpPr>
            <p:cNvPr id="9240" name="Rectangle 24"/>
            <p:cNvSpPr>
              <a:spLocks noChangeArrowheads="1"/>
            </p:cNvSpPr>
            <p:nvPr/>
          </p:nvSpPr>
          <p:spPr bwMode="auto">
            <a:xfrm>
              <a:off x="1256" y="3096"/>
              <a:ext cx="2259" cy="132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42" name="Rectangle 26"/>
            <p:cNvSpPr>
              <a:spLocks noChangeArrowheads="1"/>
            </p:cNvSpPr>
            <p:nvPr/>
          </p:nvSpPr>
          <p:spPr bwMode="auto">
            <a:xfrm>
              <a:off x="1232" y="2956"/>
              <a:ext cx="247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>
                  <a:solidFill>
                    <a:srgbClr val="000000"/>
                  </a:solidFill>
                </a:rPr>
                <a:t>15 </a:t>
              </a:r>
            </a:p>
          </p:txBody>
        </p:sp>
        <p:sp>
          <p:nvSpPr>
            <p:cNvPr id="9243" name="Rectangle 27"/>
            <p:cNvSpPr>
              <a:spLocks noChangeArrowheads="1"/>
            </p:cNvSpPr>
            <p:nvPr/>
          </p:nvSpPr>
          <p:spPr bwMode="auto">
            <a:xfrm>
              <a:off x="1811" y="2956"/>
              <a:ext cx="610" cy="144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dirty="0" smtClean="0">
                  <a:solidFill>
                    <a:srgbClr val="000000"/>
                  </a:solidFill>
                </a:rPr>
                <a:t>     12 11</a:t>
              </a:r>
              <a:endParaRPr lang="en-US" altLang="ko-KR" dirty="0">
                <a:solidFill>
                  <a:srgbClr val="000000"/>
                </a:solidFill>
              </a:endParaRPr>
            </a:p>
          </p:txBody>
        </p:sp>
        <p:sp>
          <p:nvSpPr>
            <p:cNvPr id="9244" name="Rectangle 28"/>
            <p:cNvSpPr>
              <a:spLocks noChangeArrowheads="1"/>
            </p:cNvSpPr>
            <p:nvPr/>
          </p:nvSpPr>
          <p:spPr bwMode="auto">
            <a:xfrm>
              <a:off x="3325" y="2956"/>
              <a:ext cx="167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>
                  <a:solidFill>
                    <a:srgbClr val="000000"/>
                  </a:solidFill>
                </a:rPr>
                <a:t>0</a:t>
              </a:r>
            </a:p>
          </p:txBody>
        </p:sp>
        <p:sp>
          <p:nvSpPr>
            <p:cNvPr id="9245" name="Rectangle 29"/>
            <p:cNvSpPr>
              <a:spLocks noChangeArrowheads="1"/>
            </p:cNvSpPr>
            <p:nvPr/>
          </p:nvSpPr>
          <p:spPr bwMode="auto">
            <a:xfrm>
              <a:off x="2295" y="3083"/>
              <a:ext cx="708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 dirty="0">
                  <a:solidFill>
                    <a:srgbClr val="0033CC"/>
                  </a:solidFill>
                </a:rPr>
                <a:t>I/O operation</a:t>
              </a:r>
            </a:p>
          </p:txBody>
        </p:sp>
        <p:sp>
          <p:nvSpPr>
            <p:cNvPr id="9249" name="Rectangle 33"/>
            <p:cNvSpPr>
              <a:spLocks noChangeArrowheads="1"/>
            </p:cNvSpPr>
            <p:nvPr/>
          </p:nvSpPr>
          <p:spPr bwMode="auto">
            <a:xfrm>
              <a:off x="1264" y="3095"/>
              <a:ext cx="650" cy="16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defTabSz="762000"/>
              <a:r>
                <a:rPr lang="en-US" altLang="ko-KR">
                  <a:solidFill>
                    <a:srgbClr val="000000"/>
                  </a:solidFill>
                </a:rPr>
                <a:t>1    1    1    1</a:t>
              </a:r>
            </a:p>
          </p:txBody>
        </p:sp>
        <p:sp>
          <p:nvSpPr>
            <p:cNvPr id="9251" name="Line 35"/>
            <p:cNvSpPr>
              <a:spLocks noChangeShapeType="1"/>
            </p:cNvSpPr>
            <p:nvPr/>
          </p:nvSpPr>
          <p:spPr bwMode="auto">
            <a:xfrm>
              <a:off x="2179" y="3103"/>
              <a:ext cx="0" cy="13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36" name="Straight Connector 35"/>
          <p:cNvCxnSpPr/>
          <p:nvPr/>
        </p:nvCxnSpPr>
        <p:spPr>
          <a:xfrm rot="5400000">
            <a:off x="2095500" y="2933700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3237706" y="2932906"/>
            <a:ext cx="381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2091657" y="4072819"/>
            <a:ext cx="27002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16200000" flipH="1">
            <a:off x="2036233" y="5410708"/>
            <a:ext cx="318561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570788" cy="422275"/>
          </a:xfrm>
          <a:noFill/>
          <a:ln/>
        </p:spPr>
        <p:txBody>
          <a:bodyPr wrap="none">
            <a:noAutofit/>
          </a:bodyPr>
          <a:lstStyle/>
          <a:p>
            <a:pPr>
              <a:lnSpc>
                <a:spcPct val="87000"/>
              </a:lnSpc>
            </a:pPr>
            <a:r>
              <a:rPr lang="en-US" altLang="ko-KR" sz="3200" dirty="0" smtClean="0"/>
              <a:t>7. Fetch and Decode: Flow Chart</a:t>
            </a:r>
            <a:endParaRPr lang="en-US" altLang="ko-KR" sz="3200" dirty="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389063" y="5548313"/>
            <a:ext cx="34925" cy="1571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8" name="Rectangle 98"/>
          <p:cNvSpPr>
            <a:spLocks noChangeArrowheads="1"/>
          </p:cNvSpPr>
          <p:nvPr/>
        </p:nvSpPr>
        <p:spPr bwMode="auto">
          <a:xfrm>
            <a:off x="6283325" y="3276600"/>
            <a:ext cx="1175195" cy="33598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600" dirty="0">
                <a:solidFill>
                  <a:srgbClr val="000000"/>
                </a:solidFill>
              </a:rPr>
              <a:t>= 0 (direct)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687763" y="857250"/>
            <a:ext cx="666978" cy="3483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lnSpc>
                <a:spcPct val="70000"/>
              </a:lnSpc>
            </a:pPr>
            <a:r>
              <a:rPr lang="en-US" altLang="ko-KR" sz="1200" dirty="0">
                <a:solidFill>
                  <a:srgbClr val="000000"/>
                </a:solidFill>
              </a:rPr>
              <a:t>Start</a:t>
            </a:r>
          </a:p>
          <a:p>
            <a:pPr defTabSz="762000">
              <a:lnSpc>
                <a:spcPct val="70000"/>
              </a:lnSpc>
            </a:pPr>
            <a:r>
              <a:rPr lang="en-US" altLang="ko-KR" sz="1200" dirty="0">
                <a:solidFill>
                  <a:srgbClr val="000000"/>
                </a:solidFill>
              </a:rPr>
              <a:t>SC </a:t>
            </a:r>
            <a:r>
              <a:rPr lang="en-US" altLang="ko-KR" sz="1200" dirty="0">
                <a:solidFill>
                  <a:srgbClr val="000000"/>
                </a:solidFill>
                <a:latin typeface="Symbol" pitchFamily="18" charset="2"/>
              </a:rPr>
              <a:t> 0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3589338" y="868363"/>
            <a:ext cx="801687" cy="29051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3489325" y="1431925"/>
            <a:ext cx="418385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AR</a:t>
            </a: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3797300" y="1371600"/>
            <a:ext cx="33178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4041775" y="1431925"/>
            <a:ext cx="403958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PC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3454400" y="1444625"/>
            <a:ext cx="1019175" cy="20320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73" name="Arc 13"/>
          <p:cNvSpPr>
            <a:spLocks/>
          </p:cNvSpPr>
          <p:nvPr/>
        </p:nvSpPr>
        <p:spPr bwMode="auto">
          <a:xfrm>
            <a:off x="3954463" y="1335088"/>
            <a:ext cx="93662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>
            <a:off x="4000500" y="1152525"/>
            <a:ext cx="0" cy="1920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75" name="Arc 15"/>
          <p:cNvSpPr>
            <a:spLocks/>
          </p:cNvSpPr>
          <p:nvPr/>
        </p:nvSpPr>
        <p:spPr bwMode="auto">
          <a:xfrm>
            <a:off x="3536950" y="1335088"/>
            <a:ext cx="93663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 flipV="1">
            <a:off x="3582988" y="1252538"/>
            <a:ext cx="0" cy="11271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77" name="Rectangle 17"/>
          <p:cNvSpPr>
            <a:spLocks noChangeArrowheads="1"/>
          </p:cNvSpPr>
          <p:nvPr/>
        </p:nvSpPr>
        <p:spPr bwMode="auto">
          <a:xfrm>
            <a:off x="4435475" y="1320800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T0</a:t>
            </a:r>
          </a:p>
        </p:txBody>
      </p:sp>
      <p:sp>
        <p:nvSpPr>
          <p:cNvPr id="15378" name="Rectangle 18"/>
          <p:cNvSpPr>
            <a:spLocks noChangeArrowheads="1"/>
          </p:cNvSpPr>
          <p:nvPr/>
        </p:nvSpPr>
        <p:spPr bwMode="auto">
          <a:xfrm>
            <a:off x="2935288" y="1885950"/>
            <a:ext cx="3333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IR</a:t>
            </a:r>
          </a:p>
        </p:txBody>
      </p:sp>
      <p:sp>
        <p:nvSpPr>
          <p:cNvPr id="15379" name="Rectangle 19"/>
          <p:cNvSpPr>
            <a:spLocks noChangeArrowheads="1"/>
          </p:cNvSpPr>
          <p:nvPr/>
        </p:nvSpPr>
        <p:spPr bwMode="auto">
          <a:xfrm>
            <a:off x="3168650" y="1887538"/>
            <a:ext cx="33178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380" name="Rectangle 20"/>
          <p:cNvSpPr>
            <a:spLocks noChangeArrowheads="1"/>
          </p:cNvSpPr>
          <p:nvPr/>
        </p:nvSpPr>
        <p:spPr bwMode="auto">
          <a:xfrm>
            <a:off x="3414713" y="1885950"/>
            <a:ext cx="751810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M[AR],</a:t>
            </a:r>
          </a:p>
        </p:txBody>
      </p:sp>
      <p:sp>
        <p:nvSpPr>
          <p:cNvPr id="15381" name="Rectangle 21"/>
          <p:cNvSpPr>
            <a:spLocks noChangeArrowheads="1"/>
          </p:cNvSpPr>
          <p:nvPr/>
        </p:nvSpPr>
        <p:spPr bwMode="auto">
          <a:xfrm>
            <a:off x="3981450" y="1885950"/>
            <a:ext cx="392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PC</a:t>
            </a:r>
          </a:p>
        </p:txBody>
      </p:sp>
      <p:sp>
        <p:nvSpPr>
          <p:cNvPr id="15382" name="Rectangle 22"/>
          <p:cNvSpPr>
            <a:spLocks noChangeArrowheads="1"/>
          </p:cNvSpPr>
          <p:nvPr/>
        </p:nvSpPr>
        <p:spPr bwMode="auto">
          <a:xfrm>
            <a:off x="4233863" y="1887538"/>
            <a:ext cx="33178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383" name="Rectangle 23"/>
          <p:cNvSpPr>
            <a:spLocks noChangeArrowheads="1"/>
          </p:cNvSpPr>
          <p:nvPr/>
        </p:nvSpPr>
        <p:spPr bwMode="auto">
          <a:xfrm>
            <a:off x="4460875" y="1885950"/>
            <a:ext cx="6508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PC + 1</a:t>
            </a:r>
          </a:p>
        </p:txBody>
      </p:sp>
      <p:sp>
        <p:nvSpPr>
          <p:cNvPr id="15384" name="Rectangle 24"/>
          <p:cNvSpPr>
            <a:spLocks noChangeArrowheads="1"/>
          </p:cNvSpPr>
          <p:nvPr/>
        </p:nvSpPr>
        <p:spPr bwMode="auto">
          <a:xfrm>
            <a:off x="2962275" y="1898650"/>
            <a:ext cx="2200275" cy="31115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85" name="Arc 25"/>
          <p:cNvSpPr>
            <a:spLocks/>
          </p:cNvSpPr>
          <p:nvPr/>
        </p:nvSpPr>
        <p:spPr bwMode="auto">
          <a:xfrm>
            <a:off x="3954463" y="1789113"/>
            <a:ext cx="93662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86" name="Line 26"/>
          <p:cNvSpPr>
            <a:spLocks noChangeShapeType="1"/>
          </p:cNvSpPr>
          <p:nvPr/>
        </p:nvSpPr>
        <p:spPr bwMode="auto">
          <a:xfrm>
            <a:off x="4000500" y="1666875"/>
            <a:ext cx="0" cy="1317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87" name="Rectangle 27"/>
          <p:cNvSpPr>
            <a:spLocks noChangeArrowheads="1"/>
          </p:cNvSpPr>
          <p:nvPr/>
        </p:nvSpPr>
        <p:spPr bwMode="auto">
          <a:xfrm>
            <a:off x="5100638" y="1714500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T1</a:t>
            </a:r>
          </a:p>
        </p:txBody>
      </p:sp>
      <p:sp>
        <p:nvSpPr>
          <p:cNvPr id="15388" name="Rectangle 28"/>
          <p:cNvSpPr>
            <a:spLocks noChangeArrowheads="1"/>
          </p:cNvSpPr>
          <p:nvPr/>
        </p:nvSpPr>
        <p:spPr bwMode="auto">
          <a:xfrm>
            <a:off x="2935288" y="2514600"/>
            <a:ext cx="418385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AR</a:t>
            </a:r>
          </a:p>
        </p:txBody>
      </p:sp>
      <p:sp>
        <p:nvSpPr>
          <p:cNvPr id="15389" name="Rectangle 29"/>
          <p:cNvSpPr>
            <a:spLocks noChangeArrowheads="1"/>
          </p:cNvSpPr>
          <p:nvPr/>
        </p:nvSpPr>
        <p:spPr bwMode="auto">
          <a:xfrm>
            <a:off x="3206750" y="2514600"/>
            <a:ext cx="33178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390" name="Rectangle 30"/>
          <p:cNvSpPr>
            <a:spLocks noChangeArrowheads="1"/>
          </p:cNvSpPr>
          <p:nvPr/>
        </p:nvSpPr>
        <p:spPr bwMode="auto">
          <a:xfrm>
            <a:off x="3414713" y="2514600"/>
            <a:ext cx="807914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IR(0-11),</a:t>
            </a:r>
          </a:p>
        </p:txBody>
      </p:sp>
      <p:sp>
        <p:nvSpPr>
          <p:cNvPr id="15391" name="Rectangle 31"/>
          <p:cNvSpPr>
            <a:spLocks noChangeArrowheads="1"/>
          </p:cNvSpPr>
          <p:nvPr/>
        </p:nvSpPr>
        <p:spPr bwMode="auto">
          <a:xfrm>
            <a:off x="4176713" y="2514600"/>
            <a:ext cx="243657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I</a:t>
            </a:r>
          </a:p>
        </p:txBody>
      </p:sp>
      <p:sp>
        <p:nvSpPr>
          <p:cNvPr id="15392" name="Rectangle 32"/>
          <p:cNvSpPr>
            <a:spLocks noChangeArrowheads="1"/>
          </p:cNvSpPr>
          <p:nvPr/>
        </p:nvSpPr>
        <p:spPr bwMode="auto">
          <a:xfrm>
            <a:off x="4259263" y="2505075"/>
            <a:ext cx="335029" cy="27443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 dirty="0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393" name="Rectangle 33"/>
          <p:cNvSpPr>
            <a:spLocks noChangeArrowheads="1"/>
          </p:cNvSpPr>
          <p:nvPr/>
        </p:nvSpPr>
        <p:spPr bwMode="auto">
          <a:xfrm>
            <a:off x="4460875" y="2514600"/>
            <a:ext cx="565220" cy="27443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 dirty="0">
                <a:solidFill>
                  <a:srgbClr val="000000"/>
                </a:solidFill>
              </a:rPr>
              <a:t>IR(15)</a:t>
            </a:r>
          </a:p>
        </p:txBody>
      </p:sp>
      <p:sp>
        <p:nvSpPr>
          <p:cNvPr id="15394" name="Rectangle 34"/>
          <p:cNvSpPr>
            <a:spLocks noChangeArrowheads="1"/>
          </p:cNvSpPr>
          <p:nvPr/>
        </p:nvSpPr>
        <p:spPr bwMode="auto">
          <a:xfrm>
            <a:off x="2800350" y="2352675"/>
            <a:ext cx="2371676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Decode </a:t>
            </a:r>
            <a:r>
              <a:rPr lang="en-US" altLang="ko-KR" sz="1400" dirty="0" err="1">
                <a:solidFill>
                  <a:srgbClr val="000000"/>
                </a:solidFill>
              </a:rPr>
              <a:t>Opcode</a:t>
            </a:r>
            <a:r>
              <a:rPr lang="en-US" altLang="ko-KR" sz="1400" dirty="0">
                <a:solidFill>
                  <a:srgbClr val="000000"/>
                </a:solidFill>
              </a:rPr>
              <a:t> in IR(12-14),</a:t>
            </a:r>
          </a:p>
        </p:txBody>
      </p:sp>
      <p:sp>
        <p:nvSpPr>
          <p:cNvPr id="15395" name="Rectangle 35"/>
          <p:cNvSpPr>
            <a:spLocks noChangeArrowheads="1"/>
          </p:cNvSpPr>
          <p:nvPr/>
        </p:nvSpPr>
        <p:spPr bwMode="auto">
          <a:xfrm>
            <a:off x="2752725" y="2355850"/>
            <a:ext cx="2557463" cy="382588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98" name="Rectangle 38"/>
          <p:cNvSpPr>
            <a:spLocks noChangeArrowheads="1"/>
          </p:cNvSpPr>
          <p:nvPr/>
        </p:nvSpPr>
        <p:spPr bwMode="auto">
          <a:xfrm>
            <a:off x="5235575" y="2171700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T2</a:t>
            </a:r>
          </a:p>
        </p:txBody>
      </p:sp>
      <p:sp>
        <p:nvSpPr>
          <p:cNvPr id="15399" name="Arc 39"/>
          <p:cNvSpPr>
            <a:spLocks/>
          </p:cNvSpPr>
          <p:nvPr/>
        </p:nvSpPr>
        <p:spPr bwMode="auto">
          <a:xfrm>
            <a:off x="3967163" y="2932113"/>
            <a:ext cx="93662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00" name="Line 40"/>
          <p:cNvSpPr>
            <a:spLocks noChangeShapeType="1"/>
          </p:cNvSpPr>
          <p:nvPr/>
        </p:nvSpPr>
        <p:spPr bwMode="auto">
          <a:xfrm>
            <a:off x="4013200" y="2749550"/>
            <a:ext cx="0" cy="2127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27"/>
          <p:cNvGrpSpPr>
            <a:grpSpLocks/>
          </p:cNvGrpSpPr>
          <p:nvPr/>
        </p:nvGrpSpPr>
        <p:grpSpPr bwMode="auto">
          <a:xfrm>
            <a:off x="3730625" y="3006725"/>
            <a:ext cx="515938" cy="420688"/>
            <a:chOff x="1696" y="3024"/>
            <a:chExt cx="376" cy="368"/>
          </a:xfrm>
        </p:grpSpPr>
        <p:sp>
          <p:nvSpPr>
            <p:cNvPr id="15401" name="Line 41"/>
            <p:cNvSpPr>
              <a:spLocks noChangeShapeType="1"/>
            </p:cNvSpPr>
            <p:nvPr/>
          </p:nvSpPr>
          <p:spPr bwMode="auto">
            <a:xfrm flipH="1">
              <a:off x="1696" y="3024"/>
              <a:ext cx="208" cy="16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02" name="Line 42"/>
            <p:cNvSpPr>
              <a:spLocks noChangeShapeType="1"/>
            </p:cNvSpPr>
            <p:nvPr/>
          </p:nvSpPr>
          <p:spPr bwMode="auto">
            <a:xfrm>
              <a:off x="1896" y="3024"/>
              <a:ext cx="176" cy="16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03" name="Line 43"/>
            <p:cNvSpPr>
              <a:spLocks noChangeShapeType="1"/>
            </p:cNvSpPr>
            <p:nvPr/>
          </p:nvSpPr>
          <p:spPr bwMode="auto">
            <a:xfrm flipH="1" flipV="1">
              <a:off x="1696" y="3184"/>
              <a:ext cx="208" cy="20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04" name="Line 44"/>
            <p:cNvSpPr>
              <a:spLocks noChangeShapeType="1"/>
            </p:cNvSpPr>
            <p:nvPr/>
          </p:nvSpPr>
          <p:spPr bwMode="auto">
            <a:xfrm flipV="1">
              <a:off x="1896" y="3184"/>
              <a:ext cx="176" cy="20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406" name="Line 46"/>
          <p:cNvSpPr>
            <a:spLocks noChangeShapeType="1"/>
          </p:cNvSpPr>
          <p:nvPr/>
        </p:nvSpPr>
        <p:spPr bwMode="auto">
          <a:xfrm flipV="1">
            <a:off x="4252913" y="3205163"/>
            <a:ext cx="1746250" cy="47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07" name="Line 47"/>
          <p:cNvSpPr>
            <a:spLocks noChangeShapeType="1"/>
          </p:cNvSpPr>
          <p:nvPr/>
        </p:nvSpPr>
        <p:spPr bwMode="auto">
          <a:xfrm>
            <a:off x="3035300" y="3209925"/>
            <a:ext cx="701675" cy="31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08" name="Rectangle 48"/>
          <p:cNvSpPr>
            <a:spLocks noChangeArrowheads="1"/>
          </p:cNvSpPr>
          <p:nvPr/>
        </p:nvSpPr>
        <p:spPr bwMode="auto">
          <a:xfrm>
            <a:off x="4820390" y="2895188"/>
            <a:ext cx="3526992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 smtClean="0">
                <a:solidFill>
                  <a:srgbClr val="000000"/>
                </a:solidFill>
              </a:rPr>
              <a:t>D12 to D14= 000 to 110 </a:t>
            </a:r>
            <a:r>
              <a:rPr lang="en-US" altLang="ko-KR" sz="1400" dirty="0">
                <a:solidFill>
                  <a:srgbClr val="000000"/>
                </a:solidFill>
              </a:rPr>
              <a:t>(Memory-reference)</a:t>
            </a:r>
          </a:p>
        </p:txBody>
      </p:sp>
      <p:sp>
        <p:nvSpPr>
          <p:cNvPr id="15409" name="Rectangle 49"/>
          <p:cNvSpPr>
            <a:spLocks noChangeArrowheads="1"/>
          </p:cNvSpPr>
          <p:nvPr/>
        </p:nvSpPr>
        <p:spPr bwMode="auto">
          <a:xfrm>
            <a:off x="1752600" y="2870200"/>
            <a:ext cx="1550618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(Register or I/O) </a:t>
            </a:r>
            <a:r>
              <a:rPr lang="en-US" altLang="ko-KR" sz="1400" dirty="0" smtClean="0">
                <a:solidFill>
                  <a:srgbClr val="000000"/>
                </a:solidFill>
              </a:rPr>
              <a:t> </a:t>
            </a:r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10" name="Line 50"/>
          <p:cNvSpPr>
            <a:spLocks noChangeShapeType="1"/>
          </p:cNvSpPr>
          <p:nvPr/>
        </p:nvSpPr>
        <p:spPr bwMode="auto">
          <a:xfrm flipH="1">
            <a:off x="5729288" y="3446463"/>
            <a:ext cx="306387" cy="22383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1" name="Line 51"/>
          <p:cNvSpPr>
            <a:spLocks noChangeShapeType="1"/>
          </p:cNvSpPr>
          <p:nvPr/>
        </p:nvSpPr>
        <p:spPr bwMode="auto">
          <a:xfrm>
            <a:off x="6024563" y="3446463"/>
            <a:ext cx="269875" cy="22383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2" name="Line 52"/>
          <p:cNvSpPr>
            <a:spLocks noChangeShapeType="1"/>
          </p:cNvSpPr>
          <p:nvPr/>
        </p:nvSpPr>
        <p:spPr bwMode="auto">
          <a:xfrm flipH="1" flipV="1">
            <a:off x="5729288" y="3659188"/>
            <a:ext cx="306387" cy="254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3" name="Line 53"/>
          <p:cNvSpPr>
            <a:spLocks noChangeShapeType="1"/>
          </p:cNvSpPr>
          <p:nvPr/>
        </p:nvSpPr>
        <p:spPr bwMode="auto">
          <a:xfrm flipV="1">
            <a:off x="6024563" y="3659188"/>
            <a:ext cx="269875" cy="254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4" name="Rectangle 54"/>
          <p:cNvSpPr>
            <a:spLocks noChangeArrowheads="1"/>
          </p:cNvSpPr>
          <p:nvPr/>
        </p:nvSpPr>
        <p:spPr bwMode="auto">
          <a:xfrm>
            <a:off x="5880100" y="3571875"/>
            <a:ext cx="22383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I</a:t>
            </a:r>
          </a:p>
        </p:txBody>
      </p:sp>
      <p:sp>
        <p:nvSpPr>
          <p:cNvPr id="15415" name="Line 55"/>
          <p:cNvSpPr>
            <a:spLocks noChangeShapeType="1"/>
          </p:cNvSpPr>
          <p:nvPr/>
        </p:nvSpPr>
        <p:spPr bwMode="auto">
          <a:xfrm flipH="1">
            <a:off x="2727325" y="3446463"/>
            <a:ext cx="320675" cy="22383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6" name="Line 56"/>
          <p:cNvSpPr>
            <a:spLocks noChangeShapeType="1"/>
          </p:cNvSpPr>
          <p:nvPr/>
        </p:nvSpPr>
        <p:spPr bwMode="auto">
          <a:xfrm>
            <a:off x="3035300" y="3446463"/>
            <a:ext cx="258763" cy="22383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7" name="Line 57"/>
          <p:cNvSpPr>
            <a:spLocks noChangeShapeType="1"/>
          </p:cNvSpPr>
          <p:nvPr/>
        </p:nvSpPr>
        <p:spPr bwMode="auto">
          <a:xfrm flipH="1" flipV="1">
            <a:off x="2727325" y="3659188"/>
            <a:ext cx="320675" cy="254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8" name="Line 58"/>
          <p:cNvSpPr>
            <a:spLocks noChangeShapeType="1"/>
          </p:cNvSpPr>
          <p:nvPr/>
        </p:nvSpPr>
        <p:spPr bwMode="auto">
          <a:xfrm flipV="1">
            <a:off x="3035300" y="3659188"/>
            <a:ext cx="258763" cy="254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19" name="Rectangle 59"/>
          <p:cNvSpPr>
            <a:spLocks noChangeArrowheads="1"/>
          </p:cNvSpPr>
          <p:nvPr/>
        </p:nvSpPr>
        <p:spPr bwMode="auto">
          <a:xfrm>
            <a:off x="2743200" y="3519433"/>
            <a:ext cx="676275" cy="36676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defTabSz="762000"/>
            <a:r>
              <a:rPr lang="en-US" altLang="ko-KR" dirty="0" smtClean="0">
                <a:solidFill>
                  <a:srgbClr val="000000"/>
                </a:solidFill>
              </a:rPr>
              <a:t>D15</a:t>
            </a:r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15420" name="Rectangle 60"/>
          <p:cNvSpPr>
            <a:spLocks noChangeArrowheads="1"/>
          </p:cNvSpPr>
          <p:nvPr/>
        </p:nvSpPr>
        <p:spPr bwMode="auto">
          <a:xfrm>
            <a:off x="3562350" y="4071938"/>
            <a:ext cx="789704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Execute</a:t>
            </a:r>
          </a:p>
          <a:p>
            <a:pPr defTabSz="762000" eaLnBrk="1"/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21" name="Rectangle 61"/>
          <p:cNvSpPr>
            <a:spLocks noChangeArrowheads="1"/>
          </p:cNvSpPr>
          <p:nvPr/>
        </p:nvSpPr>
        <p:spPr bwMode="auto">
          <a:xfrm>
            <a:off x="3168650" y="4211638"/>
            <a:ext cx="1549143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register-reference</a:t>
            </a:r>
          </a:p>
          <a:p>
            <a:pPr defTabSz="762000" eaLnBrk="1"/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22" name="Rectangle 62"/>
          <p:cNvSpPr>
            <a:spLocks noChangeArrowheads="1"/>
          </p:cNvSpPr>
          <p:nvPr/>
        </p:nvSpPr>
        <p:spPr bwMode="auto">
          <a:xfrm>
            <a:off x="3463925" y="4354513"/>
            <a:ext cx="1046762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instruction</a:t>
            </a:r>
          </a:p>
          <a:p>
            <a:pPr defTabSz="762000" eaLnBrk="1"/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23" name="Rectangle 63"/>
          <p:cNvSpPr>
            <a:spLocks noChangeArrowheads="1"/>
          </p:cNvSpPr>
          <p:nvPr/>
        </p:nvSpPr>
        <p:spPr bwMode="auto">
          <a:xfrm>
            <a:off x="3549650" y="4525963"/>
            <a:ext cx="391134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SC</a:t>
            </a:r>
          </a:p>
        </p:txBody>
      </p:sp>
      <p:sp>
        <p:nvSpPr>
          <p:cNvPr id="15424" name="Rectangle 64"/>
          <p:cNvSpPr>
            <a:spLocks noChangeArrowheads="1"/>
          </p:cNvSpPr>
          <p:nvPr/>
        </p:nvSpPr>
        <p:spPr bwMode="auto">
          <a:xfrm>
            <a:off x="3841750" y="4470400"/>
            <a:ext cx="33178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425" name="Rectangle 65"/>
          <p:cNvSpPr>
            <a:spLocks noChangeArrowheads="1"/>
          </p:cNvSpPr>
          <p:nvPr/>
        </p:nvSpPr>
        <p:spPr bwMode="auto">
          <a:xfrm>
            <a:off x="4116388" y="4495800"/>
            <a:ext cx="293351" cy="33598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600" dirty="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426" name="Rectangle 66"/>
          <p:cNvSpPr>
            <a:spLocks noChangeArrowheads="1"/>
          </p:cNvSpPr>
          <p:nvPr/>
        </p:nvSpPr>
        <p:spPr bwMode="auto">
          <a:xfrm>
            <a:off x="2038350" y="4071938"/>
            <a:ext cx="700899" cy="4591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 dirty="0">
                <a:solidFill>
                  <a:srgbClr val="000000"/>
                </a:solidFill>
              </a:rPr>
              <a:t>Execute</a:t>
            </a:r>
          </a:p>
          <a:p>
            <a:pPr defTabSz="762000" eaLnBrk="1"/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5427" name="Rectangle 67"/>
          <p:cNvSpPr>
            <a:spLocks noChangeArrowheads="1"/>
          </p:cNvSpPr>
          <p:nvPr/>
        </p:nvSpPr>
        <p:spPr bwMode="auto">
          <a:xfrm>
            <a:off x="1878013" y="4211638"/>
            <a:ext cx="1202253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input-output</a:t>
            </a:r>
          </a:p>
          <a:p>
            <a:pPr defTabSz="762000" eaLnBrk="1"/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28" name="Rectangle 68"/>
          <p:cNvSpPr>
            <a:spLocks noChangeArrowheads="1"/>
          </p:cNvSpPr>
          <p:nvPr/>
        </p:nvSpPr>
        <p:spPr bwMode="auto">
          <a:xfrm>
            <a:off x="1939925" y="4354513"/>
            <a:ext cx="1046762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 smtClean="0">
                <a:solidFill>
                  <a:srgbClr val="000000"/>
                </a:solidFill>
              </a:rPr>
              <a:t>instruction</a:t>
            </a:r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29" name="Rectangle 69"/>
          <p:cNvSpPr>
            <a:spLocks noChangeArrowheads="1"/>
          </p:cNvSpPr>
          <p:nvPr/>
        </p:nvSpPr>
        <p:spPr bwMode="auto">
          <a:xfrm>
            <a:off x="2024063" y="4525963"/>
            <a:ext cx="362280" cy="27443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 dirty="0">
                <a:solidFill>
                  <a:srgbClr val="000000"/>
                </a:solidFill>
              </a:rPr>
              <a:t>SC</a:t>
            </a:r>
          </a:p>
        </p:txBody>
      </p:sp>
      <p:sp>
        <p:nvSpPr>
          <p:cNvPr id="15430" name="Rectangle 70"/>
          <p:cNvSpPr>
            <a:spLocks noChangeArrowheads="1"/>
          </p:cNvSpPr>
          <p:nvPr/>
        </p:nvSpPr>
        <p:spPr bwMode="auto">
          <a:xfrm>
            <a:off x="2259013" y="4470400"/>
            <a:ext cx="33178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431" name="Rectangle 71"/>
          <p:cNvSpPr>
            <a:spLocks noChangeArrowheads="1"/>
          </p:cNvSpPr>
          <p:nvPr/>
        </p:nvSpPr>
        <p:spPr bwMode="auto">
          <a:xfrm>
            <a:off x="2514600" y="4470400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432" name="Rectangle 72"/>
          <p:cNvSpPr>
            <a:spLocks noChangeArrowheads="1"/>
          </p:cNvSpPr>
          <p:nvPr/>
        </p:nvSpPr>
        <p:spPr bwMode="auto">
          <a:xfrm>
            <a:off x="5334000" y="4071938"/>
            <a:ext cx="629982" cy="27443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200" dirty="0">
                <a:solidFill>
                  <a:srgbClr val="000000"/>
                </a:solidFill>
              </a:rPr>
              <a:t>M[AR]</a:t>
            </a:r>
          </a:p>
        </p:txBody>
      </p:sp>
      <p:sp>
        <p:nvSpPr>
          <p:cNvPr id="15433" name="Rectangle 73"/>
          <p:cNvSpPr>
            <a:spLocks noChangeArrowheads="1"/>
          </p:cNvSpPr>
          <p:nvPr/>
        </p:nvSpPr>
        <p:spPr bwMode="auto">
          <a:xfrm>
            <a:off x="5105400" y="4013200"/>
            <a:ext cx="33178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434" name="Rectangle 74"/>
          <p:cNvSpPr>
            <a:spLocks noChangeArrowheads="1"/>
          </p:cNvSpPr>
          <p:nvPr/>
        </p:nvSpPr>
        <p:spPr bwMode="auto">
          <a:xfrm>
            <a:off x="4878388" y="4071938"/>
            <a:ext cx="418385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AR</a:t>
            </a:r>
          </a:p>
        </p:txBody>
      </p:sp>
      <p:sp>
        <p:nvSpPr>
          <p:cNvPr id="15435" name="Rectangle 75"/>
          <p:cNvSpPr>
            <a:spLocks noChangeArrowheads="1"/>
          </p:cNvSpPr>
          <p:nvPr/>
        </p:nvSpPr>
        <p:spPr bwMode="auto">
          <a:xfrm>
            <a:off x="6199188" y="4062413"/>
            <a:ext cx="827728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Nothing</a:t>
            </a:r>
          </a:p>
        </p:txBody>
      </p:sp>
      <p:sp>
        <p:nvSpPr>
          <p:cNvPr id="15436" name="Arc 76"/>
          <p:cNvSpPr>
            <a:spLocks/>
          </p:cNvSpPr>
          <p:nvPr/>
        </p:nvSpPr>
        <p:spPr bwMode="auto">
          <a:xfrm>
            <a:off x="2982913" y="3381375"/>
            <a:ext cx="93662" cy="96838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37" name="Line 77"/>
          <p:cNvSpPr>
            <a:spLocks noChangeShapeType="1"/>
          </p:cNvSpPr>
          <p:nvPr/>
        </p:nvSpPr>
        <p:spPr bwMode="auto">
          <a:xfrm flipV="1">
            <a:off x="3035300" y="3224213"/>
            <a:ext cx="0" cy="1714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38" name="Arc 78"/>
          <p:cNvSpPr>
            <a:spLocks/>
          </p:cNvSpPr>
          <p:nvPr/>
        </p:nvSpPr>
        <p:spPr bwMode="auto">
          <a:xfrm>
            <a:off x="5972175" y="3357563"/>
            <a:ext cx="93663" cy="95250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39" name="Line 79"/>
          <p:cNvSpPr>
            <a:spLocks noChangeShapeType="1"/>
          </p:cNvSpPr>
          <p:nvPr/>
        </p:nvSpPr>
        <p:spPr bwMode="auto">
          <a:xfrm flipV="1">
            <a:off x="6011863" y="3198813"/>
            <a:ext cx="0" cy="1714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0" name="Rectangle 80"/>
          <p:cNvSpPr>
            <a:spLocks noChangeArrowheads="1"/>
          </p:cNvSpPr>
          <p:nvPr/>
        </p:nvSpPr>
        <p:spPr bwMode="auto">
          <a:xfrm>
            <a:off x="1916113" y="4073525"/>
            <a:ext cx="1020762" cy="6826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1" name="Rectangle 81"/>
          <p:cNvSpPr>
            <a:spLocks noChangeArrowheads="1"/>
          </p:cNvSpPr>
          <p:nvPr/>
        </p:nvSpPr>
        <p:spPr bwMode="auto">
          <a:xfrm>
            <a:off x="3170238" y="4073525"/>
            <a:ext cx="1512887" cy="67310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2" name="Rectangle 82"/>
          <p:cNvSpPr>
            <a:spLocks noChangeArrowheads="1"/>
          </p:cNvSpPr>
          <p:nvPr/>
        </p:nvSpPr>
        <p:spPr bwMode="auto">
          <a:xfrm>
            <a:off x="4916488" y="4073525"/>
            <a:ext cx="1020762" cy="211138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3" name="Rectangle 83"/>
          <p:cNvSpPr>
            <a:spLocks noChangeArrowheads="1"/>
          </p:cNvSpPr>
          <p:nvPr/>
        </p:nvSpPr>
        <p:spPr bwMode="auto">
          <a:xfrm>
            <a:off x="6172200" y="4073525"/>
            <a:ext cx="811213" cy="211138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4" name="Arc 84"/>
          <p:cNvSpPr>
            <a:spLocks/>
          </p:cNvSpPr>
          <p:nvPr/>
        </p:nvSpPr>
        <p:spPr bwMode="auto">
          <a:xfrm>
            <a:off x="2355850" y="3963988"/>
            <a:ext cx="93663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5" name="Line 85"/>
          <p:cNvSpPr>
            <a:spLocks noChangeShapeType="1"/>
          </p:cNvSpPr>
          <p:nvPr/>
        </p:nvSpPr>
        <p:spPr bwMode="auto">
          <a:xfrm flipV="1">
            <a:off x="2401888" y="3668713"/>
            <a:ext cx="0" cy="3238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6" name="Arc 86"/>
          <p:cNvSpPr>
            <a:spLocks/>
          </p:cNvSpPr>
          <p:nvPr/>
        </p:nvSpPr>
        <p:spPr bwMode="auto">
          <a:xfrm>
            <a:off x="3954463" y="3963988"/>
            <a:ext cx="93662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7" name="Line 87"/>
          <p:cNvSpPr>
            <a:spLocks noChangeShapeType="1"/>
          </p:cNvSpPr>
          <p:nvPr/>
        </p:nvSpPr>
        <p:spPr bwMode="auto">
          <a:xfrm flipV="1">
            <a:off x="4000500" y="3678238"/>
            <a:ext cx="0" cy="3143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8" name="Arc 88"/>
          <p:cNvSpPr>
            <a:spLocks/>
          </p:cNvSpPr>
          <p:nvPr/>
        </p:nvSpPr>
        <p:spPr bwMode="auto">
          <a:xfrm>
            <a:off x="5345113" y="3963988"/>
            <a:ext cx="92075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49" name="Line 89"/>
          <p:cNvSpPr>
            <a:spLocks noChangeShapeType="1"/>
          </p:cNvSpPr>
          <p:nvPr/>
        </p:nvSpPr>
        <p:spPr bwMode="auto">
          <a:xfrm flipV="1">
            <a:off x="5389563" y="3678238"/>
            <a:ext cx="0" cy="3143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0" name="Arc 90"/>
          <p:cNvSpPr>
            <a:spLocks/>
          </p:cNvSpPr>
          <p:nvPr/>
        </p:nvSpPr>
        <p:spPr bwMode="auto">
          <a:xfrm>
            <a:off x="6611938" y="3963988"/>
            <a:ext cx="92075" cy="96837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1" name="Line 91"/>
          <p:cNvSpPr>
            <a:spLocks noChangeShapeType="1"/>
          </p:cNvSpPr>
          <p:nvPr/>
        </p:nvSpPr>
        <p:spPr bwMode="auto">
          <a:xfrm flipV="1">
            <a:off x="6656388" y="3659188"/>
            <a:ext cx="0" cy="3333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2" name="Line 92"/>
          <p:cNvSpPr>
            <a:spLocks noChangeShapeType="1"/>
          </p:cNvSpPr>
          <p:nvPr/>
        </p:nvSpPr>
        <p:spPr bwMode="auto">
          <a:xfrm>
            <a:off x="2408238" y="3673475"/>
            <a:ext cx="338137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3" name="Line 93"/>
          <p:cNvSpPr>
            <a:spLocks noChangeShapeType="1"/>
          </p:cNvSpPr>
          <p:nvPr/>
        </p:nvSpPr>
        <p:spPr bwMode="auto">
          <a:xfrm>
            <a:off x="3287713" y="3673475"/>
            <a:ext cx="714375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4" name="Line 94"/>
          <p:cNvSpPr>
            <a:spLocks noChangeShapeType="1"/>
          </p:cNvSpPr>
          <p:nvPr/>
        </p:nvSpPr>
        <p:spPr bwMode="auto">
          <a:xfrm>
            <a:off x="5397500" y="3673475"/>
            <a:ext cx="33178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5" name="Line 95"/>
          <p:cNvSpPr>
            <a:spLocks noChangeShapeType="1"/>
          </p:cNvSpPr>
          <p:nvPr/>
        </p:nvSpPr>
        <p:spPr bwMode="auto">
          <a:xfrm>
            <a:off x="6288088" y="3663950"/>
            <a:ext cx="38735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56" name="Rectangle 96"/>
          <p:cNvSpPr>
            <a:spLocks noChangeArrowheads="1"/>
          </p:cNvSpPr>
          <p:nvPr/>
        </p:nvSpPr>
        <p:spPr bwMode="auto">
          <a:xfrm>
            <a:off x="3289300" y="3352800"/>
            <a:ext cx="1324466" cy="33598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600" dirty="0">
                <a:solidFill>
                  <a:srgbClr val="000000"/>
                </a:solidFill>
              </a:rPr>
              <a:t>= 0 (register)</a:t>
            </a:r>
          </a:p>
        </p:txBody>
      </p:sp>
      <p:sp>
        <p:nvSpPr>
          <p:cNvPr id="15457" name="Rectangle 97"/>
          <p:cNvSpPr>
            <a:spLocks noChangeArrowheads="1"/>
          </p:cNvSpPr>
          <p:nvPr/>
        </p:nvSpPr>
        <p:spPr bwMode="auto">
          <a:xfrm>
            <a:off x="1981200" y="3352800"/>
            <a:ext cx="836769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(I/O) = 1</a:t>
            </a:r>
          </a:p>
        </p:txBody>
      </p:sp>
      <p:sp>
        <p:nvSpPr>
          <p:cNvPr id="15459" name="Rectangle 99"/>
          <p:cNvSpPr>
            <a:spLocks noChangeArrowheads="1"/>
          </p:cNvSpPr>
          <p:nvPr/>
        </p:nvSpPr>
        <p:spPr bwMode="auto">
          <a:xfrm>
            <a:off x="4648200" y="3276600"/>
            <a:ext cx="1306641" cy="33598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600" dirty="0">
                <a:solidFill>
                  <a:srgbClr val="000000"/>
                </a:solidFill>
              </a:rPr>
              <a:t>(indirect) = 1</a:t>
            </a:r>
          </a:p>
        </p:txBody>
      </p:sp>
      <p:sp>
        <p:nvSpPr>
          <p:cNvPr id="15460" name="Rectangle 100"/>
          <p:cNvSpPr>
            <a:spLocks noChangeArrowheads="1"/>
          </p:cNvSpPr>
          <p:nvPr/>
        </p:nvSpPr>
        <p:spPr bwMode="auto">
          <a:xfrm>
            <a:off x="2841625" y="3860800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T3</a:t>
            </a:r>
          </a:p>
        </p:txBody>
      </p:sp>
      <p:sp>
        <p:nvSpPr>
          <p:cNvPr id="15461" name="Rectangle 101"/>
          <p:cNvSpPr>
            <a:spLocks noChangeArrowheads="1"/>
          </p:cNvSpPr>
          <p:nvPr/>
        </p:nvSpPr>
        <p:spPr bwMode="auto">
          <a:xfrm>
            <a:off x="4518025" y="3733800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T3</a:t>
            </a:r>
          </a:p>
        </p:txBody>
      </p:sp>
      <p:sp>
        <p:nvSpPr>
          <p:cNvPr id="15462" name="Rectangle 102"/>
          <p:cNvSpPr>
            <a:spLocks noChangeArrowheads="1"/>
          </p:cNvSpPr>
          <p:nvPr/>
        </p:nvSpPr>
        <p:spPr bwMode="auto">
          <a:xfrm>
            <a:off x="5653088" y="3733800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dirty="0">
                <a:solidFill>
                  <a:srgbClr val="000000"/>
                </a:solidFill>
              </a:rPr>
              <a:t>T3</a:t>
            </a:r>
          </a:p>
        </p:txBody>
      </p:sp>
      <p:sp>
        <p:nvSpPr>
          <p:cNvPr id="15463" name="Rectangle 103"/>
          <p:cNvSpPr>
            <a:spLocks noChangeArrowheads="1"/>
          </p:cNvSpPr>
          <p:nvPr/>
        </p:nvSpPr>
        <p:spPr bwMode="auto">
          <a:xfrm>
            <a:off x="6772275" y="3881438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T3</a:t>
            </a:r>
          </a:p>
        </p:txBody>
      </p:sp>
      <p:sp>
        <p:nvSpPr>
          <p:cNvPr id="15464" name="Rectangle 104"/>
          <p:cNvSpPr>
            <a:spLocks noChangeArrowheads="1"/>
          </p:cNvSpPr>
          <p:nvPr/>
        </p:nvSpPr>
        <p:spPr bwMode="auto">
          <a:xfrm>
            <a:off x="5653088" y="4525963"/>
            <a:ext cx="789704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Execute</a:t>
            </a:r>
          </a:p>
          <a:p>
            <a:pPr defTabSz="762000" eaLnBrk="1"/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65" name="Rectangle 105"/>
          <p:cNvSpPr>
            <a:spLocks noChangeArrowheads="1"/>
          </p:cNvSpPr>
          <p:nvPr/>
        </p:nvSpPr>
        <p:spPr bwMode="auto">
          <a:xfrm>
            <a:off x="5248275" y="4668838"/>
            <a:ext cx="1617944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 smtClean="0">
                <a:solidFill>
                  <a:srgbClr val="000000"/>
                </a:solidFill>
              </a:rPr>
              <a:t>memory-reference</a:t>
            </a:r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15466" name="Rectangle 106"/>
          <p:cNvSpPr>
            <a:spLocks noChangeArrowheads="1"/>
          </p:cNvSpPr>
          <p:nvPr/>
        </p:nvSpPr>
        <p:spPr bwMode="auto">
          <a:xfrm>
            <a:off x="5554663" y="4808538"/>
            <a:ext cx="1046762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instruction</a:t>
            </a:r>
          </a:p>
        </p:txBody>
      </p:sp>
      <p:sp>
        <p:nvSpPr>
          <p:cNvPr id="15467" name="Rectangle 107"/>
          <p:cNvSpPr>
            <a:spLocks noChangeArrowheads="1"/>
          </p:cNvSpPr>
          <p:nvPr/>
        </p:nvSpPr>
        <p:spPr bwMode="auto">
          <a:xfrm>
            <a:off x="5640388" y="4970463"/>
            <a:ext cx="392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SC</a:t>
            </a:r>
          </a:p>
        </p:txBody>
      </p:sp>
      <p:sp>
        <p:nvSpPr>
          <p:cNvPr id="15468" name="Rectangle 108"/>
          <p:cNvSpPr>
            <a:spLocks noChangeArrowheads="1"/>
          </p:cNvSpPr>
          <p:nvPr/>
        </p:nvSpPr>
        <p:spPr bwMode="auto">
          <a:xfrm>
            <a:off x="5961063" y="4970463"/>
            <a:ext cx="331787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  <a:latin typeface="Symbol" pitchFamily="18" charset="2"/>
              </a:rPr>
              <a:t></a:t>
            </a:r>
          </a:p>
        </p:txBody>
      </p:sp>
      <p:sp>
        <p:nvSpPr>
          <p:cNvPr id="15469" name="Rectangle 109"/>
          <p:cNvSpPr>
            <a:spLocks noChangeArrowheads="1"/>
          </p:cNvSpPr>
          <p:nvPr/>
        </p:nvSpPr>
        <p:spPr bwMode="auto">
          <a:xfrm>
            <a:off x="6207125" y="4970463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470" name="Rectangle 110"/>
          <p:cNvSpPr>
            <a:spLocks noChangeArrowheads="1"/>
          </p:cNvSpPr>
          <p:nvPr/>
        </p:nvSpPr>
        <p:spPr bwMode="auto">
          <a:xfrm>
            <a:off x="5187950" y="4538663"/>
            <a:ext cx="1670050" cy="66357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1" name="Arc 111"/>
          <p:cNvSpPr>
            <a:spLocks/>
          </p:cNvSpPr>
          <p:nvPr/>
        </p:nvSpPr>
        <p:spPr bwMode="auto">
          <a:xfrm>
            <a:off x="5345113" y="4429125"/>
            <a:ext cx="92075" cy="95250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2" name="Line 112"/>
          <p:cNvSpPr>
            <a:spLocks noChangeShapeType="1"/>
          </p:cNvSpPr>
          <p:nvPr/>
        </p:nvSpPr>
        <p:spPr bwMode="auto">
          <a:xfrm flipV="1">
            <a:off x="5389563" y="4284663"/>
            <a:ext cx="0" cy="17303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3" name="Arc 113"/>
          <p:cNvSpPr>
            <a:spLocks/>
          </p:cNvSpPr>
          <p:nvPr/>
        </p:nvSpPr>
        <p:spPr bwMode="auto">
          <a:xfrm>
            <a:off x="6611938" y="4429125"/>
            <a:ext cx="92075" cy="95250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4" name="Line 114"/>
          <p:cNvSpPr>
            <a:spLocks noChangeShapeType="1"/>
          </p:cNvSpPr>
          <p:nvPr/>
        </p:nvSpPr>
        <p:spPr bwMode="auto">
          <a:xfrm flipV="1">
            <a:off x="6656388" y="4284663"/>
            <a:ext cx="0" cy="17303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5" name="Arc 115"/>
          <p:cNvSpPr>
            <a:spLocks/>
          </p:cNvSpPr>
          <p:nvPr/>
        </p:nvSpPr>
        <p:spPr bwMode="auto">
          <a:xfrm>
            <a:off x="5972175" y="5286375"/>
            <a:ext cx="93663" cy="96838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6" name="Line 116"/>
          <p:cNvSpPr>
            <a:spLocks noChangeShapeType="1"/>
          </p:cNvSpPr>
          <p:nvPr/>
        </p:nvSpPr>
        <p:spPr bwMode="auto">
          <a:xfrm flipV="1">
            <a:off x="6018213" y="5211763"/>
            <a:ext cx="0" cy="1047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7" name="Line 117"/>
          <p:cNvSpPr>
            <a:spLocks noChangeShapeType="1"/>
          </p:cNvSpPr>
          <p:nvPr/>
        </p:nvSpPr>
        <p:spPr bwMode="auto">
          <a:xfrm flipH="1">
            <a:off x="1682750" y="5392738"/>
            <a:ext cx="434181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8" name="Arc 118"/>
          <p:cNvSpPr>
            <a:spLocks/>
          </p:cNvSpPr>
          <p:nvPr/>
        </p:nvSpPr>
        <p:spPr bwMode="auto">
          <a:xfrm>
            <a:off x="2355850" y="5286375"/>
            <a:ext cx="93663" cy="96838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79" name="Line 119"/>
          <p:cNvSpPr>
            <a:spLocks noChangeShapeType="1"/>
          </p:cNvSpPr>
          <p:nvPr/>
        </p:nvSpPr>
        <p:spPr bwMode="auto">
          <a:xfrm flipV="1">
            <a:off x="2401888" y="4765675"/>
            <a:ext cx="0" cy="5508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80" name="Arc 120"/>
          <p:cNvSpPr>
            <a:spLocks/>
          </p:cNvSpPr>
          <p:nvPr/>
        </p:nvSpPr>
        <p:spPr bwMode="auto">
          <a:xfrm>
            <a:off x="3881438" y="5286375"/>
            <a:ext cx="93662" cy="96838"/>
          </a:xfrm>
          <a:custGeom>
            <a:avLst/>
            <a:gdLst>
              <a:gd name="G0" fmla="+- 8746 0 0"/>
              <a:gd name="G1" fmla="+- 21600 0 0"/>
              <a:gd name="G2" fmla="+- 21600 0 0"/>
              <a:gd name="T0" fmla="*/ 0 w 17255"/>
              <a:gd name="T1" fmla="*/ 1850 h 21600"/>
              <a:gd name="T2" fmla="*/ 17255 w 17255"/>
              <a:gd name="T3" fmla="*/ 1746 h 21600"/>
              <a:gd name="T4" fmla="*/ 8746 w 1725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255" h="21600" fill="none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</a:path>
              <a:path w="17255" h="21600" stroke="0" extrusionOk="0">
                <a:moveTo>
                  <a:pt x="-1" y="1849"/>
                </a:moveTo>
                <a:cubicBezTo>
                  <a:pt x="2754" y="630"/>
                  <a:pt x="5733" y="-1"/>
                  <a:pt x="8746" y="0"/>
                </a:cubicBezTo>
                <a:cubicBezTo>
                  <a:pt x="11671" y="0"/>
                  <a:pt x="14566" y="594"/>
                  <a:pt x="17254" y="1746"/>
                </a:cubicBezTo>
                <a:lnTo>
                  <a:pt x="8746" y="21600"/>
                </a:lnTo>
                <a:close/>
              </a:path>
            </a:pathLst>
          </a:custGeom>
          <a:solidFill>
            <a:srgbClr val="000000"/>
          </a:solidFill>
          <a:ln w="254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81" name="Line 121"/>
          <p:cNvSpPr>
            <a:spLocks noChangeShapeType="1"/>
          </p:cNvSpPr>
          <p:nvPr/>
        </p:nvSpPr>
        <p:spPr bwMode="auto">
          <a:xfrm flipV="1">
            <a:off x="3927475" y="4746625"/>
            <a:ext cx="0" cy="56991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82" name="Line 122"/>
          <p:cNvSpPr>
            <a:spLocks noChangeShapeType="1"/>
          </p:cNvSpPr>
          <p:nvPr/>
        </p:nvSpPr>
        <p:spPr bwMode="auto">
          <a:xfrm>
            <a:off x="1700213" y="1273175"/>
            <a:ext cx="0" cy="41052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83" name="Line 123"/>
          <p:cNvSpPr>
            <a:spLocks noChangeShapeType="1"/>
          </p:cNvSpPr>
          <p:nvPr/>
        </p:nvSpPr>
        <p:spPr bwMode="auto">
          <a:xfrm flipH="1">
            <a:off x="1682750" y="1258888"/>
            <a:ext cx="190658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486" name="Rectangle 126"/>
          <p:cNvSpPr>
            <a:spLocks noChangeArrowheads="1"/>
          </p:cNvSpPr>
          <p:nvPr/>
        </p:nvSpPr>
        <p:spPr bwMode="auto">
          <a:xfrm>
            <a:off x="6883400" y="4525963"/>
            <a:ext cx="3587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>
                <a:solidFill>
                  <a:srgbClr val="000000"/>
                </a:solidFill>
              </a:rPr>
              <a:t>T4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4346575" cy="434975"/>
          </a:xfrm>
        </p:spPr>
        <p:txBody>
          <a:bodyPr>
            <a:noAutofit/>
          </a:bodyPr>
          <a:lstStyle/>
          <a:p>
            <a:r>
              <a:rPr lang="en-US" altLang="ko-KR" sz="3200" dirty="0" smtClean="0"/>
              <a:t>8. Instruction Cycle</a:t>
            </a:r>
            <a:endParaRPr lang="en-US" altLang="ko-KR" sz="3200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990600"/>
            <a:ext cx="8839200" cy="34385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457200" indent="-457200">
              <a:lnSpc>
                <a:spcPct val="150000"/>
              </a:lnSpc>
            </a:pPr>
            <a:r>
              <a:rPr lang="en-US" altLang="ko-KR" sz="2000" dirty="0"/>
              <a:t>In Basic Computer, a machine instruction is executed in the following cycle:</a:t>
            </a:r>
          </a:p>
          <a:p>
            <a:pPr marL="800100" lvl="1" indent="-342900">
              <a:lnSpc>
                <a:spcPct val="150000"/>
              </a:lnSpc>
              <a:buFontTx/>
              <a:buAutoNum type="arabicPeriod"/>
            </a:pPr>
            <a:r>
              <a:rPr lang="en-US" altLang="ko-KR" sz="1600" dirty="0"/>
              <a:t>Fetch an instruction from memory</a:t>
            </a:r>
          </a:p>
          <a:p>
            <a:pPr marL="800100" lvl="1" indent="-342900">
              <a:lnSpc>
                <a:spcPct val="150000"/>
              </a:lnSpc>
              <a:buFontTx/>
              <a:buAutoNum type="arabicPeriod"/>
            </a:pPr>
            <a:r>
              <a:rPr lang="en-US" altLang="ko-KR" sz="1600" dirty="0"/>
              <a:t>Decode the instruction</a:t>
            </a:r>
          </a:p>
          <a:p>
            <a:pPr marL="800100" lvl="1" indent="-342900">
              <a:lnSpc>
                <a:spcPct val="150000"/>
              </a:lnSpc>
              <a:buFontTx/>
              <a:buAutoNum type="arabicPeriod"/>
            </a:pPr>
            <a:r>
              <a:rPr lang="en-US" altLang="ko-KR" sz="1600" dirty="0"/>
              <a:t>Read the effective address from memory if the instruction has an indirect address</a:t>
            </a:r>
          </a:p>
          <a:p>
            <a:pPr marL="800100" lvl="1" indent="-342900">
              <a:lnSpc>
                <a:spcPct val="150000"/>
              </a:lnSpc>
              <a:buFontTx/>
              <a:buAutoNum type="arabicPeriod"/>
            </a:pPr>
            <a:r>
              <a:rPr lang="en-US" altLang="ko-KR" sz="1600" dirty="0"/>
              <a:t>Execute the </a:t>
            </a:r>
            <a:r>
              <a:rPr lang="en-US" altLang="ko-KR" sz="1600" dirty="0" smtClean="0"/>
              <a:t>instruction</a:t>
            </a:r>
          </a:p>
          <a:p>
            <a:pPr>
              <a:lnSpc>
                <a:spcPct val="150000"/>
              </a:lnSpc>
            </a:pPr>
            <a:r>
              <a:rPr lang="en-US" altLang="ko-KR" sz="1800" dirty="0" smtClean="0"/>
              <a:t>After an instruction is executed, the cycle starts again at step 1, for the next instruction.</a:t>
            </a:r>
          </a:p>
          <a:p>
            <a:pPr>
              <a:lnSpc>
                <a:spcPct val="150000"/>
              </a:lnSpc>
            </a:pPr>
            <a:r>
              <a:rPr lang="en-US" altLang="ko-KR" sz="1800" i="1" dirty="0" smtClean="0"/>
              <a:t>Note</a:t>
            </a:r>
            <a:r>
              <a:rPr lang="en-US" altLang="ko-KR" sz="1800" dirty="0" smtClean="0"/>
              <a:t>: Every different processor has its own (different) instruction cycle .</a:t>
            </a:r>
            <a:endParaRPr lang="en-US" sz="1800" dirty="0" smtClean="0"/>
          </a:p>
          <a:p>
            <a:pPr marL="800100" lvl="1" indent="-342900">
              <a:lnSpc>
                <a:spcPct val="150000"/>
              </a:lnSpc>
              <a:buFontTx/>
              <a:buAutoNum type="arabicPeriod"/>
            </a:pPr>
            <a:endParaRPr lang="en-US" altLang="ko-KR" sz="1600" dirty="0"/>
          </a:p>
          <a:p>
            <a:pPr marL="800100" lvl="1" indent="-342900">
              <a:lnSpc>
                <a:spcPct val="150000"/>
              </a:lnSpc>
              <a:buFontTx/>
              <a:buAutoNum type="arabicPeriod"/>
            </a:pPr>
            <a:endParaRPr lang="en-US" altLang="ko-KR" sz="1600" dirty="0"/>
          </a:p>
          <a:p>
            <a:pPr marL="457200" indent="-457200">
              <a:lnSpc>
                <a:spcPct val="150000"/>
              </a:lnSpc>
              <a:buFontTx/>
              <a:buChar char="–"/>
            </a:pPr>
            <a:endParaRPr lang="en-US" altLang="ko-KR" sz="2000" dirty="0"/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 b="40849"/>
          <a:stretch>
            <a:fillRect/>
          </a:stretch>
        </p:blipFill>
        <p:spPr bwMode="auto">
          <a:xfrm>
            <a:off x="219075" y="4383087"/>
            <a:ext cx="8763000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6583363" cy="422275"/>
          </a:xfrm>
          <a:noFill/>
          <a:ln/>
        </p:spPr>
        <p:txBody>
          <a:bodyPr wrap="none">
            <a:noAutofit/>
          </a:bodyPr>
          <a:lstStyle/>
          <a:p>
            <a:pPr>
              <a:lnSpc>
                <a:spcPct val="87000"/>
              </a:lnSpc>
            </a:pPr>
            <a:r>
              <a:rPr lang="en-US" altLang="ko-KR" sz="3200" dirty="0" smtClean="0"/>
              <a:t>9. Computer Instructions</a:t>
            </a:r>
            <a:endParaRPr lang="en-US" altLang="ko-KR" sz="3200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266825" y="2012950"/>
            <a:ext cx="34925" cy="158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52400" y="533400"/>
            <a:ext cx="8763000" cy="97462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63500" tIns="25400" rIns="63500" bIns="25400">
            <a:spAutoFit/>
          </a:bodyPr>
          <a:lstStyle/>
          <a:p>
            <a:pPr algn="just" defTabSz="762000">
              <a:lnSpc>
                <a:spcPct val="150000"/>
              </a:lnSpc>
            </a:pPr>
            <a:r>
              <a:rPr lang="en-US" altLang="ko-KR" sz="2000" dirty="0"/>
              <a:t>A computer should have a set of instructions so that the user </a:t>
            </a:r>
            <a:r>
              <a:rPr lang="en-US" altLang="ko-KR" sz="2000" dirty="0" smtClean="0"/>
              <a:t>can construct </a:t>
            </a:r>
            <a:r>
              <a:rPr lang="en-US" altLang="ko-KR" sz="2000" dirty="0"/>
              <a:t>machine language programs to evaluate any </a:t>
            </a:r>
            <a:r>
              <a:rPr lang="en-US" altLang="ko-KR" sz="2000" dirty="0" smtClean="0"/>
              <a:t>function.</a:t>
            </a:r>
            <a:endParaRPr lang="en-US" altLang="ko-KR" sz="2000" dirty="0"/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1295400" y="1600200"/>
            <a:ext cx="5867400" cy="5257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AND        </a:t>
            </a:r>
            <a:r>
              <a:rPr lang="en-US" altLang="ko-KR" sz="1400" dirty="0" smtClean="0"/>
              <a:t>                               </a:t>
            </a:r>
            <a:r>
              <a:rPr lang="en-US" altLang="ko-KR" sz="1400" dirty="0"/>
              <a:t>AND memory word to AC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ADD       </a:t>
            </a:r>
            <a:r>
              <a:rPr lang="en-US" altLang="ko-KR" sz="1400" dirty="0" smtClean="0"/>
              <a:t>                               </a:t>
            </a:r>
            <a:r>
              <a:rPr lang="en-US" altLang="ko-KR" sz="1400" dirty="0"/>
              <a:t>Add memory word to AC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LDA         </a:t>
            </a:r>
            <a:r>
              <a:rPr lang="en-US" altLang="ko-KR" sz="1400" dirty="0" smtClean="0"/>
              <a:t>                              </a:t>
            </a:r>
            <a:r>
              <a:rPr lang="en-US" altLang="ko-KR" sz="1400" dirty="0"/>
              <a:t>Load AC from memory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STA         </a:t>
            </a:r>
            <a:r>
              <a:rPr lang="en-US" altLang="ko-KR" sz="1400" dirty="0" smtClean="0"/>
              <a:t>                               </a:t>
            </a:r>
            <a:r>
              <a:rPr lang="en-US" altLang="ko-KR" sz="1400" dirty="0"/>
              <a:t>Store content of AC into memory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BUN        </a:t>
            </a:r>
            <a:r>
              <a:rPr lang="en-US" altLang="ko-KR" sz="1400" dirty="0" smtClean="0"/>
              <a:t>                              </a:t>
            </a:r>
            <a:r>
              <a:rPr lang="en-US" altLang="ko-KR" sz="1400" dirty="0"/>
              <a:t>Branch unconditionally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BSA        </a:t>
            </a:r>
            <a:r>
              <a:rPr lang="en-US" altLang="ko-KR" sz="1400" dirty="0" smtClean="0"/>
              <a:t>                               </a:t>
            </a:r>
            <a:r>
              <a:rPr lang="en-US" altLang="ko-KR" sz="1400" dirty="0"/>
              <a:t>Branch and save return address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ISZ          </a:t>
            </a:r>
            <a:r>
              <a:rPr lang="en-US" altLang="ko-KR" sz="1400" dirty="0" smtClean="0"/>
              <a:t>                               </a:t>
            </a:r>
            <a:r>
              <a:rPr lang="en-US" altLang="ko-KR" sz="1400" dirty="0"/>
              <a:t>Increment and skip if zero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endParaRPr lang="en-US" altLang="ko-KR" sz="1400" dirty="0"/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CLA	   </a:t>
            </a:r>
            <a:r>
              <a:rPr lang="en-US" altLang="ko-KR" sz="1400" dirty="0" smtClean="0"/>
              <a:t>                        </a:t>
            </a:r>
            <a:r>
              <a:rPr lang="en-US" altLang="ko-KR" sz="1400" dirty="0"/>
              <a:t>Clear AC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CLE	   	          Clear E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CMA	   </a:t>
            </a:r>
            <a:r>
              <a:rPr lang="en-US" altLang="ko-KR" sz="1400" dirty="0" smtClean="0"/>
              <a:t>                       Complement </a:t>
            </a:r>
            <a:r>
              <a:rPr lang="en-US" altLang="ko-KR" sz="1400" dirty="0"/>
              <a:t>AC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CME	   	          Complement E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CIR	   	          Circulate right AC and E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CIL		          Circulate left AC and E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INC		          Increment AC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SPA		          Skip next instr. if AC is positive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SNA		          Skip next instr. if AC is negative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SZA	  	          Skip next instr. if AC is zero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SZE	</a:t>
            </a:r>
            <a:r>
              <a:rPr lang="en-US" altLang="ko-KR" sz="1400" dirty="0" smtClean="0"/>
              <a:t>                           </a:t>
            </a:r>
            <a:r>
              <a:rPr lang="en-US" altLang="ko-KR" sz="1400" dirty="0"/>
              <a:t>Skip next instr. if E is zero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HLT	   	          Halt computer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endParaRPr lang="en-US" altLang="ko-KR" sz="1400" dirty="0"/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INP		          Input character to AC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OUT	  	          Output character from AC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SKI               </a:t>
            </a:r>
            <a:r>
              <a:rPr lang="en-US" altLang="ko-KR" sz="1400" dirty="0" smtClean="0"/>
              <a:t>  </a:t>
            </a:r>
            <a:r>
              <a:rPr lang="en-US" altLang="ko-KR" sz="1400" dirty="0"/>
              <a:t>	          Skip on input flag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SKO	   	          Skip on output flag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ION	</a:t>
            </a:r>
            <a:r>
              <a:rPr lang="en-US" altLang="ko-KR" sz="1400" dirty="0" smtClean="0"/>
              <a:t>                           </a:t>
            </a:r>
            <a:r>
              <a:rPr lang="en-US" altLang="ko-KR" sz="1400" dirty="0"/>
              <a:t>Interrupt on</a:t>
            </a:r>
          </a:p>
          <a:p>
            <a:pPr marL="571500" lvl="1" defTabSz="762000">
              <a:lnSpc>
                <a:spcPct val="80000"/>
              </a:lnSpc>
              <a:spcBef>
                <a:spcPct val="10000"/>
              </a:spcBef>
            </a:pPr>
            <a:r>
              <a:rPr lang="en-US" altLang="ko-KR" sz="1400" dirty="0"/>
              <a:t>IOF	   	          Interrupt </a:t>
            </a:r>
            <a:r>
              <a:rPr lang="en-US" altLang="ko-KR" sz="1400" dirty="0" smtClean="0"/>
              <a:t>off</a:t>
            </a:r>
            <a:endParaRPr lang="en-US" altLang="ko-KR" sz="1400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905000" y="1371600"/>
            <a:ext cx="3035511" cy="26674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/>
            <a:r>
              <a:rPr lang="en-US" altLang="ko-KR" sz="1400" i="1" dirty="0"/>
              <a:t> </a:t>
            </a:r>
            <a:r>
              <a:rPr lang="en-US" altLang="ko-KR" sz="1400" i="1" dirty="0" smtClean="0"/>
              <a:t>Symbol                                  </a:t>
            </a:r>
            <a:r>
              <a:rPr lang="en-US" altLang="ko-KR" sz="1400" i="1" dirty="0"/>
              <a:t>Description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6980238" cy="422275"/>
          </a:xfrm>
          <a:noFill/>
          <a:ln/>
        </p:spPr>
        <p:txBody>
          <a:bodyPr wrap="none">
            <a:noAutofit/>
          </a:bodyPr>
          <a:lstStyle/>
          <a:p>
            <a:pPr>
              <a:lnSpc>
                <a:spcPct val="87000"/>
              </a:lnSpc>
            </a:pPr>
            <a:r>
              <a:rPr lang="en-US" altLang="ko-KR" sz="3200" dirty="0" smtClean="0"/>
              <a:t> Memory Reference Instructions</a:t>
            </a:r>
            <a:endParaRPr lang="en-US" altLang="ko-KR" sz="3200" dirty="0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38188" y="862013"/>
            <a:ext cx="34925" cy="1571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53" name="Rectangle 45"/>
          <p:cNvSpPr>
            <a:spLocks noChangeArrowheads="1"/>
          </p:cNvSpPr>
          <p:nvPr/>
        </p:nvSpPr>
        <p:spPr bwMode="auto">
          <a:xfrm>
            <a:off x="381000" y="1054100"/>
            <a:ext cx="787395" cy="29014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600" dirty="0"/>
              <a:t>Symbol</a:t>
            </a:r>
          </a:p>
        </p:txBody>
      </p:sp>
      <p:sp>
        <p:nvSpPr>
          <p:cNvPr id="17454" name="Rectangle 46"/>
          <p:cNvSpPr>
            <a:spLocks noChangeArrowheads="1"/>
          </p:cNvSpPr>
          <p:nvPr/>
        </p:nvSpPr>
        <p:spPr bwMode="auto">
          <a:xfrm>
            <a:off x="1301750" y="965200"/>
            <a:ext cx="813300" cy="40959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200" dirty="0"/>
              <a:t>Operation</a:t>
            </a:r>
          </a:p>
          <a:p>
            <a:pPr defTabSz="762000">
              <a:lnSpc>
                <a:spcPct val="97000"/>
              </a:lnSpc>
            </a:pPr>
            <a:r>
              <a:rPr lang="en-US" altLang="ko-KR" sz="1200" dirty="0"/>
              <a:t>Decoder</a:t>
            </a:r>
          </a:p>
        </p:txBody>
      </p:sp>
      <p:sp>
        <p:nvSpPr>
          <p:cNvPr id="17455" name="Rectangle 47"/>
          <p:cNvSpPr>
            <a:spLocks noChangeArrowheads="1"/>
          </p:cNvSpPr>
          <p:nvPr/>
        </p:nvSpPr>
        <p:spPr bwMode="auto">
          <a:xfrm>
            <a:off x="2355850" y="1054100"/>
            <a:ext cx="1685925" cy="2286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dirty="0"/>
              <a:t>Symbolic Description</a:t>
            </a:r>
          </a:p>
        </p:txBody>
      </p:sp>
      <p:sp>
        <p:nvSpPr>
          <p:cNvPr id="17458" name="Rectangle 50"/>
          <p:cNvSpPr>
            <a:spLocks noChangeArrowheads="1"/>
          </p:cNvSpPr>
          <p:nvPr/>
        </p:nvSpPr>
        <p:spPr bwMode="auto">
          <a:xfrm>
            <a:off x="428625" y="952500"/>
            <a:ext cx="7700963" cy="24003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97" name="Text Box 89"/>
          <p:cNvSpPr txBox="1">
            <a:spLocks noChangeArrowheads="1"/>
          </p:cNvSpPr>
          <p:nvPr/>
        </p:nvSpPr>
        <p:spPr bwMode="auto">
          <a:xfrm>
            <a:off x="469900" y="1322388"/>
            <a:ext cx="7683500" cy="20304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AND	  D</a:t>
            </a:r>
            <a:r>
              <a:rPr lang="en-US" altLang="ko-KR" sz="1800" baseline="-25000" dirty="0">
                <a:solidFill>
                  <a:srgbClr val="000000"/>
                </a:solidFill>
              </a:rPr>
              <a:t>0</a:t>
            </a:r>
            <a:r>
              <a:rPr lang="en-US" altLang="ko-KR" sz="1800" dirty="0">
                <a:solidFill>
                  <a:srgbClr val="000000"/>
                </a:solidFill>
              </a:rPr>
              <a:t>	   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 AC  M[AR]</a:t>
            </a: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ADD	  D</a:t>
            </a:r>
            <a:r>
              <a:rPr lang="en-US" altLang="ko-KR" sz="1800" baseline="-25000" dirty="0">
                <a:solidFill>
                  <a:srgbClr val="000000"/>
                </a:solidFill>
              </a:rPr>
              <a:t>1</a:t>
            </a:r>
            <a:r>
              <a:rPr lang="en-US" altLang="ko-KR" sz="1800" dirty="0">
                <a:solidFill>
                  <a:srgbClr val="000000"/>
                </a:solidFill>
              </a:rPr>
              <a:t>	   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 AC + M[AR], E  </a:t>
            </a:r>
            <a:r>
              <a:rPr lang="en-US" altLang="ko-KR" sz="1800" dirty="0" err="1">
                <a:solidFill>
                  <a:srgbClr val="000000"/>
                </a:solidFill>
                <a:sym typeface="Symbol" pitchFamily="18" charset="2"/>
              </a:rPr>
              <a:t>C</a:t>
            </a:r>
            <a:r>
              <a:rPr lang="en-US" altLang="ko-KR" sz="1800" baseline="-25000" dirty="0" err="1">
                <a:solidFill>
                  <a:srgbClr val="000000"/>
                </a:solidFill>
                <a:sym typeface="Symbol" pitchFamily="18" charset="2"/>
              </a:rPr>
              <a:t>out</a:t>
            </a:r>
            <a:endParaRPr lang="en-US" altLang="ko-KR" sz="1800" dirty="0">
              <a:solidFill>
                <a:srgbClr val="000000"/>
              </a:solidFill>
              <a:sym typeface="Symbol" pitchFamily="18" charset="2"/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LDA	  D</a:t>
            </a:r>
            <a:r>
              <a:rPr lang="en-US" altLang="ko-KR" sz="1800" baseline="-25000" dirty="0">
                <a:solidFill>
                  <a:srgbClr val="000000"/>
                </a:solidFill>
              </a:rPr>
              <a:t>2</a:t>
            </a:r>
            <a:r>
              <a:rPr lang="en-US" altLang="ko-KR" sz="1800" dirty="0">
                <a:solidFill>
                  <a:srgbClr val="000000"/>
                </a:solidFill>
              </a:rPr>
              <a:t>	   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 M[AR]</a:t>
            </a: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STA	  D</a:t>
            </a:r>
            <a:r>
              <a:rPr lang="en-US" altLang="ko-KR" sz="1800" baseline="-25000" dirty="0">
                <a:solidFill>
                  <a:srgbClr val="000000"/>
                </a:solidFill>
              </a:rPr>
              <a:t>3</a:t>
            </a:r>
            <a:r>
              <a:rPr lang="en-US" altLang="ko-KR" sz="1800" dirty="0">
                <a:solidFill>
                  <a:srgbClr val="000000"/>
                </a:solidFill>
              </a:rPr>
              <a:t>	   M[AR]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 AC</a:t>
            </a: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BUN  	  D</a:t>
            </a:r>
            <a:r>
              <a:rPr lang="en-US" altLang="ko-KR" sz="1800" baseline="-25000" dirty="0">
                <a:solidFill>
                  <a:srgbClr val="000000"/>
                </a:solidFill>
              </a:rPr>
              <a:t>4</a:t>
            </a:r>
            <a:r>
              <a:rPr lang="en-US" altLang="ko-KR" sz="1800" dirty="0">
                <a:solidFill>
                  <a:srgbClr val="000000"/>
                </a:solidFill>
              </a:rPr>
              <a:t>	   PC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 AR</a:t>
            </a: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BSA	  D</a:t>
            </a:r>
            <a:r>
              <a:rPr lang="en-US" altLang="ko-KR" sz="1800" baseline="-25000" dirty="0">
                <a:solidFill>
                  <a:srgbClr val="000000"/>
                </a:solidFill>
              </a:rPr>
              <a:t>5</a:t>
            </a:r>
            <a:r>
              <a:rPr lang="en-US" altLang="ko-KR" sz="1800" dirty="0">
                <a:solidFill>
                  <a:srgbClr val="000000"/>
                </a:solidFill>
              </a:rPr>
              <a:t>	   M[AR]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 PC, PC  AR + 1</a:t>
            </a: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ISZ	  D</a:t>
            </a:r>
            <a:r>
              <a:rPr lang="en-US" altLang="ko-KR" sz="1800" baseline="-25000" dirty="0">
                <a:solidFill>
                  <a:srgbClr val="000000"/>
                </a:solidFill>
              </a:rPr>
              <a:t>6</a:t>
            </a:r>
            <a:r>
              <a:rPr lang="en-US" altLang="ko-KR" sz="1800" dirty="0">
                <a:solidFill>
                  <a:srgbClr val="000000"/>
                </a:solidFill>
              </a:rPr>
              <a:t>	   M[AR]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 M[AR] + 1, if M[AR] + 1 = 0 then PC  PC+1</a:t>
            </a:r>
          </a:p>
        </p:txBody>
      </p:sp>
      <p:sp>
        <p:nvSpPr>
          <p:cNvPr id="17499" name="Line 91"/>
          <p:cNvSpPr>
            <a:spLocks noChangeShapeType="1"/>
          </p:cNvSpPr>
          <p:nvPr/>
        </p:nvSpPr>
        <p:spPr bwMode="auto">
          <a:xfrm>
            <a:off x="428625" y="1352550"/>
            <a:ext cx="7724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3500" tIns="25400" rIns="63500" bIns="25400" anchor="ctr">
            <a:spAutoFit/>
          </a:bodyPr>
          <a:lstStyle/>
          <a:p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rot="5400000">
            <a:off x="0" y="2133600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915194" y="2209006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01713" y="300038"/>
            <a:ext cx="7196137" cy="422275"/>
          </a:xfrm>
          <a:noFill/>
          <a:ln/>
        </p:spPr>
        <p:txBody>
          <a:bodyPr wrap="none">
            <a:noAutofit/>
          </a:bodyPr>
          <a:lstStyle/>
          <a:p>
            <a:pPr>
              <a:lnSpc>
                <a:spcPct val="87000"/>
              </a:lnSpc>
            </a:pPr>
            <a:r>
              <a:rPr lang="en-US" altLang="ko-KR" sz="3200" dirty="0" smtClean="0"/>
              <a:t>Register Reference Instructions</a:t>
            </a:r>
            <a:endParaRPr lang="en-US" altLang="ko-KR" sz="3200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444625" y="1290638"/>
            <a:ext cx="4818755" cy="84074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/>
            <a:r>
              <a:rPr lang="en-US" altLang="ko-KR" sz="1800" dirty="0"/>
              <a:t>-  </a:t>
            </a:r>
            <a:r>
              <a:rPr lang="en-US" altLang="ko-KR" sz="1800" dirty="0" smtClean="0"/>
              <a:t>r=D</a:t>
            </a:r>
            <a:r>
              <a:rPr lang="en-US" altLang="ko-KR" baseline="-25000" dirty="0" smtClean="0"/>
              <a:t>14-12</a:t>
            </a:r>
            <a:r>
              <a:rPr lang="en-US" altLang="ko-KR" sz="1800" dirty="0" smtClean="0"/>
              <a:t> </a:t>
            </a:r>
            <a:r>
              <a:rPr lang="en-US" altLang="ko-KR" sz="1800" dirty="0"/>
              <a:t>= 1,  </a:t>
            </a:r>
            <a:r>
              <a:rPr lang="en-US" altLang="ko-KR" sz="1800" dirty="0" smtClean="0"/>
              <a:t>D15 </a:t>
            </a:r>
            <a:r>
              <a:rPr lang="en-US" altLang="ko-KR" sz="1800" dirty="0"/>
              <a:t>= 0</a:t>
            </a:r>
          </a:p>
          <a:p>
            <a:pPr defTabSz="762000"/>
            <a:r>
              <a:rPr lang="en-US" altLang="ko-KR" sz="1800" dirty="0"/>
              <a:t>-  Register Ref. Instr. is specified in b</a:t>
            </a:r>
            <a:r>
              <a:rPr lang="en-US" altLang="ko-KR" sz="1800" baseline="-25000" dirty="0"/>
              <a:t>0</a:t>
            </a:r>
            <a:r>
              <a:rPr lang="en-US" altLang="ko-KR" sz="1800" dirty="0"/>
              <a:t> ~ b</a:t>
            </a:r>
            <a:r>
              <a:rPr lang="en-US" altLang="ko-KR" sz="1800" baseline="-25000" dirty="0"/>
              <a:t>11</a:t>
            </a:r>
            <a:r>
              <a:rPr lang="en-US" altLang="ko-KR" sz="1800" dirty="0"/>
              <a:t> of IR</a:t>
            </a:r>
          </a:p>
          <a:p>
            <a:pPr defTabSz="762000">
              <a:lnSpc>
                <a:spcPct val="85000"/>
              </a:lnSpc>
            </a:pPr>
            <a:endParaRPr lang="en-US" altLang="ko-KR" sz="1800" dirty="0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2384425" y="2687638"/>
            <a:ext cx="127000" cy="5032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85000"/>
              </a:lnSpc>
            </a:pPr>
            <a:endParaRPr lang="en-US" altLang="ko-KR" sz="1800"/>
          </a:p>
          <a:p>
            <a:pPr defTabSz="762000" eaLnBrk="1">
              <a:lnSpc>
                <a:spcPct val="80000"/>
              </a:lnSpc>
            </a:pPr>
            <a:endParaRPr lang="en-US" altLang="ko-KR" sz="1800"/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554038" y="914400"/>
            <a:ext cx="5768975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800"/>
              <a:t>Register Reference Instructions are identified when</a:t>
            </a:r>
          </a:p>
        </p:txBody>
      </p:sp>
      <p:sp>
        <p:nvSpPr>
          <p:cNvPr id="16457" name="Text Box 73"/>
          <p:cNvSpPr txBox="1">
            <a:spLocks noChangeArrowheads="1"/>
          </p:cNvSpPr>
          <p:nvPr/>
        </p:nvSpPr>
        <p:spPr bwMode="auto">
          <a:xfrm>
            <a:off x="1089025" y="2286000"/>
            <a:ext cx="6212919" cy="369331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			</a:t>
            </a: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CLA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11</a:t>
            </a:r>
            <a:r>
              <a:rPr lang="en-US" altLang="ko-KR" sz="1800" dirty="0">
                <a:solidFill>
                  <a:srgbClr val="000000"/>
                </a:solidFill>
              </a:rPr>
              <a:t>:		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0</a:t>
            </a: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CLE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10</a:t>
            </a:r>
            <a:r>
              <a:rPr lang="en-US" altLang="ko-KR" sz="1800" dirty="0">
                <a:solidFill>
                  <a:srgbClr val="000000"/>
                </a:solidFill>
              </a:rPr>
              <a:t>:		E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0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CMA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9</a:t>
            </a:r>
            <a:r>
              <a:rPr lang="en-US" altLang="ko-KR" sz="1800" dirty="0">
                <a:solidFill>
                  <a:srgbClr val="000000"/>
                </a:solidFill>
              </a:rPr>
              <a:t>:		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AC’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CME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8</a:t>
            </a:r>
            <a:r>
              <a:rPr lang="en-US" altLang="ko-KR" sz="1800" dirty="0">
                <a:solidFill>
                  <a:srgbClr val="000000"/>
                </a:solidFill>
              </a:rPr>
              <a:t>:		E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E’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CIR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7</a:t>
            </a:r>
            <a:r>
              <a:rPr lang="en-US" altLang="ko-KR" sz="1800" dirty="0">
                <a:solidFill>
                  <a:srgbClr val="000000"/>
                </a:solidFill>
              </a:rPr>
              <a:t>:		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</a:t>
            </a:r>
            <a:r>
              <a:rPr lang="en-US" altLang="ko-KR" sz="1800" dirty="0" err="1">
                <a:solidFill>
                  <a:srgbClr val="000000"/>
                </a:solidFill>
                <a:sym typeface="Symbol" pitchFamily="18" charset="2"/>
              </a:rPr>
              <a:t>shr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 AC, AC(15)  E, E  AC(0)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CIL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6</a:t>
            </a:r>
            <a:r>
              <a:rPr lang="en-US" altLang="ko-KR" sz="1800" dirty="0">
                <a:solidFill>
                  <a:srgbClr val="000000"/>
                </a:solidFill>
              </a:rPr>
              <a:t>:		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</a:t>
            </a:r>
            <a:r>
              <a:rPr lang="en-US" altLang="ko-KR" sz="1800" dirty="0" err="1">
                <a:solidFill>
                  <a:srgbClr val="000000"/>
                </a:solidFill>
                <a:sym typeface="Symbol" pitchFamily="18" charset="2"/>
              </a:rPr>
              <a:t>shl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 AC, AC(0)  E, E  AC(15)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INC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5</a:t>
            </a:r>
            <a:r>
              <a:rPr lang="en-US" altLang="ko-KR" sz="1800" dirty="0">
                <a:solidFill>
                  <a:srgbClr val="000000"/>
                </a:solidFill>
              </a:rPr>
              <a:t>:		AC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AC + 1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SPA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4</a:t>
            </a:r>
            <a:r>
              <a:rPr lang="en-US" altLang="ko-KR" sz="1800" dirty="0">
                <a:solidFill>
                  <a:srgbClr val="000000"/>
                </a:solidFill>
              </a:rPr>
              <a:t>:		if (AC(15) = 0) then (PC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PC+1)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SNA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3</a:t>
            </a:r>
            <a:r>
              <a:rPr lang="en-US" altLang="ko-KR" sz="1800" dirty="0">
                <a:solidFill>
                  <a:srgbClr val="000000"/>
                </a:solidFill>
              </a:rPr>
              <a:t>:		if (AC(15) = 1) then (PC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PC+1)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SZA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2</a:t>
            </a:r>
            <a:r>
              <a:rPr lang="en-US" altLang="ko-KR" sz="1800" dirty="0">
                <a:solidFill>
                  <a:srgbClr val="000000"/>
                </a:solidFill>
              </a:rPr>
              <a:t>:		if (AC = 0) then (PC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PC+1)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SZE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1</a:t>
            </a:r>
            <a:r>
              <a:rPr lang="en-US" altLang="ko-KR" sz="1800" dirty="0">
                <a:solidFill>
                  <a:srgbClr val="000000"/>
                </a:solidFill>
              </a:rPr>
              <a:t>:		if (E = 0) then (PC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PC+1)</a:t>
            </a:r>
            <a:endParaRPr lang="en-US" altLang="ko-KR" sz="1800" dirty="0">
              <a:solidFill>
                <a:srgbClr val="000000"/>
              </a:solidFill>
            </a:endParaRPr>
          </a:p>
          <a:p>
            <a:pPr defTabSz="762000"/>
            <a:r>
              <a:rPr lang="en-US" altLang="ko-KR" sz="1800" dirty="0">
                <a:solidFill>
                  <a:srgbClr val="000000"/>
                </a:solidFill>
              </a:rPr>
              <a:t>HLT	</a:t>
            </a:r>
            <a:r>
              <a:rPr lang="en-US" altLang="ko-KR" sz="1800" dirty="0" smtClean="0">
                <a:solidFill>
                  <a:srgbClr val="000000"/>
                </a:solidFill>
              </a:rPr>
              <a:t>B</a:t>
            </a:r>
            <a:r>
              <a:rPr lang="en-US" altLang="ko-KR" sz="1800" baseline="-25000" dirty="0" smtClean="0">
                <a:solidFill>
                  <a:srgbClr val="000000"/>
                </a:solidFill>
              </a:rPr>
              <a:t>0</a:t>
            </a:r>
            <a:r>
              <a:rPr lang="en-US" altLang="ko-KR" sz="1800" dirty="0">
                <a:solidFill>
                  <a:srgbClr val="000000"/>
                </a:solidFill>
              </a:rPr>
              <a:t>:		S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0  (S is a start-stop flip-flop)</a:t>
            </a:r>
          </a:p>
        </p:txBody>
      </p:sp>
      <p:sp>
        <p:nvSpPr>
          <p:cNvPr id="16458" name="Rectangle 74"/>
          <p:cNvSpPr>
            <a:spLocks noChangeArrowheads="1"/>
          </p:cNvSpPr>
          <p:nvPr/>
        </p:nvSpPr>
        <p:spPr bwMode="auto">
          <a:xfrm>
            <a:off x="1028700" y="2320925"/>
            <a:ext cx="6677025" cy="36480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-76200" y="4149725"/>
            <a:ext cx="3657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1067594" y="4190206"/>
            <a:ext cx="36576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45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7219950" cy="422275"/>
          </a:xfrm>
          <a:noFill/>
          <a:ln/>
        </p:spPr>
        <p:txBody>
          <a:bodyPr>
            <a:noAutofit/>
          </a:bodyPr>
          <a:lstStyle/>
          <a:p>
            <a:pPr>
              <a:lnSpc>
                <a:spcPct val="87000"/>
              </a:lnSpc>
            </a:pPr>
            <a:r>
              <a:rPr lang="en-US" altLang="ko-KR" sz="3200" dirty="0" smtClean="0"/>
              <a:t> Input-Output And Interrupt </a:t>
            </a:r>
            <a:endParaRPr lang="en-US" altLang="ko-KR" sz="3200" dirty="0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1963" y="1503363"/>
            <a:ext cx="3216275" cy="2841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85000"/>
              </a:lnSpc>
              <a:buFontTx/>
              <a:buChar char="•"/>
            </a:pPr>
            <a:r>
              <a:rPr lang="en-US" altLang="ko-KR" sz="1800"/>
              <a:t> Input-Output Configuration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623888" y="3544888"/>
            <a:ext cx="3886200" cy="10429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63500" tIns="25400" rIns="63500" bIns="25400">
            <a:spAutoFit/>
          </a:bodyPr>
          <a:lstStyle/>
          <a:p>
            <a:pPr marL="609600" indent="-609600" algn="just" defTabSz="152400">
              <a:lnSpc>
                <a:spcPct val="93000"/>
              </a:lnSpc>
            </a:pPr>
            <a:r>
              <a:rPr lang="en-US" altLang="ko-KR" sz="1400" i="1" dirty="0"/>
              <a:t>INPR</a:t>
            </a:r>
            <a:r>
              <a:rPr lang="en-US" altLang="ko-KR" sz="1400" dirty="0"/>
              <a:t>	Input register - 8 bits</a:t>
            </a:r>
          </a:p>
          <a:p>
            <a:pPr marL="609600" indent="-609600" algn="just" defTabSz="152400">
              <a:lnSpc>
                <a:spcPct val="93000"/>
              </a:lnSpc>
            </a:pPr>
            <a:r>
              <a:rPr lang="en-US" altLang="ko-KR" sz="1400" i="1" dirty="0"/>
              <a:t>OUTR</a:t>
            </a:r>
            <a:r>
              <a:rPr lang="en-US" altLang="ko-KR" sz="1400" dirty="0"/>
              <a:t>	Output register - 8 bits</a:t>
            </a:r>
          </a:p>
          <a:p>
            <a:pPr marL="609600" indent="-609600" algn="just" defTabSz="152400">
              <a:lnSpc>
                <a:spcPct val="93000"/>
              </a:lnSpc>
            </a:pPr>
            <a:r>
              <a:rPr lang="en-US" altLang="ko-KR" sz="1400" i="1" dirty="0"/>
              <a:t>FGI</a:t>
            </a:r>
            <a:r>
              <a:rPr lang="en-US" altLang="ko-KR" sz="1400" dirty="0"/>
              <a:t>	Input flag - 1 bit</a:t>
            </a:r>
          </a:p>
          <a:p>
            <a:pPr marL="609600" indent="-609600" algn="just" defTabSz="152400">
              <a:lnSpc>
                <a:spcPct val="93000"/>
              </a:lnSpc>
            </a:pPr>
            <a:r>
              <a:rPr lang="en-US" altLang="ko-KR" sz="1400" i="1" dirty="0"/>
              <a:t>FGO</a:t>
            </a:r>
            <a:r>
              <a:rPr lang="en-US" altLang="ko-KR" sz="1400" dirty="0"/>
              <a:t>	Output flag - 1 bit</a:t>
            </a:r>
          </a:p>
          <a:p>
            <a:pPr marL="609600" indent="-609600" algn="just" defTabSz="152400">
              <a:lnSpc>
                <a:spcPct val="93000"/>
              </a:lnSpc>
            </a:pPr>
            <a:r>
              <a:rPr lang="en-US" altLang="ko-KR" sz="1400" i="1" dirty="0"/>
              <a:t>IEN</a:t>
            </a:r>
            <a:r>
              <a:rPr lang="en-US" altLang="ko-KR" sz="1400" dirty="0"/>
              <a:t>	Interrupt enable - 1 bit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774700" y="4706938"/>
            <a:ext cx="6159500" cy="1739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88000"/>
              </a:lnSpc>
            </a:pPr>
            <a:r>
              <a:rPr lang="en-US" altLang="ko-KR" sz="1800" dirty="0"/>
              <a:t>- The terminal sends and receives serial information</a:t>
            </a:r>
          </a:p>
          <a:p>
            <a:pPr defTabSz="762000">
              <a:lnSpc>
                <a:spcPct val="88000"/>
              </a:lnSpc>
            </a:pPr>
            <a:r>
              <a:rPr lang="en-US" altLang="ko-KR" sz="1800" dirty="0"/>
              <a:t>- The serial info. from the keyboard is shifted into INPR </a:t>
            </a:r>
          </a:p>
          <a:p>
            <a:pPr defTabSz="762000">
              <a:lnSpc>
                <a:spcPct val="88000"/>
              </a:lnSpc>
            </a:pPr>
            <a:r>
              <a:rPr lang="en-US" altLang="ko-KR" sz="1800" dirty="0"/>
              <a:t>- The serial info. for the printer is stored in the OUTR</a:t>
            </a:r>
          </a:p>
          <a:p>
            <a:pPr defTabSz="762000">
              <a:lnSpc>
                <a:spcPct val="88000"/>
              </a:lnSpc>
            </a:pPr>
            <a:r>
              <a:rPr lang="en-US" altLang="ko-KR" sz="1800" dirty="0"/>
              <a:t>- INPR and OUTR communicate with the terminal </a:t>
            </a:r>
          </a:p>
          <a:p>
            <a:pPr defTabSz="762000">
              <a:lnSpc>
                <a:spcPct val="88000"/>
              </a:lnSpc>
            </a:pPr>
            <a:r>
              <a:rPr lang="en-US" altLang="ko-KR" sz="1800" dirty="0"/>
              <a:t>	serially and with the AC in parallel.</a:t>
            </a:r>
          </a:p>
          <a:p>
            <a:pPr defTabSz="762000">
              <a:lnSpc>
                <a:spcPct val="88000"/>
              </a:lnSpc>
            </a:pPr>
            <a:r>
              <a:rPr lang="en-US" altLang="ko-KR" sz="1800" dirty="0"/>
              <a:t>- The flags are needed to </a:t>
            </a:r>
            <a:r>
              <a:rPr lang="en-US" altLang="ko-KR" sz="1800" i="1" dirty="0">
                <a:solidFill>
                  <a:schemeClr val="tx2"/>
                </a:solidFill>
              </a:rPr>
              <a:t>synchronize</a:t>
            </a:r>
            <a:r>
              <a:rPr lang="en-US" altLang="ko-KR" sz="1800" dirty="0"/>
              <a:t> the timing </a:t>
            </a:r>
          </a:p>
          <a:p>
            <a:pPr defTabSz="762000">
              <a:lnSpc>
                <a:spcPct val="88000"/>
              </a:lnSpc>
            </a:pPr>
            <a:r>
              <a:rPr lang="en-US" altLang="ko-KR" sz="1800" dirty="0"/>
              <a:t>    	difference between  I/O device and the computer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295400" y="1062038"/>
            <a:ext cx="4613275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800"/>
              <a:t>A Terminal with a keyboard and a Printer</a:t>
            </a: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1247775" y="1036638"/>
            <a:ext cx="4779963" cy="3397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51" name="Rectangle 47"/>
          <p:cNvSpPr>
            <a:spLocks noChangeArrowheads="1"/>
          </p:cNvSpPr>
          <p:nvPr/>
        </p:nvSpPr>
        <p:spPr bwMode="auto">
          <a:xfrm>
            <a:off x="552450" y="3538538"/>
            <a:ext cx="2851150" cy="10556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3798888" y="1798638"/>
            <a:ext cx="1211871" cy="5206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Input-output</a:t>
            </a:r>
          </a:p>
          <a:p>
            <a:pPr defTabSz="762000" eaLnBrk="1"/>
            <a:endParaRPr lang="en-US" altLang="ko-KR" sz="1400">
              <a:solidFill>
                <a:srgbClr val="000000"/>
              </a:solidFill>
            </a:endParaRPr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3952875" y="1924050"/>
            <a:ext cx="846964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terminal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5722938" y="1730375"/>
            <a:ext cx="617158" cy="5206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Serial</a:t>
            </a:r>
          </a:p>
          <a:p>
            <a:pPr defTabSz="762000" eaLnBrk="1"/>
            <a:endParaRPr lang="en-US" altLang="ko-KR" sz="1400">
              <a:solidFill>
                <a:srgbClr val="000000"/>
              </a:solidFill>
            </a:endParaRPr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5351463" y="1857375"/>
            <a:ext cx="1416736" cy="5206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communication</a:t>
            </a:r>
          </a:p>
          <a:p>
            <a:pPr defTabSz="762000" eaLnBrk="1"/>
            <a:endParaRPr lang="en-US" altLang="ko-KR" sz="1400">
              <a:solidFill>
                <a:srgbClr val="000000"/>
              </a:solidFill>
            </a:endParaRPr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5608638" y="1982788"/>
            <a:ext cx="864277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interface</a:t>
            </a:r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6969125" y="1447800"/>
            <a:ext cx="1169873" cy="95154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Computer</a:t>
            </a:r>
          </a:p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registers and</a:t>
            </a:r>
          </a:p>
          <a:p>
            <a:pPr defTabSz="762000"/>
            <a:r>
              <a:rPr lang="en-US" altLang="ko-KR" sz="1400" dirty="0">
                <a:solidFill>
                  <a:srgbClr val="000000"/>
                </a:solidFill>
              </a:rPr>
              <a:t>flip-flops</a:t>
            </a:r>
          </a:p>
          <a:p>
            <a:pPr defTabSz="762000" eaLnBrk="1"/>
            <a:endParaRPr lang="en-US" altLang="ko-KR" sz="1400" dirty="0">
              <a:solidFill>
                <a:srgbClr val="000000"/>
              </a:solidFill>
            </a:endParaRPr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3933825" y="2335213"/>
            <a:ext cx="728342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Printer</a:t>
            </a:r>
          </a:p>
        </p:txBody>
      </p:sp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3792538" y="3402013"/>
            <a:ext cx="923587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Keyboard</a:t>
            </a:r>
          </a:p>
        </p:txBody>
      </p:sp>
      <p:sp>
        <p:nvSpPr>
          <p:cNvPr id="21522" name="Rectangle 18"/>
          <p:cNvSpPr>
            <a:spLocks noChangeArrowheads="1"/>
          </p:cNvSpPr>
          <p:nvPr/>
        </p:nvSpPr>
        <p:spPr bwMode="auto">
          <a:xfrm>
            <a:off x="5543550" y="2236788"/>
            <a:ext cx="834140" cy="5206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Receiver</a:t>
            </a:r>
          </a:p>
          <a:p>
            <a:pPr defTabSz="762000" eaLnBrk="1"/>
            <a:endParaRPr lang="en-US" altLang="ko-KR" sz="1400">
              <a:solidFill>
                <a:srgbClr val="000000"/>
              </a:solidFill>
            </a:endParaRPr>
          </a:p>
        </p:txBody>
      </p:sp>
      <p:sp>
        <p:nvSpPr>
          <p:cNvPr id="21523" name="Rectangle 19"/>
          <p:cNvSpPr>
            <a:spLocks noChangeArrowheads="1"/>
          </p:cNvSpPr>
          <p:nvPr/>
        </p:nvSpPr>
        <p:spPr bwMode="auto">
          <a:xfrm>
            <a:off x="5562600" y="2373313"/>
            <a:ext cx="864277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interface</a:t>
            </a:r>
          </a:p>
        </p:txBody>
      </p:sp>
      <p:sp>
        <p:nvSpPr>
          <p:cNvPr id="21524" name="Rectangle 20"/>
          <p:cNvSpPr>
            <a:spLocks noChangeArrowheads="1"/>
          </p:cNvSpPr>
          <p:nvPr/>
        </p:nvSpPr>
        <p:spPr bwMode="auto">
          <a:xfrm>
            <a:off x="5480050" y="3290888"/>
            <a:ext cx="1096840" cy="52065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Transmitter</a:t>
            </a:r>
          </a:p>
          <a:p>
            <a:pPr defTabSz="762000" eaLnBrk="1"/>
            <a:endParaRPr lang="en-US" altLang="ko-KR" sz="1400">
              <a:solidFill>
                <a:srgbClr val="000000"/>
              </a:solidFill>
            </a:endParaRPr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5556250" y="3421063"/>
            <a:ext cx="864277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interface</a:t>
            </a:r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7924800" y="2335213"/>
            <a:ext cx="543868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FGO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7185025" y="2335213"/>
            <a:ext cx="684484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OUTR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7269163" y="2878138"/>
            <a:ext cx="416333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AC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7242175" y="3402013"/>
            <a:ext cx="592792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INPR</a:t>
            </a:r>
          </a:p>
        </p:txBody>
      </p:sp>
      <p:sp>
        <p:nvSpPr>
          <p:cNvPr id="21530" name="Rectangle 26"/>
          <p:cNvSpPr>
            <a:spLocks noChangeArrowheads="1"/>
          </p:cNvSpPr>
          <p:nvPr/>
        </p:nvSpPr>
        <p:spPr bwMode="auto">
          <a:xfrm>
            <a:off x="7950200" y="3402013"/>
            <a:ext cx="460512" cy="305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>
                <a:solidFill>
                  <a:srgbClr val="000000"/>
                </a:solidFill>
              </a:rPr>
              <a:t>FGI</a:t>
            </a:r>
          </a:p>
        </p:txBody>
      </p:sp>
      <p:sp>
        <p:nvSpPr>
          <p:cNvPr id="21531" name="Rectangle 27"/>
          <p:cNvSpPr>
            <a:spLocks noChangeArrowheads="1"/>
          </p:cNvSpPr>
          <p:nvPr/>
        </p:nvSpPr>
        <p:spPr bwMode="auto">
          <a:xfrm>
            <a:off x="8002588" y="2333625"/>
            <a:ext cx="360362" cy="2079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7177088" y="2341563"/>
            <a:ext cx="644525" cy="19208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3" name="Rectangle 29"/>
          <p:cNvSpPr>
            <a:spLocks noChangeArrowheads="1"/>
          </p:cNvSpPr>
          <p:nvPr/>
        </p:nvSpPr>
        <p:spPr bwMode="auto">
          <a:xfrm>
            <a:off x="6958013" y="2886075"/>
            <a:ext cx="1082675" cy="19843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7177088" y="3398838"/>
            <a:ext cx="644525" cy="2000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7989888" y="3398838"/>
            <a:ext cx="347662" cy="1905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6" name="Arc 32"/>
          <p:cNvSpPr>
            <a:spLocks/>
          </p:cNvSpPr>
          <p:nvPr/>
        </p:nvSpPr>
        <p:spPr bwMode="auto">
          <a:xfrm>
            <a:off x="7435850" y="2525713"/>
            <a:ext cx="96838" cy="85725"/>
          </a:xfrm>
          <a:custGeom>
            <a:avLst/>
            <a:gdLst>
              <a:gd name="G0" fmla="+- 8852 0 0"/>
              <a:gd name="G1" fmla="+- 0 0 0"/>
              <a:gd name="G2" fmla="+- 21600 0 0"/>
              <a:gd name="T0" fmla="*/ 17464 w 17464"/>
              <a:gd name="T1" fmla="*/ 19809 h 21600"/>
              <a:gd name="T2" fmla="*/ 0 w 17464"/>
              <a:gd name="T3" fmla="*/ 19703 h 21600"/>
              <a:gd name="T4" fmla="*/ 8852 w 1746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464" h="21600" fill="none" extrusionOk="0">
                <a:moveTo>
                  <a:pt x="17463" y="19808"/>
                </a:moveTo>
                <a:cubicBezTo>
                  <a:pt x="14746" y="20990"/>
                  <a:pt x="11815" y="21599"/>
                  <a:pt x="8852" y="21600"/>
                </a:cubicBezTo>
                <a:cubicBezTo>
                  <a:pt x="5800" y="21600"/>
                  <a:pt x="2783" y="20953"/>
                  <a:pt x="0" y="19702"/>
                </a:cubicBezTo>
              </a:path>
              <a:path w="17464" h="21600" stroke="0" extrusionOk="0">
                <a:moveTo>
                  <a:pt x="17463" y="19808"/>
                </a:moveTo>
                <a:cubicBezTo>
                  <a:pt x="14746" y="20990"/>
                  <a:pt x="11815" y="21599"/>
                  <a:pt x="8852" y="21600"/>
                </a:cubicBezTo>
                <a:cubicBezTo>
                  <a:pt x="5800" y="21600"/>
                  <a:pt x="2783" y="20953"/>
                  <a:pt x="0" y="19702"/>
                </a:cubicBezTo>
                <a:lnTo>
                  <a:pt x="8852" y="0"/>
                </a:lnTo>
                <a:close/>
              </a:path>
            </a:pathLst>
          </a:custGeom>
          <a:solidFill>
            <a:srgbClr val="000000"/>
          </a:solidFill>
          <a:ln w="1270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7" name="Arc 33"/>
          <p:cNvSpPr>
            <a:spLocks/>
          </p:cNvSpPr>
          <p:nvPr/>
        </p:nvSpPr>
        <p:spPr bwMode="auto">
          <a:xfrm>
            <a:off x="7427913" y="3076575"/>
            <a:ext cx="98425" cy="85725"/>
          </a:xfrm>
          <a:custGeom>
            <a:avLst/>
            <a:gdLst>
              <a:gd name="G0" fmla="+- 8852 0 0"/>
              <a:gd name="G1" fmla="+- 0 0 0"/>
              <a:gd name="G2" fmla="+- 21600 0 0"/>
              <a:gd name="T0" fmla="*/ 17464 w 17464"/>
              <a:gd name="T1" fmla="*/ 19809 h 21600"/>
              <a:gd name="T2" fmla="*/ 0 w 17464"/>
              <a:gd name="T3" fmla="*/ 19703 h 21600"/>
              <a:gd name="T4" fmla="*/ 8852 w 1746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464" h="21600" fill="none" extrusionOk="0">
                <a:moveTo>
                  <a:pt x="17463" y="19808"/>
                </a:moveTo>
                <a:cubicBezTo>
                  <a:pt x="14746" y="20990"/>
                  <a:pt x="11815" y="21599"/>
                  <a:pt x="8852" y="21600"/>
                </a:cubicBezTo>
                <a:cubicBezTo>
                  <a:pt x="5800" y="21600"/>
                  <a:pt x="2783" y="20953"/>
                  <a:pt x="0" y="19702"/>
                </a:cubicBezTo>
              </a:path>
              <a:path w="17464" h="21600" stroke="0" extrusionOk="0">
                <a:moveTo>
                  <a:pt x="17463" y="19808"/>
                </a:moveTo>
                <a:cubicBezTo>
                  <a:pt x="14746" y="20990"/>
                  <a:pt x="11815" y="21599"/>
                  <a:pt x="8852" y="21600"/>
                </a:cubicBezTo>
                <a:cubicBezTo>
                  <a:pt x="5800" y="21600"/>
                  <a:pt x="2783" y="20953"/>
                  <a:pt x="0" y="19702"/>
                </a:cubicBezTo>
                <a:lnTo>
                  <a:pt x="8852" y="0"/>
                </a:lnTo>
                <a:close/>
              </a:path>
            </a:pathLst>
          </a:custGeom>
          <a:solidFill>
            <a:srgbClr val="000000"/>
          </a:solidFill>
          <a:ln w="1270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8" name="Line 34"/>
          <p:cNvSpPr>
            <a:spLocks noChangeShapeType="1"/>
          </p:cNvSpPr>
          <p:nvPr/>
        </p:nvSpPr>
        <p:spPr bwMode="auto">
          <a:xfrm>
            <a:off x="7480300" y="3146425"/>
            <a:ext cx="0" cy="249238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39" name="Arc 35"/>
          <p:cNvSpPr>
            <a:spLocks/>
          </p:cNvSpPr>
          <p:nvPr/>
        </p:nvSpPr>
        <p:spPr bwMode="auto">
          <a:xfrm>
            <a:off x="6519863" y="2403475"/>
            <a:ext cx="122237" cy="69850"/>
          </a:xfrm>
          <a:custGeom>
            <a:avLst/>
            <a:gdLst>
              <a:gd name="G0" fmla="+- 0 0 0"/>
              <a:gd name="G1" fmla="+- 8852 0 0"/>
              <a:gd name="G2" fmla="+- 21600 0 0"/>
              <a:gd name="T0" fmla="*/ 19703 w 21600"/>
              <a:gd name="T1" fmla="*/ 0 h 17464"/>
              <a:gd name="T2" fmla="*/ 19809 w 21600"/>
              <a:gd name="T3" fmla="*/ 17464 h 17464"/>
              <a:gd name="T4" fmla="*/ 0 w 21600"/>
              <a:gd name="T5" fmla="*/ 8852 h 17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7464" fill="none" extrusionOk="0">
                <a:moveTo>
                  <a:pt x="19702" y="0"/>
                </a:moveTo>
                <a:cubicBezTo>
                  <a:pt x="20953" y="2783"/>
                  <a:pt x="21600" y="5800"/>
                  <a:pt x="21600" y="8852"/>
                </a:cubicBezTo>
                <a:cubicBezTo>
                  <a:pt x="21600" y="11815"/>
                  <a:pt x="20990" y="14746"/>
                  <a:pt x="19808" y="17463"/>
                </a:cubicBezTo>
              </a:path>
              <a:path w="21600" h="17464" stroke="0" extrusionOk="0">
                <a:moveTo>
                  <a:pt x="19702" y="0"/>
                </a:moveTo>
                <a:cubicBezTo>
                  <a:pt x="20953" y="2783"/>
                  <a:pt x="21600" y="5800"/>
                  <a:pt x="21600" y="8852"/>
                </a:cubicBezTo>
                <a:cubicBezTo>
                  <a:pt x="21600" y="11815"/>
                  <a:pt x="20990" y="14746"/>
                  <a:pt x="19808" y="17463"/>
                </a:cubicBezTo>
                <a:lnTo>
                  <a:pt x="0" y="8852"/>
                </a:lnTo>
                <a:close/>
              </a:path>
            </a:pathLst>
          </a:custGeom>
          <a:solidFill>
            <a:srgbClr val="000000"/>
          </a:solidFill>
          <a:ln w="1270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0" name="Line 36"/>
          <p:cNvSpPr>
            <a:spLocks noChangeShapeType="1"/>
          </p:cNvSpPr>
          <p:nvPr/>
        </p:nvSpPr>
        <p:spPr bwMode="auto">
          <a:xfrm>
            <a:off x="6623050" y="2441575"/>
            <a:ext cx="54133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1" name="Rectangle 37"/>
          <p:cNvSpPr>
            <a:spLocks noChangeArrowheads="1"/>
          </p:cNvSpPr>
          <p:nvPr/>
        </p:nvSpPr>
        <p:spPr bwMode="auto">
          <a:xfrm>
            <a:off x="5502275" y="2235200"/>
            <a:ext cx="1004888" cy="35083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2" name="Rectangle 38"/>
          <p:cNvSpPr>
            <a:spLocks noChangeArrowheads="1"/>
          </p:cNvSpPr>
          <p:nvPr/>
        </p:nvSpPr>
        <p:spPr bwMode="auto">
          <a:xfrm>
            <a:off x="5502275" y="3300413"/>
            <a:ext cx="1004888" cy="3508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3" name="Arc 39"/>
          <p:cNvSpPr>
            <a:spLocks/>
          </p:cNvSpPr>
          <p:nvPr/>
        </p:nvSpPr>
        <p:spPr bwMode="auto">
          <a:xfrm>
            <a:off x="7056438" y="3468688"/>
            <a:ext cx="122237" cy="71437"/>
          </a:xfrm>
          <a:custGeom>
            <a:avLst/>
            <a:gdLst>
              <a:gd name="G0" fmla="+- 21600 0 0"/>
              <a:gd name="G1" fmla="+- 8746 0 0"/>
              <a:gd name="G2" fmla="+- 21600 0 0"/>
              <a:gd name="T0" fmla="*/ 1746 w 21600"/>
              <a:gd name="T1" fmla="*/ 17255 h 17255"/>
              <a:gd name="T2" fmla="*/ 1850 w 21600"/>
              <a:gd name="T3" fmla="*/ 0 h 17255"/>
              <a:gd name="T4" fmla="*/ 21600 w 21600"/>
              <a:gd name="T5" fmla="*/ 8746 h 17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7255" fill="none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</a:path>
              <a:path w="21600" h="17255" stroke="0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  <a:lnTo>
                  <a:pt x="21600" y="8746"/>
                </a:lnTo>
                <a:close/>
              </a:path>
            </a:pathLst>
          </a:custGeom>
          <a:solidFill>
            <a:srgbClr val="000000"/>
          </a:solidFill>
          <a:ln w="127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4" name="Line 40"/>
          <p:cNvSpPr>
            <a:spLocks noChangeShapeType="1"/>
          </p:cNvSpPr>
          <p:nvPr/>
        </p:nvSpPr>
        <p:spPr bwMode="auto">
          <a:xfrm>
            <a:off x="6519863" y="3508375"/>
            <a:ext cx="54133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5" name="Arc 41"/>
          <p:cNvSpPr>
            <a:spLocks/>
          </p:cNvSpPr>
          <p:nvPr/>
        </p:nvSpPr>
        <p:spPr bwMode="auto">
          <a:xfrm>
            <a:off x="4838700" y="2403475"/>
            <a:ext cx="122238" cy="69850"/>
          </a:xfrm>
          <a:custGeom>
            <a:avLst/>
            <a:gdLst>
              <a:gd name="G0" fmla="+- 0 0 0"/>
              <a:gd name="G1" fmla="+- 8852 0 0"/>
              <a:gd name="G2" fmla="+- 21600 0 0"/>
              <a:gd name="T0" fmla="*/ 19703 w 21600"/>
              <a:gd name="T1" fmla="*/ 0 h 17464"/>
              <a:gd name="T2" fmla="*/ 19809 w 21600"/>
              <a:gd name="T3" fmla="*/ 17464 h 17464"/>
              <a:gd name="T4" fmla="*/ 0 w 21600"/>
              <a:gd name="T5" fmla="*/ 8852 h 17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7464" fill="none" extrusionOk="0">
                <a:moveTo>
                  <a:pt x="19702" y="0"/>
                </a:moveTo>
                <a:cubicBezTo>
                  <a:pt x="20953" y="2783"/>
                  <a:pt x="21600" y="5800"/>
                  <a:pt x="21600" y="8852"/>
                </a:cubicBezTo>
                <a:cubicBezTo>
                  <a:pt x="21600" y="11815"/>
                  <a:pt x="20990" y="14746"/>
                  <a:pt x="19808" y="17463"/>
                </a:cubicBezTo>
              </a:path>
              <a:path w="21600" h="17464" stroke="0" extrusionOk="0">
                <a:moveTo>
                  <a:pt x="19702" y="0"/>
                </a:moveTo>
                <a:cubicBezTo>
                  <a:pt x="20953" y="2783"/>
                  <a:pt x="21600" y="5800"/>
                  <a:pt x="21600" y="8852"/>
                </a:cubicBezTo>
                <a:cubicBezTo>
                  <a:pt x="21600" y="11815"/>
                  <a:pt x="20990" y="14746"/>
                  <a:pt x="19808" y="17463"/>
                </a:cubicBezTo>
                <a:lnTo>
                  <a:pt x="0" y="8852"/>
                </a:lnTo>
                <a:close/>
              </a:path>
            </a:pathLst>
          </a:custGeom>
          <a:solidFill>
            <a:srgbClr val="000000"/>
          </a:solidFill>
          <a:ln w="1270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6" name="Line 42"/>
          <p:cNvSpPr>
            <a:spLocks noChangeShapeType="1"/>
          </p:cNvSpPr>
          <p:nvPr/>
        </p:nvSpPr>
        <p:spPr bwMode="auto">
          <a:xfrm>
            <a:off x="4948238" y="2441575"/>
            <a:ext cx="54133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7" name="Arc 43"/>
          <p:cNvSpPr>
            <a:spLocks/>
          </p:cNvSpPr>
          <p:nvPr/>
        </p:nvSpPr>
        <p:spPr bwMode="auto">
          <a:xfrm>
            <a:off x="5380038" y="3468688"/>
            <a:ext cx="122237" cy="71437"/>
          </a:xfrm>
          <a:custGeom>
            <a:avLst/>
            <a:gdLst>
              <a:gd name="G0" fmla="+- 21600 0 0"/>
              <a:gd name="G1" fmla="+- 8746 0 0"/>
              <a:gd name="G2" fmla="+- 21600 0 0"/>
              <a:gd name="T0" fmla="*/ 1746 w 21600"/>
              <a:gd name="T1" fmla="*/ 17255 h 17255"/>
              <a:gd name="T2" fmla="*/ 1850 w 21600"/>
              <a:gd name="T3" fmla="*/ 0 h 17255"/>
              <a:gd name="T4" fmla="*/ 21600 w 21600"/>
              <a:gd name="T5" fmla="*/ 8746 h 17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7255" fill="none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</a:path>
              <a:path w="21600" h="17255" stroke="0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  <a:lnTo>
                  <a:pt x="21600" y="8746"/>
                </a:lnTo>
                <a:close/>
              </a:path>
            </a:pathLst>
          </a:custGeom>
          <a:solidFill>
            <a:srgbClr val="000000"/>
          </a:solidFill>
          <a:ln w="127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8" name="Line 44"/>
          <p:cNvSpPr>
            <a:spLocks noChangeShapeType="1"/>
          </p:cNvSpPr>
          <p:nvPr/>
        </p:nvSpPr>
        <p:spPr bwMode="auto">
          <a:xfrm>
            <a:off x="4845050" y="3508375"/>
            <a:ext cx="53975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49" name="Rectangle 45"/>
          <p:cNvSpPr>
            <a:spLocks noChangeArrowheads="1"/>
          </p:cNvSpPr>
          <p:nvPr/>
        </p:nvSpPr>
        <p:spPr bwMode="auto">
          <a:xfrm>
            <a:off x="3813175" y="2235200"/>
            <a:ext cx="1019175" cy="35083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50" name="Rectangle 46"/>
          <p:cNvSpPr>
            <a:spLocks noChangeArrowheads="1"/>
          </p:cNvSpPr>
          <p:nvPr/>
        </p:nvSpPr>
        <p:spPr bwMode="auto">
          <a:xfrm>
            <a:off x="3813175" y="3300413"/>
            <a:ext cx="1019175" cy="3508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53" name="Line 49"/>
          <p:cNvSpPr>
            <a:spLocks noChangeShapeType="1"/>
          </p:cNvSpPr>
          <p:nvPr/>
        </p:nvSpPr>
        <p:spPr bwMode="auto">
          <a:xfrm flipV="1">
            <a:off x="7486650" y="2592388"/>
            <a:ext cx="0" cy="296862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54" name="Arc 50"/>
          <p:cNvSpPr>
            <a:spLocks/>
          </p:cNvSpPr>
          <p:nvPr/>
        </p:nvSpPr>
        <p:spPr bwMode="auto">
          <a:xfrm>
            <a:off x="5883275" y="3836988"/>
            <a:ext cx="122238" cy="68262"/>
          </a:xfrm>
          <a:custGeom>
            <a:avLst/>
            <a:gdLst>
              <a:gd name="G0" fmla="+- 21600 0 0"/>
              <a:gd name="G1" fmla="+- 8746 0 0"/>
              <a:gd name="G2" fmla="+- 21600 0 0"/>
              <a:gd name="T0" fmla="*/ 1746 w 21600"/>
              <a:gd name="T1" fmla="*/ 17255 h 17255"/>
              <a:gd name="T2" fmla="*/ 1850 w 21600"/>
              <a:gd name="T3" fmla="*/ 0 h 17255"/>
              <a:gd name="T4" fmla="*/ 21600 w 21600"/>
              <a:gd name="T5" fmla="*/ 8746 h 17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7255" fill="none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</a:path>
              <a:path w="21600" h="17255" stroke="0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  <a:lnTo>
                  <a:pt x="21600" y="8746"/>
                </a:lnTo>
                <a:close/>
              </a:path>
            </a:pathLst>
          </a:custGeom>
          <a:solidFill>
            <a:srgbClr val="000000"/>
          </a:solidFill>
          <a:ln w="127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55" name="Line 51"/>
          <p:cNvSpPr>
            <a:spLocks noChangeShapeType="1"/>
          </p:cNvSpPr>
          <p:nvPr/>
        </p:nvSpPr>
        <p:spPr bwMode="auto">
          <a:xfrm>
            <a:off x="5553075" y="3878263"/>
            <a:ext cx="3349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56" name="Arc 52"/>
          <p:cNvSpPr>
            <a:spLocks/>
          </p:cNvSpPr>
          <p:nvPr/>
        </p:nvSpPr>
        <p:spPr bwMode="auto">
          <a:xfrm>
            <a:off x="5883275" y="4025900"/>
            <a:ext cx="122238" cy="68263"/>
          </a:xfrm>
          <a:custGeom>
            <a:avLst/>
            <a:gdLst>
              <a:gd name="G0" fmla="+- 21600 0 0"/>
              <a:gd name="G1" fmla="+- 8746 0 0"/>
              <a:gd name="G2" fmla="+- 21600 0 0"/>
              <a:gd name="T0" fmla="*/ 1746 w 21600"/>
              <a:gd name="T1" fmla="*/ 17255 h 17255"/>
              <a:gd name="T2" fmla="*/ 1850 w 21600"/>
              <a:gd name="T3" fmla="*/ 0 h 17255"/>
              <a:gd name="T4" fmla="*/ 21600 w 21600"/>
              <a:gd name="T5" fmla="*/ 8746 h 17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7255" fill="none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</a:path>
              <a:path w="21600" h="17255" stroke="0" extrusionOk="0">
                <a:moveTo>
                  <a:pt x="1746" y="17254"/>
                </a:moveTo>
                <a:cubicBezTo>
                  <a:pt x="594" y="14566"/>
                  <a:pt x="0" y="11671"/>
                  <a:pt x="0" y="8746"/>
                </a:cubicBezTo>
                <a:cubicBezTo>
                  <a:pt x="-1" y="5733"/>
                  <a:pt x="630" y="2754"/>
                  <a:pt x="1849" y="-1"/>
                </a:cubicBezTo>
                <a:lnTo>
                  <a:pt x="21600" y="8746"/>
                </a:lnTo>
                <a:close/>
              </a:path>
            </a:pathLst>
          </a:custGeom>
          <a:solidFill>
            <a:srgbClr val="000000"/>
          </a:solidFill>
          <a:ln w="127000" cap="rnd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57" name="Line 53"/>
          <p:cNvSpPr>
            <a:spLocks noChangeShapeType="1"/>
          </p:cNvSpPr>
          <p:nvPr/>
        </p:nvSpPr>
        <p:spPr bwMode="auto">
          <a:xfrm flipH="1">
            <a:off x="5521325" y="4062413"/>
            <a:ext cx="373063" cy="0"/>
          </a:xfrm>
          <a:prstGeom prst="line">
            <a:avLst/>
          </a:prstGeom>
          <a:noFill/>
          <a:ln w="38100" cmpd="dbl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1400"/>
          </a:p>
        </p:txBody>
      </p:sp>
      <p:sp>
        <p:nvSpPr>
          <p:cNvPr id="21558" name="Rectangle 54"/>
          <p:cNvSpPr>
            <a:spLocks noChangeArrowheads="1"/>
          </p:cNvSpPr>
          <p:nvPr/>
        </p:nvSpPr>
        <p:spPr bwMode="auto">
          <a:xfrm>
            <a:off x="5967413" y="3727450"/>
            <a:ext cx="2401428" cy="305212"/>
          </a:xfrm>
          <a:prstGeom prst="rect">
            <a:avLst/>
          </a:prstGeom>
          <a:noFill/>
          <a:ln w="38100" cmpd="dbl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/>
              <a:t>Serial Communications Path</a:t>
            </a:r>
          </a:p>
        </p:txBody>
      </p:sp>
      <p:sp>
        <p:nvSpPr>
          <p:cNvPr id="21559" name="Rectangle 55"/>
          <p:cNvSpPr>
            <a:spLocks noChangeArrowheads="1"/>
          </p:cNvSpPr>
          <p:nvPr/>
        </p:nvSpPr>
        <p:spPr bwMode="auto">
          <a:xfrm>
            <a:off x="5969000" y="3935413"/>
            <a:ext cx="2543646" cy="305212"/>
          </a:xfrm>
          <a:prstGeom prst="rect">
            <a:avLst/>
          </a:prstGeom>
          <a:noFill/>
          <a:ln w="38100" cmpd="dbl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/>
              <a:t>Parallel Communications Path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10488" cy="415925"/>
          </a:xfrm>
          <a:noFill/>
          <a:ln/>
        </p:spPr>
        <p:txBody>
          <a:bodyPr anchor="ctr">
            <a:noAutofit/>
          </a:bodyPr>
          <a:lstStyle/>
          <a:p>
            <a:r>
              <a:rPr lang="en-US" altLang="ko-KR" sz="3200" dirty="0" smtClean="0"/>
              <a:t>Input-Output And Interrupt Instructions</a:t>
            </a:r>
            <a:endParaRPr lang="en-US" altLang="ko-KR" sz="3200" dirty="0"/>
          </a:p>
        </p:txBody>
      </p:sp>
      <p:sp>
        <p:nvSpPr>
          <p:cNvPr id="23594" name="Rectangle 42"/>
          <p:cNvSpPr>
            <a:spLocks noChangeArrowheads="1"/>
          </p:cNvSpPr>
          <p:nvPr/>
        </p:nvSpPr>
        <p:spPr bwMode="auto">
          <a:xfrm>
            <a:off x="1123950" y="1371600"/>
            <a:ext cx="3206006" cy="85728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endParaRPr lang="en-US" altLang="ko-KR" sz="1800" dirty="0"/>
          </a:p>
          <a:p>
            <a:pPr defTabSz="762000">
              <a:lnSpc>
                <a:spcPct val="97000"/>
              </a:lnSpc>
            </a:pPr>
            <a:r>
              <a:rPr lang="en-US" altLang="ko-KR" dirty="0" smtClean="0"/>
              <a:t>p=D</a:t>
            </a:r>
            <a:r>
              <a:rPr lang="en-US" altLang="ko-KR" baseline="-25000" dirty="0" smtClean="0"/>
              <a:t>14-12</a:t>
            </a:r>
            <a:r>
              <a:rPr lang="en-US" altLang="ko-KR" dirty="0" smtClean="0"/>
              <a:t> = 1,  D15 = 1 </a:t>
            </a:r>
            <a:r>
              <a:rPr lang="en-US" altLang="ko-KR" sz="1800" dirty="0"/>
              <a:t>	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	</a:t>
            </a:r>
          </a:p>
          <a:p>
            <a:pPr defTabSz="762000">
              <a:lnSpc>
                <a:spcPct val="97000"/>
              </a:lnSpc>
            </a:pP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IR(</a:t>
            </a:r>
            <a:r>
              <a:rPr lang="en-US" altLang="ko-KR" sz="1800" dirty="0" err="1">
                <a:solidFill>
                  <a:srgbClr val="000000"/>
                </a:solidFill>
                <a:sym typeface="Symbol" pitchFamily="18" charset="2"/>
              </a:rPr>
              <a:t>i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) = </a:t>
            </a:r>
            <a:r>
              <a:rPr lang="en-US" altLang="ko-KR" sz="1800" dirty="0"/>
              <a:t>B</a:t>
            </a:r>
            <a:r>
              <a:rPr lang="en-US" altLang="ko-KR" sz="1800" baseline="-25000" dirty="0"/>
              <a:t>i</a:t>
            </a:r>
            <a:r>
              <a:rPr lang="en-US" altLang="ko-KR" sz="1800" dirty="0"/>
              <a:t>, </a:t>
            </a:r>
            <a:r>
              <a:rPr lang="en-US" altLang="ko-KR" sz="1800" dirty="0" err="1"/>
              <a:t>i</a:t>
            </a:r>
            <a:r>
              <a:rPr lang="en-US" altLang="ko-KR" sz="1800" dirty="0"/>
              <a:t> = 6, …, 11</a:t>
            </a:r>
            <a:endParaRPr lang="en-US" altLang="ko-KR" sz="1800" dirty="0">
              <a:solidFill>
                <a:srgbClr val="000000"/>
              </a:solidFill>
              <a:sym typeface="Symbol" pitchFamily="18" charset="2"/>
            </a:endParaRPr>
          </a:p>
        </p:txBody>
      </p:sp>
      <p:sp>
        <p:nvSpPr>
          <p:cNvPr id="23595" name="Rectangle 43"/>
          <p:cNvSpPr>
            <a:spLocks noChangeArrowheads="1"/>
          </p:cNvSpPr>
          <p:nvPr/>
        </p:nvSpPr>
        <p:spPr bwMode="auto">
          <a:xfrm>
            <a:off x="1028700" y="2468562"/>
            <a:ext cx="7848600" cy="19177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defTabSz="762000">
              <a:lnSpc>
                <a:spcPct val="97000"/>
              </a:lnSpc>
            </a:pPr>
            <a:r>
              <a:rPr lang="en-US" altLang="ko-KR" sz="1800" dirty="0"/>
              <a:t>	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		</a:t>
            </a:r>
            <a:r>
              <a:rPr lang="en-US" altLang="ko-KR" sz="1800" dirty="0" smtClean="0">
                <a:solidFill>
                  <a:srgbClr val="000000"/>
                </a:solidFill>
                <a:sym typeface="Symbol" pitchFamily="18" charset="2"/>
              </a:rPr>
              <a:t>	</a:t>
            </a:r>
            <a:endParaRPr lang="en-US" altLang="ko-KR" sz="2800" dirty="0"/>
          </a:p>
          <a:p>
            <a:pPr defTabSz="762000">
              <a:lnSpc>
                <a:spcPct val="97000"/>
              </a:lnSpc>
            </a:pPr>
            <a:r>
              <a:rPr lang="en-US" altLang="ko-KR" sz="1800" dirty="0"/>
              <a:t>INP	pB</a:t>
            </a:r>
            <a:r>
              <a:rPr lang="en-US" altLang="ko-KR" sz="1800" baseline="-25000" dirty="0"/>
              <a:t>11</a:t>
            </a:r>
            <a:r>
              <a:rPr lang="en-US" altLang="ko-KR" sz="1800" dirty="0"/>
              <a:t>:	AC(0-7)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INPR, FGI  0		Input char. to AC</a:t>
            </a:r>
            <a:r>
              <a:rPr lang="en-US" altLang="ko-KR" sz="1800" dirty="0"/>
              <a:t> </a:t>
            </a:r>
          </a:p>
          <a:p>
            <a:pPr defTabSz="762000">
              <a:lnSpc>
                <a:spcPct val="97000"/>
              </a:lnSpc>
            </a:pPr>
            <a:r>
              <a:rPr lang="en-US" altLang="ko-KR" sz="1800" dirty="0"/>
              <a:t>OUT	pB</a:t>
            </a:r>
            <a:r>
              <a:rPr lang="en-US" altLang="ko-KR" sz="1800" baseline="-25000" dirty="0"/>
              <a:t>10</a:t>
            </a:r>
            <a:r>
              <a:rPr lang="en-US" altLang="ko-KR" sz="1800" dirty="0"/>
              <a:t>:	OUTR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AC(0-7), FGO  0		Output char. from AC</a:t>
            </a:r>
            <a:r>
              <a:rPr lang="en-US" altLang="ko-KR" sz="1800" dirty="0"/>
              <a:t> </a:t>
            </a:r>
          </a:p>
          <a:p>
            <a:pPr defTabSz="762000">
              <a:lnSpc>
                <a:spcPct val="97000"/>
              </a:lnSpc>
            </a:pPr>
            <a:r>
              <a:rPr lang="en-US" altLang="ko-KR" sz="1800" dirty="0"/>
              <a:t>SKI	pB</a:t>
            </a:r>
            <a:r>
              <a:rPr lang="en-US" altLang="ko-KR" sz="1800" baseline="-25000" dirty="0"/>
              <a:t>9</a:t>
            </a:r>
            <a:r>
              <a:rPr lang="en-US" altLang="ko-KR" sz="1800" dirty="0"/>
              <a:t>:	if(FGI = 1) then (PC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PC + 1)	</a:t>
            </a:r>
            <a:r>
              <a:rPr lang="en-US" altLang="ko-KR" sz="1800" dirty="0" smtClean="0">
                <a:solidFill>
                  <a:srgbClr val="000000"/>
                </a:solidFill>
                <a:sym typeface="Symbol" pitchFamily="18" charset="2"/>
              </a:rPr>
              <a:t>	Skip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on input flag</a:t>
            </a:r>
            <a:r>
              <a:rPr lang="en-US" altLang="ko-KR" sz="1800" dirty="0"/>
              <a:t> </a:t>
            </a:r>
          </a:p>
          <a:p>
            <a:pPr defTabSz="762000">
              <a:lnSpc>
                <a:spcPct val="97000"/>
              </a:lnSpc>
            </a:pPr>
            <a:r>
              <a:rPr lang="en-US" altLang="ko-KR" sz="1800" dirty="0"/>
              <a:t>SKO	pB</a:t>
            </a:r>
            <a:r>
              <a:rPr lang="en-US" altLang="ko-KR" sz="1800" baseline="-25000" dirty="0"/>
              <a:t>8</a:t>
            </a:r>
            <a:r>
              <a:rPr lang="en-US" altLang="ko-KR" sz="1800" dirty="0"/>
              <a:t>:	if(FGO = 1) then (PC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PC + 1)</a:t>
            </a:r>
            <a:r>
              <a:rPr lang="en-US" altLang="ko-KR" sz="1800" dirty="0"/>
              <a:t>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	Skip on output flag</a:t>
            </a:r>
          </a:p>
          <a:p>
            <a:pPr defTabSz="762000">
              <a:lnSpc>
                <a:spcPct val="97000"/>
              </a:lnSpc>
            </a:pP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ION	</a:t>
            </a:r>
            <a:r>
              <a:rPr lang="en-US" altLang="ko-KR" sz="1800" dirty="0"/>
              <a:t>pB</a:t>
            </a:r>
            <a:r>
              <a:rPr lang="en-US" altLang="ko-KR" sz="1800" baseline="-25000" dirty="0"/>
              <a:t>7</a:t>
            </a:r>
            <a:r>
              <a:rPr lang="en-US" altLang="ko-KR" sz="1800" dirty="0"/>
              <a:t>:	IEN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1				Interrupt enable on</a:t>
            </a:r>
          </a:p>
          <a:p>
            <a:pPr defTabSz="762000">
              <a:lnSpc>
                <a:spcPct val="97000"/>
              </a:lnSpc>
            </a:pP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IOF	</a:t>
            </a:r>
            <a:r>
              <a:rPr lang="en-US" altLang="ko-KR" sz="1800" dirty="0"/>
              <a:t>pB</a:t>
            </a:r>
            <a:r>
              <a:rPr lang="en-US" altLang="ko-KR" sz="1800" baseline="-25000" dirty="0"/>
              <a:t>6</a:t>
            </a:r>
            <a:r>
              <a:rPr lang="en-US" altLang="ko-KR" sz="1800" dirty="0"/>
              <a:t>:	IEN </a:t>
            </a:r>
            <a:r>
              <a:rPr lang="en-US" altLang="ko-KR" sz="1800" dirty="0">
                <a:solidFill>
                  <a:srgbClr val="000000"/>
                </a:solidFill>
                <a:sym typeface="Symbol" pitchFamily="18" charset="2"/>
              </a:rPr>
              <a:t> 0				Interrupt enable off</a:t>
            </a:r>
            <a:r>
              <a:rPr lang="en-US" altLang="ko-KR" sz="1800" dirty="0"/>
              <a:t> </a:t>
            </a:r>
          </a:p>
        </p:txBody>
      </p:sp>
      <p:sp>
        <p:nvSpPr>
          <p:cNvPr id="23596" name="Rectangle 44"/>
          <p:cNvSpPr>
            <a:spLocks noChangeArrowheads="1"/>
          </p:cNvSpPr>
          <p:nvPr/>
        </p:nvSpPr>
        <p:spPr bwMode="auto">
          <a:xfrm>
            <a:off x="838200" y="2439987"/>
            <a:ext cx="7991475" cy="203835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597" name="Line 45"/>
          <p:cNvSpPr>
            <a:spLocks noChangeShapeType="1"/>
          </p:cNvSpPr>
          <p:nvPr/>
        </p:nvSpPr>
        <p:spPr bwMode="auto">
          <a:xfrm>
            <a:off x="1685925" y="2439987"/>
            <a:ext cx="0" cy="2019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598" name="Line 46"/>
          <p:cNvSpPr>
            <a:spLocks noChangeShapeType="1"/>
          </p:cNvSpPr>
          <p:nvPr/>
        </p:nvSpPr>
        <p:spPr bwMode="auto">
          <a:xfrm>
            <a:off x="6191250" y="2449512"/>
            <a:ext cx="0" cy="2019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5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504825"/>
            <a:ext cx="7162800" cy="638175"/>
          </a:xfrm>
          <a:noFill/>
        </p:spPr>
        <p:txBody>
          <a:bodyPr lIns="90488" tIns="44450" rIns="90488" bIns="44450" anchor="ctr">
            <a:noAutofit/>
          </a:bodyPr>
          <a:lstStyle/>
          <a:p>
            <a:pPr eaLnBrk="1" hangingPunct="1"/>
            <a:r>
              <a:rPr lang="en-US" sz="3200" dirty="0" smtClean="0"/>
              <a:t>10. A </a:t>
            </a:r>
            <a:r>
              <a:rPr lang="en-US" sz="3200" dirty="0"/>
              <a:t>Stack Machine</a:t>
            </a:r>
          </a:p>
        </p:txBody>
      </p:sp>
      <p:sp>
        <p:nvSpPr>
          <p:cNvPr id="116741" name="Rectangle 3"/>
          <p:cNvSpPr>
            <a:spLocks noChangeArrowheads="1"/>
          </p:cNvSpPr>
          <p:nvPr/>
        </p:nvSpPr>
        <p:spPr bwMode="auto">
          <a:xfrm>
            <a:off x="4572000" y="838200"/>
            <a:ext cx="4572000" cy="33214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l">
              <a:lnSpc>
                <a:spcPct val="150000"/>
              </a:lnSpc>
              <a:buFont typeface="Wingdings" pitchFamily="2" charset="2"/>
              <a:buChar char="Ø"/>
            </a:pPr>
            <a:r>
              <a:rPr kumimoji="0" lang="en-US" sz="2000" b="0" dirty="0">
                <a:latin typeface="Verdana" pitchFamily="34" charset="0"/>
              </a:rPr>
              <a:t>A Stack </a:t>
            </a:r>
            <a:r>
              <a:rPr lang="en-US" sz="2000" dirty="0" smtClean="0">
                <a:latin typeface="Verdana" pitchFamily="34" charset="0"/>
              </a:rPr>
              <a:t>used to store data.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Verdana" pitchFamily="34" charset="0"/>
              </a:rPr>
              <a:t>Principal of operation </a:t>
            </a:r>
            <a:r>
              <a:rPr lang="en-US" sz="2000" b="1" dirty="0" smtClean="0">
                <a:latin typeface="Verdana" pitchFamily="34" charset="0"/>
              </a:rPr>
              <a:t>LIFO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Verdana" pitchFamily="34" charset="0"/>
              </a:rPr>
              <a:t> Inserting Data in to the stack by using </a:t>
            </a:r>
            <a:r>
              <a:rPr lang="en-US" sz="2000" b="1" dirty="0" smtClean="0">
                <a:latin typeface="Verdana" pitchFamily="34" charset="0"/>
              </a:rPr>
              <a:t>push</a:t>
            </a:r>
            <a:r>
              <a:rPr lang="en-US" sz="2000" dirty="0" smtClean="0">
                <a:latin typeface="Verdana" pitchFamily="34" charset="0"/>
              </a:rPr>
              <a:t> instruction.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Verdana" pitchFamily="34" charset="0"/>
              </a:rPr>
              <a:t>Retrieving data from the stack by using </a:t>
            </a:r>
            <a:r>
              <a:rPr lang="en-US" sz="2000" b="1" dirty="0" smtClean="0">
                <a:latin typeface="Verdana" pitchFamily="34" charset="0"/>
              </a:rPr>
              <a:t>pop</a:t>
            </a:r>
            <a:r>
              <a:rPr lang="en-US" sz="2000" dirty="0" smtClean="0">
                <a:latin typeface="Verdana" pitchFamily="34" charset="0"/>
              </a:rPr>
              <a:t> instruction</a:t>
            </a:r>
            <a:r>
              <a:rPr kumimoji="0" lang="en-US" sz="2000" b="0" dirty="0" smtClean="0">
                <a:latin typeface="Verdana" pitchFamily="34" charset="0"/>
              </a:rPr>
              <a:t>.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Verdana" pitchFamily="34" charset="0"/>
              </a:rPr>
              <a:t>Top of the stack indicated by</a:t>
            </a:r>
            <a:r>
              <a:rPr lang="en-US" sz="2000" b="1" dirty="0" smtClean="0">
                <a:latin typeface="Verdana" pitchFamily="34" charset="0"/>
              </a:rPr>
              <a:t> SP</a:t>
            </a:r>
            <a:endParaRPr kumimoji="0" lang="en-US" sz="2000" b="1" dirty="0">
              <a:latin typeface="Verdan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5850" y="4508500"/>
            <a:ext cx="806450" cy="1860550"/>
            <a:chOff x="684" y="2840"/>
            <a:chExt cx="508" cy="1172"/>
          </a:xfrm>
        </p:grpSpPr>
        <p:sp>
          <p:nvSpPr>
            <p:cNvPr id="116743" name="Rectangle 5" descr="80%"/>
            <p:cNvSpPr>
              <a:spLocks noChangeArrowheads="1"/>
            </p:cNvSpPr>
            <p:nvPr/>
          </p:nvSpPr>
          <p:spPr bwMode="auto">
            <a:xfrm>
              <a:off x="688" y="3584"/>
              <a:ext cx="504" cy="184"/>
            </a:xfrm>
            <a:prstGeom prst="rect">
              <a:avLst/>
            </a:prstGeom>
            <a:pattFill prst="pct80">
              <a:fgClr>
                <a:schemeClr val="accent1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44" name="Rectangle 6"/>
            <p:cNvSpPr>
              <a:spLocks noChangeArrowheads="1"/>
            </p:cNvSpPr>
            <p:nvPr/>
          </p:nvSpPr>
          <p:spPr bwMode="auto">
            <a:xfrm>
              <a:off x="831" y="3172"/>
              <a:ext cx="210" cy="632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l">
                <a:lnSpc>
                  <a:spcPct val="100000"/>
                </a:lnSpc>
              </a:pPr>
              <a:endParaRPr kumimoji="0" lang="en-US" sz="2000" b="0">
                <a:latin typeface="Verdana" pitchFamily="34" charset="0"/>
              </a:endParaRPr>
            </a:p>
            <a:p>
              <a:pPr algn="l">
                <a:lnSpc>
                  <a:spcPct val="100000"/>
                </a:lnSpc>
              </a:pPr>
              <a:endParaRPr kumimoji="0" lang="en-US" sz="2000" b="0">
                <a:latin typeface="Verdana" pitchFamily="34" charset="0"/>
              </a:endParaRP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a</a:t>
              </a:r>
            </a:p>
          </p:txBody>
        </p:sp>
        <p:sp>
          <p:nvSpPr>
            <p:cNvPr id="116745" name="Rectangle 7"/>
            <p:cNvSpPr>
              <a:spLocks noChangeArrowheads="1"/>
            </p:cNvSpPr>
            <p:nvPr/>
          </p:nvSpPr>
          <p:spPr bwMode="auto">
            <a:xfrm>
              <a:off x="684" y="2856"/>
              <a:ext cx="508" cy="1156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46" name="Line 8"/>
            <p:cNvSpPr>
              <a:spLocks noChangeShapeType="1"/>
            </p:cNvSpPr>
            <p:nvPr/>
          </p:nvSpPr>
          <p:spPr bwMode="auto">
            <a:xfrm>
              <a:off x="692" y="3580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47" name="Line 9"/>
            <p:cNvSpPr>
              <a:spLocks noChangeShapeType="1"/>
            </p:cNvSpPr>
            <p:nvPr/>
          </p:nvSpPr>
          <p:spPr bwMode="auto">
            <a:xfrm>
              <a:off x="696" y="3768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48" name="Line 10"/>
            <p:cNvSpPr>
              <a:spLocks noChangeShapeType="1"/>
            </p:cNvSpPr>
            <p:nvPr/>
          </p:nvSpPr>
          <p:spPr bwMode="auto">
            <a:xfrm>
              <a:off x="696" y="2840"/>
              <a:ext cx="492" cy="0"/>
            </a:xfrm>
            <a:prstGeom prst="line">
              <a:avLst/>
            </a:prstGeom>
            <a:noFill/>
            <a:ln w="1016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406400" y="1490663"/>
            <a:ext cx="3910013" cy="2519362"/>
            <a:chOff x="256" y="939"/>
            <a:chExt cx="2463" cy="1587"/>
          </a:xfrm>
        </p:grpSpPr>
        <p:sp>
          <p:nvSpPr>
            <p:cNvPr id="116750" name="Freeform 12" descr="80%"/>
            <p:cNvSpPr>
              <a:spLocks/>
            </p:cNvSpPr>
            <p:nvPr/>
          </p:nvSpPr>
          <p:spPr bwMode="auto">
            <a:xfrm>
              <a:off x="256" y="1191"/>
              <a:ext cx="1227" cy="1335"/>
            </a:xfrm>
            <a:custGeom>
              <a:avLst/>
              <a:gdLst>
                <a:gd name="T0" fmla="*/ 969 w 1227"/>
                <a:gd name="T1" fmla="*/ 0 h 1335"/>
                <a:gd name="T2" fmla="*/ 918 w 1227"/>
                <a:gd name="T3" fmla="*/ 0 h 1335"/>
                <a:gd name="T4" fmla="*/ 859 w 1227"/>
                <a:gd name="T5" fmla="*/ 0 h 1335"/>
                <a:gd name="T6" fmla="*/ 639 w 1227"/>
                <a:gd name="T7" fmla="*/ 0 h 1335"/>
                <a:gd name="T8" fmla="*/ 507 w 1227"/>
                <a:gd name="T9" fmla="*/ 0 h 1335"/>
                <a:gd name="T10" fmla="*/ 440 w 1227"/>
                <a:gd name="T11" fmla="*/ 15 h 1335"/>
                <a:gd name="T12" fmla="*/ 316 w 1227"/>
                <a:gd name="T13" fmla="*/ 37 h 1335"/>
                <a:gd name="T14" fmla="*/ 264 w 1227"/>
                <a:gd name="T15" fmla="*/ 45 h 1335"/>
                <a:gd name="T16" fmla="*/ 220 w 1227"/>
                <a:gd name="T17" fmla="*/ 82 h 1335"/>
                <a:gd name="T18" fmla="*/ 184 w 1227"/>
                <a:gd name="T19" fmla="*/ 127 h 1335"/>
                <a:gd name="T20" fmla="*/ 184 w 1227"/>
                <a:gd name="T21" fmla="*/ 171 h 1335"/>
                <a:gd name="T22" fmla="*/ 169 w 1227"/>
                <a:gd name="T23" fmla="*/ 253 h 1335"/>
                <a:gd name="T24" fmla="*/ 139 w 1227"/>
                <a:gd name="T25" fmla="*/ 306 h 1335"/>
                <a:gd name="T26" fmla="*/ 81 w 1227"/>
                <a:gd name="T27" fmla="*/ 373 h 1335"/>
                <a:gd name="T28" fmla="*/ 44 w 1227"/>
                <a:gd name="T29" fmla="*/ 425 h 1335"/>
                <a:gd name="T30" fmla="*/ 7 w 1227"/>
                <a:gd name="T31" fmla="*/ 507 h 1335"/>
                <a:gd name="T32" fmla="*/ 0 w 1227"/>
                <a:gd name="T33" fmla="*/ 574 h 1335"/>
                <a:gd name="T34" fmla="*/ 0 w 1227"/>
                <a:gd name="T35" fmla="*/ 701 h 1335"/>
                <a:gd name="T36" fmla="*/ 29 w 1227"/>
                <a:gd name="T37" fmla="*/ 850 h 1335"/>
                <a:gd name="T38" fmla="*/ 51 w 1227"/>
                <a:gd name="T39" fmla="*/ 909 h 1335"/>
                <a:gd name="T40" fmla="*/ 88 w 1227"/>
                <a:gd name="T41" fmla="*/ 969 h 1335"/>
                <a:gd name="T42" fmla="*/ 220 w 1227"/>
                <a:gd name="T43" fmla="*/ 1163 h 1335"/>
                <a:gd name="T44" fmla="*/ 264 w 1227"/>
                <a:gd name="T45" fmla="*/ 1207 h 1335"/>
                <a:gd name="T46" fmla="*/ 301 w 1227"/>
                <a:gd name="T47" fmla="*/ 1252 h 1335"/>
                <a:gd name="T48" fmla="*/ 352 w 1227"/>
                <a:gd name="T49" fmla="*/ 1282 h 1335"/>
                <a:gd name="T50" fmla="*/ 411 w 1227"/>
                <a:gd name="T51" fmla="*/ 1304 h 1335"/>
                <a:gd name="T52" fmla="*/ 470 w 1227"/>
                <a:gd name="T53" fmla="*/ 1327 h 1335"/>
                <a:gd name="T54" fmla="*/ 543 w 1227"/>
                <a:gd name="T55" fmla="*/ 1334 h 1335"/>
                <a:gd name="T56" fmla="*/ 631 w 1227"/>
                <a:gd name="T57" fmla="*/ 1327 h 1335"/>
                <a:gd name="T58" fmla="*/ 690 w 1227"/>
                <a:gd name="T59" fmla="*/ 1282 h 1335"/>
                <a:gd name="T60" fmla="*/ 741 w 1227"/>
                <a:gd name="T61" fmla="*/ 1245 h 1335"/>
                <a:gd name="T62" fmla="*/ 815 w 1227"/>
                <a:gd name="T63" fmla="*/ 1140 h 1335"/>
                <a:gd name="T64" fmla="*/ 859 w 1227"/>
                <a:gd name="T65" fmla="*/ 1096 h 1335"/>
                <a:gd name="T66" fmla="*/ 903 w 1227"/>
                <a:gd name="T67" fmla="*/ 1058 h 1335"/>
                <a:gd name="T68" fmla="*/ 954 w 1227"/>
                <a:gd name="T69" fmla="*/ 999 h 1335"/>
                <a:gd name="T70" fmla="*/ 1028 w 1227"/>
                <a:gd name="T71" fmla="*/ 917 h 1335"/>
                <a:gd name="T72" fmla="*/ 1064 w 1227"/>
                <a:gd name="T73" fmla="*/ 872 h 1335"/>
                <a:gd name="T74" fmla="*/ 1138 w 1227"/>
                <a:gd name="T75" fmla="*/ 775 h 1335"/>
                <a:gd name="T76" fmla="*/ 1175 w 1227"/>
                <a:gd name="T77" fmla="*/ 693 h 1335"/>
                <a:gd name="T78" fmla="*/ 1204 w 1227"/>
                <a:gd name="T79" fmla="*/ 574 h 1335"/>
                <a:gd name="T80" fmla="*/ 1204 w 1227"/>
                <a:gd name="T81" fmla="*/ 514 h 1335"/>
                <a:gd name="T82" fmla="*/ 1204 w 1227"/>
                <a:gd name="T83" fmla="*/ 470 h 1335"/>
                <a:gd name="T84" fmla="*/ 1189 w 1227"/>
                <a:gd name="T85" fmla="*/ 388 h 1335"/>
                <a:gd name="T86" fmla="*/ 1197 w 1227"/>
                <a:gd name="T87" fmla="*/ 335 h 1335"/>
                <a:gd name="T88" fmla="*/ 1226 w 1227"/>
                <a:gd name="T89" fmla="*/ 253 h 1335"/>
                <a:gd name="T90" fmla="*/ 1219 w 1227"/>
                <a:gd name="T91" fmla="*/ 194 h 1335"/>
                <a:gd name="T92" fmla="*/ 1197 w 1227"/>
                <a:gd name="T93" fmla="*/ 149 h 1335"/>
                <a:gd name="T94" fmla="*/ 1160 w 1227"/>
                <a:gd name="T95" fmla="*/ 97 h 1335"/>
                <a:gd name="T96" fmla="*/ 1131 w 1227"/>
                <a:gd name="T97" fmla="*/ 60 h 1335"/>
                <a:gd name="T98" fmla="*/ 1087 w 1227"/>
                <a:gd name="T99" fmla="*/ 30 h 1335"/>
                <a:gd name="T100" fmla="*/ 1035 w 1227"/>
                <a:gd name="T101" fmla="*/ 7 h 1335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227"/>
                <a:gd name="T154" fmla="*/ 0 h 1335"/>
                <a:gd name="T155" fmla="*/ 1227 w 1227"/>
                <a:gd name="T156" fmla="*/ 1335 h 1335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227" h="1335">
                  <a:moveTo>
                    <a:pt x="1028" y="0"/>
                  </a:moveTo>
                  <a:lnTo>
                    <a:pt x="998" y="0"/>
                  </a:lnTo>
                  <a:lnTo>
                    <a:pt x="969" y="0"/>
                  </a:lnTo>
                  <a:lnTo>
                    <a:pt x="947" y="0"/>
                  </a:lnTo>
                  <a:lnTo>
                    <a:pt x="932" y="0"/>
                  </a:lnTo>
                  <a:lnTo>
                    <a:pt x="918" y="0"/>
                  </a:lnTo>
                  <a:lnTo>
                    <a:pt x="903" y="0"/>
                  </a:lnTo>
                  <a:lnTo>
                    <a:pt x="881" y="0"/>
                  </a:lnTo>
                  <a:lnTo>
                    <a:pt x="859" y="0"/>
                  </a:lnTo>
                  <a:lnTo>
                    <a:pt x="690" y="0"/>
                  </a:lnTo>
                  <a:lnTo>
                    <a:pt x="668" y="0"/>
                  </a:lnTo>
                  <a:lnTo>
                    <a:pt x="639" y="0"/>
                  </a:lnTo>
                  <a:lnTo>
                    <a:pt x="624" y="0"/>
                  </a:lnTo>
                  <a:lnTo>
                    <a:pt x="602" y="0"/>
                  </a:lnTo>
                  <a:lnTo>
                    <a:pt x="507" y="0"/>
                  </a:lnTo>
                  <a:lnTo>
                    <a:pt x="485" y="7"/>
                  </a:lnTo>
                  <a:lnTo>
                    <a:pt x="463" y="15"/>
                  </a:lnTo>
                  <a:lnTo>
                    <a:pt x="440" y="15"/>
                  </a:lnTo>
                  <a:lnTo>
                    <a:pt x="418" y="15"/>
                  </a:lnTo>
                  <a:lnTo>
                    <a:pt x="338" y="30"/>
                  </a:lnTo>
                  <a:lnTo>
                    <a:pt x="316" y="37"/>
                  </a:lnTo>
                  <a:lnTo>
                    <a:pt x="301" y="37"/>
                  </a:lnTo>
                  <a:lnTo>
                    <a:pt x="279" y="45"/>
                  </a:lnTo>
                  <a:lnTo>
                    <a:pt x="264" y="45"/>
                  </a:lnTo>
                  <a:lnTo>
                    <a:pt x="235" y="60"/>
                  </a:lnTo>
                  <a:lnTo>
                    <a:pt x="220" y="67"/>
                  </a:lnTo>
                  <a:lnTo>
                    <a:pt x="220" y="82"/>
                  </a:lnTo>
                  <a:lnTo>
                    <a:pt x="206" y="89"/>
                  </a:lnTo>
                  <a:lnTo>
                    <a:pt x="198" y="104"/>
                  </a:lnTo>
                  <a:lnTo>
                    <a:pt x="184" y="127"/>
                  </a:lnTo>
                  <a:lnTo>
                    <a:pt x="184" y="142"/>
                  </a:lnTo>
                  <a:lnTo>
                    <a:pt x="184" y="157"/>
                  </a:lnTo>
                  <a:lnTo>
                    <a:pt x="184" y="171"/>
                  </a:lnTo>
                  <a:lnTo>
                    <a:pt x="184" y="194"/>
                  </a:lnTo>
                  <a:lnTo>
                    <a:pt x="184" y="209"/>
                  </a:lnTo>
                  <a:lnTo>
                    <a:pt x="169" y="253"/>
                  </a:lnTo>
                  <a:lnTo>
                    <a:pt x="162" y="276"/>
                  </a:lnTo>
                  <a:lnTo>
                    <a:pt x="154" y="298"/>
                  </a:lnTo>
                  <a:lnTo>
                    <a:pt x="139" y="306"/>
                  </a:lnTo>
                  <a:lnTo>
                    <a:pt x="103" y="343"/>
                  </a:lnTo>
                  <a:lnTo>
                    <a:pt x="88" y="358"/>
                  </a:lnTo>
                  <a:lnTo>
                    <a:pt x="81" y="373"/>
                  </a:lnTo>
                  <a:lnTo>
                    <a:pt x="73" y="388"/>
                  </a:lnTo>
                  <a:lnTo>
                    <a:pt x="66" y="402"/>
                  </a:lnTo>
                  <a:lnTo>
                    <a:pt x="44" y="425"/>
                  </a:lnTo>
                  <a:lnTo>
                    <a:pt x="37" y="440"/>
                  </a:lnTo>
                  <a:lnTo>
                    <a:pt x="29" y="455"/>
                  </a:lnTo>
                  <a:lnTo>
                    <a:pt x="7" y="507"/>
                  </a:lnTo>
                  <a:lnTo>
                    <a:pt x="0" y="529"/>
                  </a:lnTo>
                  <a:lnTo>
                    <a:pt x="0" y="551"/>
                  </a:lnTo>
                  <a:lnTo>
                    <a:pt x="0" y="574"/>
                  </a:lnTo>
                  <a:lnTo>
                    <a:pt x="0" y="663"/>
                  </a:lnTo>
                  <a:lnTo>
                    <a:pt x="0" y="686"/>
                  </a:lnTo>
                  <a:lnTo>
                    <a:pt x="0" y="701"/>
                  </a:lnTo>
                  <a:lnTo>
                    <a:pt x="0" y="723"/>
                  </a:lnTo>
                  <a:lnTo>
                    <a:pt x="0" y="753"/>
                  </a:lnTo>
                  <a:lnTo>
                    <a:pt x="29" y="850"/>
                  </a:lnTo>
                  <a:lnTo>
                    <a:pt x="37" y="864"/>
                  </a:lnTo>
                  <a:lnTo>
                    <a:pt x="44" y="894"/>
                  </a:lnTo>
                  <a:lnTo>
                    <a:pt x="51" y="909"/>
                  </a:lnTo>
                  <a:lnTo>
                    <a:pt x="59" y="932"/>
                  </a:lnTo>
                  <a:lnTo>
                    <a:pt x="73" y="954"/>
                  </a:lnTo>
                  <a:lnTo>
                    <a:pt x="88" y="969"/>
                  </a:lnTo>
                  <a:lnTo>
                    <a:pt x="176" y="1110"/>
                  </a:lnTo>
                  <a:lnTo>
                    <a:pt x="206" y="1140"/>
                  </a:lnTo>
                  <a:lnTo>
                    <a:pt x="220" y="1163"/>
                  </a:lnTo>
                  <a:lnTo>
                    <a:pt x="235" y="1177"/>
                  </a:lnTo>
                  <a:lnTo>
                    <a:pt x="250" y="1200"/>
                  </a:lnTo>
                  <a:lnTo>
                    <a:pt x="264" y="1207"/>
                  </a:lnTo>
                  <a:lnTo>
                    <a:pt x="279" y="1230"/>
                  </a:lnTo>
                  <a:lnTo>
                    <a:pt x="294" y="1237"/>
                  </a:lnTo>
                  <a:lnTo>
                    <a:pt x="301" y="1252"/>
                  </a:lnTo>
                  <a:lnTo>
                    <a:pt x="316" y="1259"/>
                  </a:lnTo>
                  <a:lnTo>
                    <a:pt x="330" y="1267"/>
                  </a:lnTo>
                  <a:lnTo>
                    <a:pt x="352" y="1282"/>
                  </a:lnTo>
                  <a:lnTo>
                    <a:pt x="382" y="1289"/>
                  </a:lnTo>
                  <a:lnTo>
                    <a:pt x="396" y="1297"/>
                  </a:lnTo>
                  <a:lnTo>
                    <a:pt x="411" y="1304"/>
                  </a:lnTo>
                  <a:lnTo>
                    <a:pt x="440" y="1319"/>
                  </a:lnTo>
                  <a:lnTo>
                    <a:pt x="455" y="1319"/>
                  </a:lnTo>
                  <a:lnTo>
                    <a:pt x="470" y="1327"/>
                  </a:lnTo>
                  <a:lnTo>
                    <a:pt x="485" y="1327"/>
                  </a:lnTo>
                  <a:lnTo>
                    <a:pt x="529" y="1334"/>
                  </a:lnTo>
                  <a:lnTo>
                    <a:pt x="543" y="1334"/>
                  </a:lnTo>
                  <a:lnTo>
                    <a:pt x="558" y="1334"/>
                  </a:lnTo>
                  <a:lnTo>
                    <a:pt x="617" y="1327"/>
                  </a:lnTo>
                  <a:lnTo>
                    <a:pt x="631" y="1327"/>
                  </a:lnTo>
                  <a:lnTo>
                    <a:pt x="653" y="1304"/>
                  </a:lnTo>
                  <a:lnTo>
                    <a:pt x="675" y="1297"/>
                  </a:lnTo>
                  <a:lnTo>
                    <a:pt x="690" y="1282"/>
                  </a:lnTo>
                  <a:lnTo>
                    <a:pt x="712" y="1267"/>
                  </a:lnTo>
                  <a:lnTo>
                    <a:pt x="727" y="1252"/>
                  </a:lnTo>
                  <a:lnTo>
                    <a:pt x="741" y="1245"/>
                  </a:lnTo>
                  <a:lnTo>
                    <a:pt x="800" y="1170"/>
                  </a:lnTo>
                  <a:lnTo>
                    <a:pt x="808" y="1155"/>
                  </a:lnTo>
                  <a:lnTo>
                    <a:pt x="815" y="1140"/>
                  </a:lnTo>
                  <a:lnTo>
                    <a:pt x="830" y="1133"/>
                  </a:lnTo>
                  <a:lnTo>
                    <a:pt x="844" y="1110"/>
                  </a:lnTo>
                  <a:lnTo>
                    <a:pt x="859" y="1096"/>
                  </a:lnTo>
                  <a:lnTo>
                    <a:pt x="874" y="1073"/>
                  </a:lnTo>
                  <a:lnTo>
                    <a:pt x="888" y="1066"/>
                  </a:lnTo>
                  <a:lnTo>
                    <a:pt x="903" y="1058"/>
                  </a:lnTo>
                  <a:lnTo>
                    <a:pt x="932" y="1021"/>
                  </a:lnTo>
                  <a:lnTo>
                    <a:pt x="947" y="1014"/>
                  </a:lnTo>
                  <a:lnTo>
                    <a:pt x="954" y="999"/>
                  </a:lnTo>
                  <a:lnTo>
                    <a:pt x="969" y="991"/>
                  </a:lnTo>
                  <a:lnTo>
                    <a:pt x="976" y="976"/>
                  </a:lnTo>
                  <a:lnTo>
                    <a:pt x="1028" y="917"/>
                  </a:lnTo>
                  <a:lnTo>
                    <a:pt x="1042" y="902"/>
                  </a:lnTo>
                  <a:lnTo>
                    <a:pt x="1057" y="887"/>
                  </a:lnTo>
                  <a:lnTo>
                    <a:pt x="1064" y="872"/>
                  </a:lnTo>
                  <a:lnTo>
                    <a:pt x="1079" y="857"/>
                  </a:lnTo>
                  <a:lnTo>
                    <a:pt x="1123" y="790"/>
                  </a:lnTo>
                  <a:lnTo>
                    <a:pt x="1138" y="775"/>
                  </a:lnTo>
                  <a:lnTo>
                    <a:pt x="1145" y="753"/>
                  </a:lnTo>
                  <a:lnTo>
                    <a:pt x="1160" y="730"/>
                  </a:lnTo>
                  <a:lnTo>
                    <a:pt x="1175" y="693"/>
                  </a:lnTo>
                  <a:lnTo>
                    <a:pt x="1197" y="619"/>
                  </a:lnTo>
                  <a:lnTo>
                    <a:pt x="1204" y="604"/>
                  </a:lnTo>
                  <a:lnTo>
                    <a:pt x="1204" y="574"/>
                  </a:lnTo>
                  <a:lnTo>
                    <a:pt x="1204" y="551"/>
                  </a:lnTo>
                  <a:lnTo>
                    <a:pt x="1204" y="537"/>
                  </a:lnTo>
                  <a:lnTo>
                    <a:pt x="1204" y="514"/>
                  </a:lnTo>
                  <a:lnTo>
                    <a:pt x="1204" y="499"/>
                  </a:lnTo>
                  <a:lnTo>
                    <a:pt x="1204" y="484"/>
                  </a:lnTo>
                  <a:lnTo>
                    <a:pt x="1204" y="470"/>
                  </a:lnTo>
                  <a:lnTo>
                    <a:pt x="1197" y="447"/>
                  </a:lnTo>
                  <a:lnTo>
                    <a:pt x="1189" y="402"/>
                  </a:lnTo>
                  <a:lnTo>
                    <a:pt x="1189" y="388"/>
                  </a:lnTo>
                  <a:lnTo>
                    <a:pt x="1189" y="373"/>
                  </a:lnTo>
                  <a:lnTo>
                    <a:pt x="1189" y="358"/>
                  </a:lnTo>
                  <a:lnTo>
                    <a:pt x="1197" y="335"/>
                  </a:lnTo>
                  <a:lnTo>
                    <a:pt x="1197" y="320"/>
                  </a:lnTo>
                  <a:lnTo>
                    <a:pt x="1219" y="276"/>
                  </a:lnTo>
                  <a:lnTo>
                    <a:pt x="1226" y="253"/>
                  </a:lnTo>
                  <a:lnTo>
                    <a:pt x="1226" y="224"/>
                  </a:lnTo>
                  <a:lnTo>
                    <a:pt x="1226" y="209"/>
                  </a:lnTo>
                  <a:lnTo>
                    <a:pt x="1219" y="194"/>
                  </a:lnTo>
                  <a:lnTo>
                    <a:pt x="1211" y="179"/>
                  </a:lnTo>
                  <a:lnTo>
                    <a:pt x="1204" y="164"/>
                  </a:lnTo>
                  <a:lnTo>
                    <a:pt x="1197" y="149"/>
                  </a:lnTo>
                  <a:lnTo>
                    <a:pt x="1189" y="134"/>
                  </a:lnTo>
                  <a:lnTo>
                    <a:pt x="1182" y="119"/>
                  </a:lnTo>
                  <a:lnTo>
                    <a:pt x="1160" y="97"/>
                  </a:lnTo>
                  <a:lnTo>
                    <a:pt x="1153" y="82"/>
                  </a:lnTo>
                  <a:lnTo>
                    <a:pt x="1145" y="67"/>
                  </a:lnTo>
                  <a:lnTo>
                    <a:pt x="1131" y="60"/>
                  </a:lnTo>
                  <a:lnTo>
                    <a:pt x="1116" y="52"/>
                  </a:lnTo>
                  <a:lnTo>
                    <a:pt x="1101" y="37"/>
                  </a:lnTo>
                  <a:lnTo>
                    <a:pt x="1087" y="30"/>
                  </a:lnTo>
                  <a:lnTo>
                    <a:pt x="1072" y="22"/>
                  </a:lnTo>
                  <a:lnTo>
                    <a:pt x="1057" y="7"/>
                  </a:lnTo>
                  <a:lnTo>
                    <a:pt x="1035" y="7"/>
                  </a:lnTo>
                  <a:lnTo>
                    <a:pt x="1020" y="0"/>
                  </a:lnTo>
                </a:path>
              </a:pathLst>
            </a:custGeom>
            <a:pattFill prst="pct80">
              <a:fgClr>
                <a:schemeClr val="accent1"/>
              </a:fgClr>
              <a:bgClr>
                <a:srgbClr val="FFFFFF"/>
              </a:bgClr>
            </a:pattFill>
            <a:ln w="25400" cap="rnd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51" name="Rectangle 13"/>
            <p:cNvSpPr>
              <a:spLocks noChangeArrowheads="1"/>
            </p:cNvSpPr>
            <p:nvPr/>
          </p:nvSpPr>
          <p:spPr bwMode="auto">
            <a:xfrm>
              <a:off x="1919" y="1224"/>
              <a:ext cx="800" cy="976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52" name="Rectangle 14"/>
            <p:cNvSpPr>
              <a:spLocks noChangeArrowheads="1"/>
            </p:cNvSpPr>
            <p:nvPr/>
          </p:nvSpPr>
          <p:spPr bwMode="auto">
            <a:xfrm>
              <a:off x="618" y="1324"/>
              <a:ext cx="500" cy="88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53" name="Line 15"/>
            <p:cNvSpPr>
              <a:spLocks noChangeShapeType="1"/>
            </p:cNvSpPr>
            <p:nvPr/>
          </p:nvSpPr>
          <p:spPr bwMode="auto">
            <a:xfrm>
              <a:off x="626" y="1816"/>
              <a:ext cx="492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54" name="Line 16"/>
            <p:cNvSpPr>
              <a:spLocks noChangeShapeType="1"/>
            </p:cNvSpPr>
            <p:nvPr/>
          </p:nvSpPr>
          <p:spPr bwMode="auto">
            <a:xfrm>
              <a:off x="626" y="1920"/>
              <a:ext cx="492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55" name="Line 17"/>
            <p:cNvSpPr>
              <a:spLocks noChangeShapeType="1"/>
            </p:cNvSpPr>
            <p:nvPr/>
          </p:nvSpPr>
          <p:spPr bwMode="auto">
            <a:xfrm>
              <a:off x="622" y="2028"/>
              <a:ext cx="492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56" name="Line 18"/>
            <p:cNvSpPr>
              <a:spLocks noChangeShapeType="1"/>
            </p:cNvSpPr>
            <p:nvPr/>
          </p:nvSpPr>
          <p:spPr bwMode="auto">
            <a:xfrm>
              <a:off x="618" y="1708"/>
              <a:ext cx="492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57" name="Rectangle 19"/>
            <p:cNvSpPr>
              <a:spLocks noChangeArrowheads="1"/>
            </p:cNvSpPr>
            <p:nvPr/>
          </p:nvSpPr>
          <p:spPr bwMode="auto">
            <a:xfrm>
              <a:off x="765" y="1954"/>
              <a:ext cx="21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kumimoji="0" lang="en-US" sz="2800" b="0">
                  <a:latin typeface="Verdana" pitchFamily="34" charset="0"/>
                </a:rPr>
                <a:t>:</a:t>
              </a:r>
            </a:p>
          </p:txBody>
        </p:sp>
        <p:sp>
          <p:nvSpPr>
            <p:cNvPr id="116758" name="Line 20"/>
            <p:cNvSpPr>
              <a:spLocks noChangeShapeType="1"/>
            </p:cNvSpPr>
            <p:nvPr/>
          </p:nvSpPr>
          <p:spPr bwMode="auto">
            <a:xfrm>
              <a:off x="1447" y="1712"/>
              <a:ext cx="44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59" name="Rectangle 21"/>
            <p:cNvSpPr>
              <a:spLocks noChangeArrowheads="1"/>
            </p:cNvSpPr>
            <p:nvPr/>
          </p:nvSpPr>
          <p:spPr bwMode="auto">
            <a:xfrm>
              <a:off x="607" y="1455"/>
              <a:ext cx="535" cy="24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kumimoji="0" lang="en-US" sz="2000" b="0" dirty="0">
                  <a:latin typeface="Verdana" pitchFamily="34" charset="0"/>
                </a:rPr>
                <a:t>stack</a:t>
              </a:r>
            </a:p>
          </p:txBody>
        </p:sp>
        <p:sp>
          <p:nvSpPr>
            <p:cNvPr id="116760" name="Text Box 22"/>
            <p:cNvSpPr txBox="1">
              <a:spLocks noChangeArrowheads="1"/>
            </p:cNvSpPr>
            <p:nvPr/>
          </p:nvSpPr>
          <p:spPr bwMode="auto">
            <a:xfrm>
              <a:off x="448" y="939"/>
              <a:ext cx="889" cy="2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kumimoji="0" lang="en-US" sz="2000" b="0">
                  <a:latin typeface="Verdana" pitchFamily="34" charset="0"/>
                </a:rPr>
                <a:t>Processor</a:t>
              </a:r>
            </a:p>
          </p:txBody>
        </p:sp>
        <p:sp>
          <p:nvSpPr>
            <p:cNvPr id="116761" name="Text Box 23"/>
            <p:cNvSpPr txBox="1">
              <a:spLocks noChangeArrowheads="1"/>
            </p:cNvSpPr>
            <p:nvPr/>
          </p:nvSpPr>
          <p:spPr bwMode="auto">
            <a:xfrm>
              <a:off x="2010" y="1466"/>
              <a:ext cx="549" cy="442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kumimoji="0" lang="en-US" sz="2000" b="0">
                  <a:latin typeface="Verdana" pitchFamily="34" charset="0"/>
                </a:rPr>
                <a:t>Main</a:t>
              </a: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latin typeface="Verdana" pitchFamily="34" charset="0"/>
                </a:rPr>
                <a:t>Store</a:t>
              </a:r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3098800" y="4508500"/>
            <a:ext cx="812800" cy="1860550"/>
            <a:chOff x="1952" y="2840"/>
            <a:chExt cx="512" cy="1172"/>
          </a:xfrm>
        </p:grpSpPr>
        <p:sp>
          <p:nvSpPr>
            <p:cNvPr id="116763" name="Rectangle 25" descr="80%"/>
            <p:cNvSpPr>
              <a:spLocks noChangeArrowheads="1"/>
            </p:cNvSpPr>
            <p:nvPr/>
          </p:nvSpPr>
          <p:spPr bwMode="auto">
            <a:xfrm>
              <a:off x="1960" y="3376"/>
              <a:ext cx="504" cy="392"/>
            </a:xfrm>
            <a:prstGeom prst="rect">
              <a:avLst/>
            </a:prstGeom>
            <a:pattFill prst="pct80">
              <a:fgClr>
                <a:schemeClr val="accent1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64" name="Rectangle 26"/>
            <p:cNvSpPr>
              <a:spLocks noChangeArrowheads="1"/>
            </p:cNvSpPr>
            <p:nvPr/>
          </p:nvSpPr>
          <p:spPr bwMode="auto">
            <a:xfrm>
              <a:off x="2099" y="3172"/>
              <a:ext cx="214" cy="632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l">
                <a:lnSpc>
                  <a:spcPct val="100000"/>
                </a:lnSpc>
              </a:pPr>
              <a:endParaRPr kumimoji="0" lang="en-US" sz="2000" b="0">
                <a:latin typeface="Verdana" pitchFamily="34" charset="0"/>
              </a:endParaRP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b</a:t>
              </a: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a</a:t>
              </a:r>
            </a:p>
          </p:txBody>
        </p:sp>
        <p:sp>
          <p:nvSpPr>
            <p:cNvPr id="116765" name="Rectangle 27"/>
            <p:cNvSpPr>
              <a:spLocks noChangeArrowheads="1"/>
            </p:cNvSpPr>
            <p:nvPr/>
          </p:nvSpPr>
          <p:spPr bwMode="auto">
            <a:xfrm>
              <a:off x="1952" y="2856"/>
              <a:ext cx="508" cy="1156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66" name="Line 28"/>
            <p:cNvSpPr>
              <a:spLocks noChangeShapeType="1"/>
            </p:cNvSpPr>
            <p:nvPr/>
          </p:nvSpPr>
          <p:spPr bwMode="auto">
            <a:xfrm>
              <a:off x="1960" y="3372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67" name="Line 29"/>
            <p:cNvSpPr>
              <a:spLocks noChangeShapeType="1"/>
            </p:cNvSpPr>
            <p:nvPr/>
          </p:nvSpPr>
          <p:spPr bwMode="auto">
            <a:xfrm>
              <a:off x="1960" y="3580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68" name="Line 30"/>
            <p:cNvSpPr>
              <a:spLocks noChangeShapeType="1"/>
            </p:cNvSpPr>
            <p:nvPr/>
          </p:nvSpPr>
          <p:spPr bwMode="auto">
            <a:xfrm>
              <a:off x="1964" y="3768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69" name="Line 31"/>
            <p:cNvSpPr>
              <a:spLocks noChangeShapeType="1"/>
            </p:cNvSpPr>
            <p:nvPr/>
          </p:nvSpPr>
          <p:spPr bwMode="auto">
            <a:xfrm>
              <a:off x="1964" y="2840"/>
              <a:ext cx="492" cy="0"/>
            </a:xfrm>
            <a:prstGeom prst="line">
              <a:avLst/>
            </a:prstGeom>
            <a:noFill/>
            <a:ln w="1016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70" name="Arc 32"/>
            <p:cNvSpPr>
              <a:spLocks/>
            </p:cNvSpPr>
            <p:nvPr/>
          </p:nvSpPr>
          <p:spPr bwMode="auto">
            <a:xfrm>
              <a:off x="2108" y="2961"/>
              <a:ext cx="176" cy="320"/>
            </a:xfrm>
            <a:custGeom>
              <a:avLst/>
              <a:gdLst>
                <a:gd name="T0" fmla="*/ 0 w 21600"/>
                <a:gd name="T1" fmla="*/ 0 h 21600"/>
                <a:gd name="T2" fmla="*/ 176 w 21600"/>
                <a:gd name="T3" fmla="*/ 320 h 21600"/>
                <a:gd name="T4" fmla="*/ 0 w 21600"/>
                <a:gd name="T5" fmla="*/ 32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5400" cap="rnd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</p:grpSp>
      <p:sp>
        <p:nvSpPr>
          <p:cNvPr id="1091617" name="Text Box 33"/>
          <p:cNvSpPr txBox="1">
            <a:spLocks noChangeArrowheads="1"/>
          </p:cNvSpPr>
          <p:nvPr/>
        </p:nvSpPr>
        <p:spPr bwMode="auto">
          <a:xfrm>
            <a:off x="1992313" y="5081588"/>
            <a:ext cx="1042987" cy="7016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0" lang="en-US" sz="2000" b="0">
                <a:solidFill>
                  <a:srgbClr val="FF0000"/>
                </a:solidFill>
                <a:latin typeface="Verdana" pitchFamily="34" charset="0"/>
              </a:rPr>
              <a:t>push b</a:t>
            </a:r>
          </a:p>
          <a:p>
            <a:pPr algn="l">
              <a:lnSpc>
                <a:spcPct val="100000"/>
              </a:lnSpc>
            </a:pPr>
            <a:r>
              <a:rPr kumimoji="0" lang="en-US" sz="2000" b="0">
                <a:solidFill>
                  <a:srgbClr val="FF0000"/>
                </a:solidFill>
                <a:latin typeface="Verdana" pitchFamily="34" charset="0"/>
              </a:rPr>
              <a:t>  </a:t>
            </a:r>
            <a:r>
              <a:rPr kumimoji="0" lang="en-US" sz="2000" b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</a:t>
            </a:r>
            <a:endParaRPr kumimoji="0" lang="en-US" sz="2000" b="0">
              <a:solidFill>
                <a:srgbClr val="FF0000"/>
              </a:solidFill>
              <a:latin typeface="Verdana" pitchFamily="34" charset="0"/>
            </a:endParaRPr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5232400" y="4508500"/>
            <a:ext cx="812800" cy="1860550"/>
            <a:chOff x="3296" y="2840"/>
            <a:chExt cx="512" cy="1172"/>
          </a:xfrm>
        </p:grpSpPr>
        <p:sp>
          <p:nvSpPr>
            <p:cNvPr id="116773" name="Rectangle 35" descr="80%"/>
            <p:cNvSpPr>
              <a:spLocks noChangeArrowheads="1"/>
            </p:cNvSpPr>
            <p:nvPr/>
          </p:nvSpPr>
          <p:spPr bwMode="auto">
            <a:xfrm>
              <a:off x="3304" y="3208"/>
              <a:ext cx="504" cy="560"/>
            </a:xfrm>
            <a:prstGeom prst="rect">
              <a:avLst/>
            </a:prstGeom>
            <a:pattFill prst="pct80">
              <a:fgClr>
                <a:schemeClr val="accent1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74" name="Rectangle 36"/>
            <p:cNvSpPr>
              <a:spLocks noChangeArrowheads="1"/>
            </p:cNvSpPr>
            <p:nvPr/>
          </p:nvSpPr>
          <p:spPr bwMode="auto">
            <a:xfrm>
              <a:off x="3443" y="3172"/>
              <a:ext cx="214" cy="632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c</a:t>
              </a: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b</a:t>
              </a: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a</a:t>
              </a:r>
            </a:p>
          </p:txBody>
        </p:sp>
        <p:sp>
          <p:nvSpPr>
            <p:cNvPr id="116775" name="Rectangle 37"/>
            <p:cNvSpPr>
              <a:spLocks noChangeArrowheads="1"/>
            </p:cNvSpPr>
            <p:nvPr/>
          </p:nvSpPr>
          <p:spPr bwMode="auto">
            <a:xfrm>
              <a:off x="3296" y="2856"/>
              <a:ext cx="508" cy="1156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76" name="Line 38"/>
            <p:cNvSpPr>
              <a:spLocks noChangeShapeType="1"/>
            </p:cNvSpPr>
            <p:nvPr/>
          </p:nvSpPr>
          <p:spPr bwMode="auto">
            <a:xfrm>
              <a:off x="3304" y="3372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77" name="Line 39"/>
            <p:cNvSpPr>
              <a:spLocks noChangeShapeType="1"/>
            </p:cNvSpPr>
            <p:nvPr/>
          </p:nvSpPr>
          <p:spPr bwMode="auto">
            <a:xfrm>
              <a:off x="3304" y="3580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78" name="Line 40"/>
            <p:cNvSpPr>
              <a:spLocks noChangeShapeType="1"/>
            </p:cNvSpPr>
            <p:nvPr/>
          </p:nvSpPr>
          <p:spPr bwMode="auto">
            <a:xfrm>
              <a:off x="3308" y="3768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79" name="Line 41"/>
            <p:cNvSpPr>
              <a:spLocks noChangeShapeType="1"/>
            </p:cNvSpPr>
            <p:nvPr/>
          </p:nvSpPr>
          <p:spPr bwMode="auto">
            <a:xfrm>
              <a:off x="3296" y="3208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80" name="Line 42"/>
            <p:cNvSpPr>
              <a:spLocks noChangeShapeType="1"/>
            </p:cNvSpPr>
            <p:nvPr/>
          </p:nvSpPr>
          <p:spPr bwMode="auto">
            <a:xfrm>
              <a:off x="3308" y="2840"/>
              <a:ext cx="492" cy="0"/>
            </a:xfrm>
            <a:prstGeom prst="line">
              <a:avLst/>
            </a:prstGeom>
            <a:noFill/>
            <a:ln w="1016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81" name="Arc 43"/>
            <p:cNvSpPr>
              <a:spLocks/>
            </p:cNvSpPr>
            <p:nvPr/>
          </p:nvSpPr>
          <p:spPr bwMode="auto">
            <a:xfrm>
              <a:off x="3420" y="2849"/>
              <a:ext cx="176" cy="320"/>
            </a:xfrm>
            <a:custGeom>
              <a:avLst/>
              <a:gdLst>
                <a:gd name="T0" fmla="*/ 0 w 21600"/>
                <a:gd name="T1" fmla="*/ 0 h 21600"/>
                <a:gd name="T2" fmla="*/ 176 w 21600"/>
                <a:gd name="T3" fmla="*/ 320 h 21600"/>
                <a:gd name="T4" fmla="*/ 0 w 21600"/>
                <a:gd name="T5" fmla="*/ 32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5400" cap="rnd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</p:grpSp>
      <p:sp>
        <p:nvSpPr>
          <p:cNvPr id="1091628" name="Text Box 44"/>
          <p:cNvSpPr txBox="1">
            <a:spLocks noChangeArrowheads="1"/>
          </p:cNvSpPr>
          <p:nvPr/>
        </p:nvSpPr>
        <p:spPr bwMode="auto">
          <a:xfrm>
            <a:off x="4237038" y="4703763"/>
            <a:ext cx="1017587" cy="7016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0" lang="en-US" sz="2000" b="0">
                <a:solidFill>
                  <a:srgbClr val="FF0000"/>
                </a:solidFill>
                <a:latin typeface="Verdana" pitchFamily="34" charset="0"/>
              </a:rPr>
              <a:t>push c</a:t>
            </a:r>
          </a:p>
          <a:p>
            <a:pPr algn="l">
              <a:lnSpc>
                <a:spcPct val="100000"/>
              </a:lnSpc>
            </a:pPr>
            <a:r>
              <a:rPr kumimoji="0" lang="en-US" sz="2000" b="0">
                <a:solidFill>
                  <a:srgbClr val="FF0000"/>
                </a:solidFill>
                <a:latin typeface="Verdana" pitchFamily="34" charset="0"/>
              </a:rPr>
              <a:t>  </a:t>
            </a:r>
            <a:r>
              <a:rPr kumimoji="0" lang="en-US" sz="2000" b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</a:t>
            </a:r>
            <a:endParaRPr kumimoji="0" lang="en-US" sz="2000" b="0">
              <a:solidFill>
                <a:srgbClr val="FF0000"/>
              </a:solidFill>
              <a:latin typeface="Verdana" pitchFamily="34" charset="0"/>
            </a:endParaRPr>
          </a:p>
        </p:txBody>
      </p:sp>
      <p:grpSp>
        <p:nvGrpSpPr>
          <p:cNvPr id="6" name="Group 45"/>
          <p:cNvGrpSpPr>
            <a:grpSpLocks/>
          </p:cNvGrpSpPr>
          <p:nvPr/>
        </p:nvGrpSpPr>
        <p:grpSpPr bwMode="auto">
          <a:xfrm>
            <a:off x="7467600" y="4508500"/>
            <a:ext cx="812800" cy="1860550"/>
            <a:chOff x="4704" y="2840"/>
            <a:chExt cx="512" cy="1172"/>
          </a:xfrm>
        </p:grpSpPr>
        <p:sp>
          <p:nvSpPr>
            <p:cNvPr id="116784" name="Rectangle 46" descr="80%"/>
            <p:cNvSpPr>
              <a:spLocks noChangeArrowheads="1"/>
            </p:cNvSpPr>
            <p:nvPr/>
          </p:nvSpPr>
          <p:spPr bwMode="auto">
            <a:xfrm>
              <a:off x="4712" y="3376"/>
              <a:ext cx="504" cy="392"/>
            </a:xfrm>
            <a:prstGeom prst="rect">
              <a:avLst/>
            </a:prstGeom>
            <a:pattFill prst="pct80">
              <a:fgClr>
                <a:schemeClr val="accent1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85" name="Rectangle 47"/>
            <p:cNvSpPr>
              <a:spLocks noChangeArrowheads="1"/>
            </p:cNvSpPr>
            <p:nvPr/>
          </p:nvSpPr>
          <p:spPr bwMode="auto">
            <a:xfrm>
              <a:off x="4851" y="3172"/>
              <a:ext cx="214" cy="632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l">
                <a:lnSpc>
                  <a:spcPct val="100000"/>
                </a:lnSpc>
              </a:pPr>
              <a:endParaRPr kumimoji="0" lang="en-US" sz="2000" b="0">
                <a:latin typeface="Verdana" pitchFamily="34" charset="0"/>
              </a:endParaRP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b</a:t>
              </a:r>
            </a:p>
            <a:p>
              <a:pPr algn="l">
                <a:lnSpc>
                  <a:spcPct val="100000"/>
                </a:lnSpc>
              </a:pPr>
              <a:r>
                <a:rPr kumimoji="0" lang="en-US" sz="2000" b="0">
                  <a:solidFill>
                    <a:schemeClr val="bg1"/>
                  </a:solidFill>
                  <a:latin typeface="Verdana" pitchFamily="34" charset="0"/>
                </a:rPr>
                <a:t>a</a:t>
              </a:r>
            </a:p>
          </p:txBody>
        </p:sp>
        <p:sp>
          <p:nvSpPr>
            <p:cNvPr id="116786" name="Rectangle 48"/>
            <p:cNvSpPr>
              <a:spLocks noChangeArrowheads="1"/>
            </p:cNvSpPr>
            <p:nvPr/>
          </p:nvSpPr>
          <p:spPr bwMode="auto">
            <a:xfrm>
              <a:off x="4704" y="2856"/>
              <a:ext cx="508" cy="1156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  <p:sp>
          <p:nvSpPr>
            <p:cNvPr id="116787" name="Line 49"/>
            <p:cNvSpPr>
              <a:spLocks noChangeShapeType="1"/>
            </p:cNvSpPr>
            <p:nvPr/>
          </p:nvSpPr>
          <p:spPr bwMode="auto">
            <a:xfrm>
              <a:off x="4712" y="3372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88" name="Line 50"/>
            <p:cNvSpPr>
              <a:spLocks noChangeShapeType="1"/>
            </p:cNvSpPr>
            <p:nvPr/>
          </p:nvSpPr>
          <p:spPr bwMode="auto">
            <a:xfrm>
              <a:off x="4712" y="3580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89" name="Line 51"/>
            <p:cNvSpPr>
              <a:spLocks noChangeShapeType="1"/>
            </p:cNvSpPr>
            <p:nvPr/>
          </p:nvSpPr>
          <p:spPr bwMode="auto">
            <a:xfrm>
              <a:off x="4716" y="3768"/>
              <a:ext cx="492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90" name="Line 52"/>
            <p:cNvSpPr>
              <a:spLocks noChangeShapeType="1"/>
            </p:cNvSpPr>
            <p:nvPr/>
          </p:nvSpPr>
          <p:spPr bwMode="auto">
            <a:xfrm>
              <a:off x="4716" y="2840"/>
              <a:ext cx="492" cy="0"/>
            </a:xfrm>
            <a:prstGeom prst="line">
              <a:avLst/>
            </a:prstGeom>
            <a:noFill/>
            <a:ln w="1016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91" name="Arc 53"/>
            <p:cNvSpPr>
              <a:spLocks/>
            </p:cNvSpPr>
            <p:nvPr/>
          </p:nvSpPr>
          <p:spPr bwMode="auto">
            <a:xfrm>
              <a:off x="4933" y="2953"/>
              <a:ext cx="152" cy="336"/>
            </a:xfrm>
            <a:custGeom>
              <a:avLst/>
              <a:gdLst>
                <a:gd name="T0" fmla="*/ 0 w 21600"/>
                <a:gd name="T1" fmla="*/ 336 h 21600"/>
                <a:gd name="T2" fmla="*/ 151 w 21600"/>
                <a:gd name="T3" fmla="*/ 0 h 21600"/>
                <a:gd name="T4" fmla="*/ 152 w 21600"/>
                <a:gd name="T5" fmla="*/ 33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21600"/>
                  </a:moveTo>
                  <a:cubicBezTo>
                    <a:pt x="0" y="9726"/>
                    <a:pt x="9584" y="78"/>
                    <a:pt x="21458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726"/>
                    <a:pt x="9584" y="78"/>
                    <a:pt x="21458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25400" cap="rnd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algn="l">
                <a:lnSpc>
                  <a:spcPct val="100000"/>
                </a:lnSpc>
              </a:pPr>
              <a:endParaRPr kumimoji="0" lang="en-US" b="0">
                <a:latin typeface="Garamond" pitchFamily="18" charset="0"/>
              </a:endParaRPr>
            </a:p>
          </p:txBody>
        </p:sp>
      </p:grpSp>
      <p:sp>
        <p:nvSpPr>
          <p:cNvPr id="1091638" name="Text Box 54"/>
          <p:cNvSpPr txBox="1">
            <a:spLocks noChangeArrowheads="1"/>
          </p:cNvSpPr>
          <p:nvPr/>
        </p:nvSpPr>
        <p:spPr bwMode="auto">
          <a:xfrm>
            <a:off x="6678613" y="5032375"/>
            <a:ext cx="654050" cy="701675"/>
          </a:xfrm>
          <a:prstGeom prst="rect">
            <a:avLst/>
          </a:prstGeom>
          <a:solidFill>
            <a:schemeClr val="bg1"/>
          </a:solidFill>
          <a:ln w="254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0" lang="en-US" sz="2000" b="0">
                <a:solidFill>
                  <a:srgbClr val="FF0000"/>
                </a:solidFill>
                <a:latin typeface="Verdana" pitchFamily="34" charset="0"/>
              </a:rPr>
              <a:t>pop</a:t>
            </a:r>
          </a:p>
          <a:p>
            <a:pPr algn="l">
              <a:lnSpc>
                <a:spcPct val="100000"/>
              </a:lnSpc>
            </a:pPr>
            <a:r>
              <a:rPr kumimoji="0" lang="en-US" sz="2000" b="0">
                <a:solidFill>
                  <a:srgbClr val="FF0000"/>
                </a:solidFill>
                <a:latin typeface="Verdana" pitchFamily="34" charset="0"/>
              </a:rPr>
              <a:t>  </a:t>
            </a:r>
            <a:r>
              <a:rPr kumimoji="0" lang="en-US" sz="2000" b="0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</a:t>
            </a:r>
            <a:endParaRPr kumimoji="0" lang="en-US" sz="2000" b="0">
              <a:solidFill>
                <a:srgbClr val="FF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91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9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9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1617" grpId="0" autoUpdateAnimBg="0"/>
      <p:bldP spid="1091628" grpId="0" autoUpdateAnimBg="0"/>
      <p:bldP spid="1091638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63563" y="271463"/>
            <a:ext cx="8115300" cy="500062"/>
          </a:xfrm>
          <a:noFill/>
          <a:ln/>
        </p:spPr>
        <p:txBody>
          <a:bodyPr anchor="ctr">
            <a:noAutofit/>
          </a:bodyPr>
          <a:lstStyle/>
          <a:p>
            <a:r>
              <a:rPr lang="en-US" altLang="ko-KR" sz="3200" dirty="0" smtClean="0"/>
              <a:t>Register Stack Organization</a:t>
            </a:r>
            <a:endParaRPr lang="en-US" altLang="ko-KR" sz="3200" dirty="0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276225" y="2546350"/>
            <a:ext cx="2095500" cy="2841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>
              <a:lnSpc>
                <a:spcPct val="85000"/>
              </a:lnSpc>
            </a:pPr>
            <a:r>
              <a:rPr lang="en-US" altLang="ko-KR"/>
              <a:t>      </a:t>
            </a:r>
            <a:r>
              <a:rPr lang="en-US" altLang="ko-KR">
                <a:solidFill>
                  <a:srgbClr val="990000"/>
                </a:solidFill>
              </a:rPr>
              <a:t>Register Stack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674688" y="4254500"/>
            <a:ext cx="247650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 u="sng">
                <a:solidFill>
                  <a:srgbClr val="000099"/>
                </a:solidFill>
              </a:rPr>
              <a:t>Push</a:t>
            </a:r>
            <a:r>
              <a:rPr lang="en-US" altLang="ko-KR" u="sng"/>
              <a:t>, </a:t>
            </a:r>
            <a:r>
              <a:rPr lang="en-US" altLang="ko-KR" u="sng">
                <a:solidFill>
                  <a:schemeClr val="tx2"/>
                </a:solidFill>
              </a:rPr>
              <a:t>Pop </a:t>
            </a:r>
            <a:r>
              <a:rPr lang="en-US" altLang="ko-KR" u="sng"/>
              <a:t>operations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1393825" y="5111750"/>
            <a:ext cx="731354" cy="32829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 u="sng" dirty="0">
                <a:solidFill>
                  <a:srgbClr val="FF0000"/>
                </a:solidFill>
              </a:rPr>
              <a:t>PUSH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989388" y="5111750"/>
            <a:ext cx="583493" cy="32829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 u="sng" dirty="0">
                <a:solidFill>
                  <a:srgbClr val="FF0000"/>
                </a:solidFill>
              </a:rPr>
              <a:t>POP</a:t>
            </a: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682625" y="5375275"/>
            <a:ext cx="4233532" cy="84164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marL="571500" lvl="1" algn="l" defTabSz="762000">
              <a:lnSpc>
                <a:spcPct val="109000"/>
              </a:lnSpc>
              <a:spcBef>
                <a:spcPct val="11000"/>
              </a:spcBef>
            </a:pPr>
            <a:r>
              <a:rPr lang="en-US" altLang="ko-KR" sz="1400" dirty="0"/>
              <a:t>SP </a:t>
            </a:r>
            <a:r>
              <a:rPr lang="en-US" altLang="ko-KR" sz="1200" dirty="0">
                <a:latin typeface="Symbol" pitchFamily="18" charset="2"/>
              </a:rPr>
              <a:t></a:t>
            </a:r>
            <a:r>
              <a:rPr lang="en-US" altLang="ko-KR" sz="1400" dirty="0"/>
              <a:t> SP + 1	                   </a:t>
            </a:r>
            <a:r>
              <a:rPr lang="en-US" altLang="ko-KR" sz="1400" dirty="0" smtClean="0"/>
              <a:t>	DR </a:t>
            </a:r>
            <a:r>
              <a:rPr lang="en-US" altLang="ko-KR" sz="1200" dirty="0">
                <a:latin typeface="Symbol" pitchFamily="18" charset="2"/>
              </a:rPr>
              <a:t></a:t>
            </a:r>
            <a:r>
              <a:rPr lang="en-US" altLang="ko-KR" sz="1400" dirty="0"/>
              <a:t> M[SP]</a:t>
            </a:r>
          </a:p>
          <a:p>
            <a:pPr marL="571500" lvl="1" algn="l" defTabSz="762000">
              <a:lnSpc>
                <a:spcPct val="109000"/>
              </a:lnSpc>
              <a:spcBef>
                <a:spcPct val="11000"/>
              </a:spcBef>
            </a:pPr>
            <a:r>
              <a:rPr lang="en-US" altLang="ko-KR" sz="1400" dirty="0"/>
              <a:t>M[SP] </a:t>
            </a:r>
            <a:r>
              <a:rPr lang="en-US" altLang="ko-KR" sz="1200" dirty="0">
                <a:latin typeface="Symbol" pitchFamily="18" charset="2"/>
              </a:rPr>
              <a:t></a:t>
            </a:r>
            <a:r>
              <a:rPr lang="en-US" altLang="ko-KR" sz="1400" dirty="0"/>
              <a:t> DR	                 </a:t>
            </a:r>
            <a:r>
              <a:rPr lang="en-US" altLang="ko-KR" sz="1400" dirty="0" smtClean="0"/>
              <a:t>SP </a:t>
            </a:r>
            <a:r>
              <a:rPr lang="en-US" altLang="ko-KR" sz="1200" dirty="0">
                <a:latin typeface="Symbol" pitchFamily="18" charset="2"/>
              </a:rPr>
              <a:t></a:t>
            </a:r>
            <a:r>
              <a:rPr lang="en-US" altLang="ko-KR" sz="1400" dirty="0"/>
              <a:t> SP </a:t>
            </a:r>
            <a:r>
              <a:rPr lang="en-US" altLang="ko-KR" sz="1400" dirty="0">
                <a:sym typeface="Symbol" pitchFamily="18" charset="2"/>
              </a:rPr>
              <a:t></a:t>
            </a:r>
            <a:r>
              <a:rPr lang="en-US" altLang="ko-KR" sz="1400" dirty="0"/>
              <a:t> 1</a:t>
            </a:r>
          </a:p>
          <a:p>
            <a:pPr marL="571500" lvl="1" algn="l" defTabSz="762000">
              <a:lnSpc>
                <a:spcPct val="109000"/>
              </a:lnSpc>
              <a:spcBef>
                <a:spcPct val="11000"/>
              </a:spcBef>
            </a:pPr>
            <a:endParaRPr lang="en-US" altLang="ko-KR" sz="1400" dirty="0"/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630238" y="831850"/>
            <a:ext cx="8286750" cy="175176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just" defTabSz="762000"/>
            <a:r>
              <a:rPr lang="en-US" altLang="ko-KR" dirty="0">
                <a:solidFill>
                  <a:srgbClr val="FF0000"/>
                </a:solidFill>
              </a:rPr>
              <a:t>Stack</a:t>
            </a:r>
          </a:p>
          <a:p>
            <a:pPr algn="just" defTabSz="762000"/>
            <a:r>
              <a:rPr lang="en-US" altLang="ko-KR" dirty="0"/>
              <a:t>     - Very useful feature for nested subroutines, nested interrupt services</a:t>
            </a:r>
          </a:p>
          <a:p>
            <a:pPr algn="just" defTabSz="762000"/>
            <a:r>
              <a:rPr lang="en-US" altLang="ko-KR" dirty="0"/>
              <a:t>     - Also efficient for arithmetic expression evaluation</a:t>
            </a:r>
          </a:p>
          <a:p>
            <a:pPr algn="just" defTabSz="762000"/>
            <a:r>
              <a:rPr lang="en-US" altLang="ko-KR" dirty="0"/>
              <a:t>     - Storage which can be accessed in LIFO</a:t>
            </a:r>
          </a:p>
          <a:p>
            <a:pPr algn="just" defTabSz="762000"/>
            <a:r>
              <a:rPr lang="en-US" altLang="ko-KR" dirty="0"/>
              <a:t>     - Pointer:  SP</a:t>
            </a:r>
          </a:p>
          <a:p>
            <a:pPr algn="just" defTabSz="762000"/>
            <a:r>
              <a:rPr lang="en-US" altLang="ko-KR" dirty="0"/>
              <a:t>     - Only PUSH and POP operations are applicable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6486525" y="2536825"/>
            <a:ext cx="1290638" cy="1928813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auto">
          <a:xfrm>
            <a:off x="6486525" y="4292600"/>
            <a:ext cx="12906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>
            <a:off x="6486525" y="4105275"/>
            <a:ext cx="12906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0" name="Line 14"/>
          <p:cNvSpPr>
            <a:spLocks noChangeShapeType="1"/>
          </p:cNvSpPr>
          <p:nvPr/>
        </p:nvSpPr>
        <p:spPr bwMode="auto">
          <a:xfrm>
            <a:off x="6486525" y="3916363"/>
            <a:ext cx="12906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1" name="Line 15"/>
          <p:cNvSpPr>
            <a:spLocks noChangeShapeType="1"/>
          </p:cNvSpPr>
          <p:nvPr/>
        </p:nvSpPr>
        <p:spPr bwMode="auto">
          <a:xfrm>
            <a:off x="6486525" y="3725863"/>
            <a:ext cx="12906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>
            <a:off x="6486525" y="3538538"/>
            <a:ext cx="12906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3" name="Line 17"/>
          <p:cNvSpPr>
            <a:spLocks noChangeShapeType="1"/>
          </p:cNvSpPr>
          <p:nvPr/>
        </p:nvSpPr>
        <p:spPr bwMode="auto">
          <a:xfrm>
            <a:off x="6486525" y="2717800"/>
            <a:ext cx="12906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6958013" y="4098925"/>
            <a:ext cx="2905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6958013" y="3902075"/>
            <a:ext cx="2905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6958013" y="3716338"/>
            <a:ext cx="2905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7748588" y="4284663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7748588" y="4098925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7748588" y="3902075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9240" name="Rectangle 24"/>
          <p:cNvSpPr>
            <a:spLocks noChangeArrowheads="1"/>
          </p:cNvSpPr>
          <p:nvPr/>
        </p:nvSpPr>
        <p:spPr bwMode="auto">
          <a:xfrm>
            <a:off x="7748588" y="3716338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9241" name="Rectangle 25"/>
          <p:cNvSpPr>
            <a:spLocks noChangeArrowheads="1"/>
          </p:cNvSpPr>
          <p:nvPr/>
        </p:nvSpPr>
        <p:spPr bwMode="auto">
          <a:xfrm>
            <a:off x="7748588" y="3530600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9242" name="Rectangle 26"/>
          <p:cNvSpPr>
            <a:spLocks noChangeArrowheads="1"/>
          </p:cNvSpPr>
          <p:nvPr/>
        </p:nvSpPr>
        <p:spPr bwMode="auto">
          <a:xfrm>
            <a:off x="7775575" y="2533650"/>
            <a:ext cx="3492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63</a:t>
            </a:r>
          </a:p>
        </p:txBody>
      </p:sp>
      <p:sp>
        <p:nvSpPr>
          <p:cNvPr id="9243" name="Rectangle 27"/>
          <p:cNvSpPr>
            <a:spLocks noChangeArrowheads="1"/>
          </p:cNvSpPr>
          <p:nvPr/>
        </p:nvSpPr>
        <p:spPr bwMode="auto">
          <a:xfrm>
            <a:off x="7632700" y="2297113"/>
            <a:ext cx="78898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Address</a:t>
            </a:r>
          </a:p>
        </p:txBody>
      </p:sp>
      <p:sp>
        <p:nvSpPr>
          <p:cNvPr id="9244" name="Rectangle 28"/>
          <p:cNvSpPr>
            <a:spLocks noChangeArrowheads="1"/>
          </p:cNvSpPr>
          <p:nvPr/>
        </p:nvSpPr>
        <p:spPr bwMode="auto">
          <a:xfrm>
            <a:off x="4614863" y="2865438"/>
            <a:ext cx="57150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FULL</a:t>
            </a:r>
          </a:p>
        </p:txBody>
      </p:sp>
      <p:sp>
        <p:nvSpPr>
          <p:cNvPr id="9245" name="Rectangle 29"/>
          <p:cNvSpPr>
            <a:spLocks noChangeArrowheads="1"/>
          </p:cNvSpPr>
          <p:nvPr/>
        </p:nvSpPr>
        <p:spPr bwMode="auto">
          <a:xfrm>
            <a:off x="5362575" y="2865438"/>
            <a:ext cx="706438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EMPTY</a:t>
            </a:r>
          </a:p>
        </p:txBody>
      </p:sp>
      <p:sp>
        <p:nvSpPr>
          <p:cNvPr id="9246" name="Rectangle 30"/>
          <p:cNvSpPr>
            <a:spLocks noChangeArrowheads="1"/>
          </p:cNvSpPr>
          <p:nvPr/>
        </p:nvSpPr>
        <p:spPr bwMode="auto">
          <a:xfrm>
            <a:off x="5054600" y="3676650"/>
            <a:ext cx="3841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SP</a:t>
            </a:r>
          </a:p>
        </p:txBody>
      </p: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4887913" y="3667125"/>
            <a:ext cx="773112" cy="23177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51" name="Rectangle 35"/>
          <p:cNvSpPr>
            <a:spLocks noChangeArrowheads="1"/>
          </p:cNvSpPr>
          <p:nvPr/>
        </p:nvSpPr>
        <p:spPr bwMode="auto">
          <a:xfrm>
            <a:off x="5400675" y="2876550"/>
            <a:ext cx="631825" cy="220663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52" name="Rectangle 36"/>
          <p:cNvSpPr>
            <a:spLocks noChangeArrowheads="1"/>
          </p:cNvSpPr>
          <p:nvPr/>
        </p:nvSpPr>
        <p:spPr bwMode="auto">
          <a:xfrm>
            <a:off x="6486525" y="4597400"/>
            <a:ext cx="1290638" cy="16510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53" name="Rectangle 37"/>
          <p:cNvSpPr>
            <a:spLocks noChangeArrowheads="1"/>
          </p:cNvSpPr>
          <p:nvPr/>
        </p:nvSpPr>
        <p:spPr bwMode="auto">
          <a:xfrm>
            <a:off x="6897688" y="4564063"/>
            <a:ext cx="4000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DR</a:t>
            </a:r>
          </a:p>
        </p:txBody>
      </p:sp>
      <p:sp>
        <p:nvSpPr>
          <p:cNvPr id="9254" name="Rectangle 38"/>
          <p:cNvSpPr>
            <a:spLocks noChangeArrowheads="1"/>
          </p:cNvSpPr>
          <p:nvPr/>
        </p:nvSpPr>
        <p:spPr bwMode="auto">
          <a:xfrm>
            <a:off x="4960938" y="2593975"/>
            <a:ext cx="642937" cy="28098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400"/>
              <a:t>Flags</a:t>
            </a:r>
          </a:p>
        </p:txBody>
      </p:sp>
      <p:sp>
        <p:nvSpPr>
          <p:cNvPr id="9255" name="Rectangle 39"/>
          <p:cNvSpPr>
            <a:spLocks noChangeArrowheads="1"/>
          </p:cNvSpPr>
          <p:nvPr/>
        </p:nvSpPr>
        <p:spPr bwMode="auto">
          <a:xfrm>
            <a:off x="4614863" y="3424238"/>
            <a:ext cx="1303337" cy="2809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400"/>
              <a:t>Stack pointer</a:t>
            </a:r>
          </a:p>
        </p:txBody>
      </p:sp>
      <p:sp>
        <p:nvSpPr>
          <p:cNvPr id="9256" name="Rectangle 40"/>
          <p:cNvSpPr>
            <a:spLocks noChangeArrowheads="1"/>
          </p:cNvSpPr>
          <p:nvPr/>
        </p:nvSpPr>
        <p:spPr bwMode="auto">
          <a:xfrm>
            <a:off x="6826250" y="2293938"/>
            <a:ext cx="585098" cy="3052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/>
            <a:r>
              <a:rPr lang="en-US" altLang="ko-KR" sz="1400" dirty="0">
                <a:solidFill>
                  <a:srgbClr val="FF0000"/>
                </a:solidFill>
              </a:rPr>
              <a:t>stack</a:t>
            </a:r>
          </a:p>
        </p:txBody>
      </p:sp>
      <p:sp>
        <p:nvSpPr>
          <p:cNvPr id="9257" name="Line 41"/>
          <p:cNvSpPr>
            <a:spLocks noChangeShapeType="1"/>
          </p:cNvSpPr>
          <p:nvPr/>
        </p:nvSpPr>
        <p:spPr bwMode="auto">
          <a:xfrm flipV="1">
            <a:off x="8251825" y="3654425"/>
            <a:ext cx="0" cy="776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60" name="Rectangle 44"/>
          <p:cNvSpPr>
            <a:spLocks noChangeArrowheads="1"/>
          </p:cNvSpPr>
          <p:nvPr/>
        </p:nvSpPr>
        <p:spPr bwMode="auto">
          <a:xfrm>
            <a:off x="4581525" y="2876550"/>
            <a:ext cx="631825" cy="220663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64" name="Line 48"/>
          <p:cNvSpPr>
            <a:spLocks noChangeShapeType="1"/>
          </p:cNvSpPr>
          <p:nvPr/>
        </p:nvSpPr>
        <p:spPr bwMode="auto">
          <a:xfrm>
            <a:off x="5667375" y="3771900"/>
            <a:ext cx="8001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9265" name="Text Box 49"/>
          <p:cNvSpPr txBox="1">
            <a:spLocks noChangeArrowheads="1"/>
          </p:cNvSpPr>
          <p:nvPr/>
        </p:nvSpPr>
        <p:spPr bwMode="auto">
          <a:xfrm>
            <a:off x="4946650" y="3886200"/>
            <a:ext cx="646113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400"/>
              <a:t>6 bits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55588"/>
            <a:ext cx="7366000" cy="517525"/>
          </a:xfrm>
          <a:noFill/>
          <a:ln/>
        </p:spPr>
        <p:txBody>
          <a:bodyPr anchor="ctr">
            <a:noAutofit/>
          </a:bodyPr>
          <a:lstStyle/>
          <a:p>
            <a:r>
              <a:rPr lang="en-US" altLang="ko-KR" sz="3200" dirty="0" smtClean="0"/>
              <a:t>Reverse Polish Notation</a:t>
            </a:r>
            <a:endParaRPr lang="en-US" altLang="ko-KR" sz="3200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252788" y="1863725"/>
            <a:ext cx="34925" cy="131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604963" y="1185863"/>
            <a:ext cx="6929437" cy="841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63500" tIns="25400" rIns="63500" bIns="25400">
            <a:spAutoFit/>
          </a:bodyPr>
          <a:lstStyle/>
          <a:p>
            <a:pPr marL="381000" indent="-381000" algn="l" defTabSz="152400">
              <a:lnSpc>
                <a:spcPct val="96000"/>
              </a:lnSpc>
              <a:tabLst>
                <a:tab pos="901700" algn="l"/>
              </a:tabLst>
            </a:pPr>
            <a:r>
              <a:rPr lang="en-US" altLang="ko-KR" dirty="0"/>
              <a:t>A + B	Infix notation</a:t>
            </a:r>
          </a:p>
          <a:p>
            <a:pPr marL="381000" indent="-381000" algn="l" defTabSz="152400">
              <a:lnSpc>
                <a:spcPct val="96000"/>
              </a:lnSpc>
              <a:tabLst>
                <a:tab pos="901700" algn="l"/>
              </a:tabLst>
            </a:pPr>
            <a:r>
              <a:rPr lang="en-US" altLang="ko-KR" dirty="0"/>
              <a:t>+ A B	Prefix or Polish notation</a:t>
            </a:r>
          </a:p>
          <a:p>
            <a:pPr marL="381000" indent="-381000" algn="l" defTabSz="152400">
              <a:lnSpc>
                <a:spcPct val="96000"/>
              </a:lnSpc>
              <a:tabLst>
                <a:tab pos="901700" algn="l"/>
              </a:tabLst>
            </a:pPr>
            <a:r>
              <a:rPr lang="en-US" altLang="ko-KR" dirty="0"/>
              <a:t>A B +	Postfix or reverse Polish notation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573338" y="2117725"/>
            <a:ext cx="6261100" cy="955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63500" tIns="25400" rIns="63500" bIns="25400">
            <a:spAutoFit/>
          </a:bodyPr>
          <a:lstStyle/>
          <a:p>
            <a:pPr marL="381000" indent="-381000" algn="l" defTabSz="152400">
              <a:lnSpc>
                <a:spcPct val="94000"/>
              </a:lnSpc>
              <a:spcBef>
                <a:spcPct val="47000"/>
              </a:spcBef>
            </a:pPr>
            <a:r>
              <a:rPr lang="en-US" altLang="ko-KR" sz="1400"/>
              <a:t>     </a:t>
            </a:r>
            <a:r>
              <a:rPr lang="en-US" altLang="ko-KR"/>
              <a:t>- The reverse Polish notation is very suitable for stack 	manipulation</a:t>
            </a:r>
          </a:p>
          <a:p>
            <a:pPr marL="381000" indent="-381000" algn="l" defTabSz="152400" latinLnBrk="1">
              <a:lnSpc>
                <a:spcPct val="94000"/>
              </a:lnSpc>
              <a:spcBef>
                <a:spcPct val="47000"/>
              </a:spcBef>
            </a:pPr>
            <a:endParaRPr lang="en-US" altLang="ko-KR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970088" y="2944813"/>
            <a:ext cx="34925" cy="158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569913" y="2828925"/>
            <a:ext cx="4784725" cy="309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>
              <a:lnSpc>
                <a:spcPct val="85000"/>
              </a:lnSpc>
              <a:buFontTx/>
              <a:buChar char="•"/>
            </a:pPr>
            <a:r>
              <a:rPr lang="en-US" altLang="ko-KR" sz="2000"/>
              <a:t> Evaluation of Arithmetic Expressions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1057275" y="3160713"/>
            <a:ext cx="7264400" cy="54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 dirty="0"/>
              <a:t>  Any arithmetic expression can be expressed in parenthesis-free </a:t>
            </a:r>
          </a:p>
          <a:p>
            <a:pPr algn="l" defTabSz="762000"/>
            <a:r>
              <a:rPr lang="en-US" altLang="ko-KR" dirty="0"/>
              <a:t>   Polish notation, including reverse Polish notation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2052638" y="4198938"/>
            <a:ext cx="3692525" cy="314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>
              <a:lnSpc>
                <a:spcPct val="96000"/>
              </a:lnSpc>
            </a:pPr>
            <a:r>
              <a:rPr lang="en-US" altLang="ko-KR"/>
              <a:t>(3 * 4) + (5 * 6)    </a:t>
            </a:r>
            <a:r>
              <a:rPr lang="en-US" altLang="ko-KR">
                <a:sym typeface="Symbol" pitchFamily="18" charset="2"/>
              </a:rPr>
              <a:t></a:t>
            </a:r>
            <a:r>
              <a:rPr lang="en-US" altLang="ko-KR"/>
              <a:t>      3 4 * 5 6 * +</a:t>
            </a: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569913" y="900113"/>
            <a:ext cx="4054475" cy="36353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>
              <a:buFontTx/>
              <a:buChar char="•"/>
            </a:pPr>
            <a:r>
              <a:rPr lang="en-US" altLang="ko-KR" sz="2000"/>
              <a:t> Arithmetic Expressions:  A + B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1781175" y="4867275"/>
            <a:ext cx="330200" cy="796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>
            <a:off x="1770063" y="5067300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>
            <a:off x="1770063" y="5272088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>
            <a:off x="1770063" y="5476875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1793875" y="5467350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>
            <a:off x="1554163" y="5584825"/>
            <a:ext cx="196850" cy="793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2492375" y="4867275"/>
            <a:ext cx="330200" cy="796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>
            <a:off x="2492375" y="5067300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6" name="Line 22"/>
          <p:cNvSpPr>
            <a:spLocks noChangeShapeType="1"/>
          </p:cNvSpPr>
          <p:nvPr/>
        </p:nvSpPr>
        <p:spPr bwMode="auto">
          <a:xfrm>
            <a:off x="2492375" y="5272088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7" name="Line 23"/>
          <p:cNvSpPr>
            <a:spLocks noChangeShapeType="1"/>
          </p:cNvSpPr>
          <p:nvPr/>
        </p:nvSpPr>
        <p:spPr bwMode="auto">
          <a:xfrm>
            <a:off x="2492375" y="5476875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2503488" y="5467350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1290" name="Line 26"/>
          <p:cNvSpPr>
            <a:spLocks noChangeShapeType="1"/>
          </p:cNvSpPr>
          <p:nvPr/>
        </p:nvSpPr>
        <p:spPr bwMode="auto">
          <a:xfrm>
            <a:off x="2289175" y="5367338"/>
            <a:ext cx="1905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91" name="Rectangle 27"/>
          <p:cNvSpPr>
            <a:spLocks noChangeArrowheads="1"/>
          </p:cNvSpPr>
          <p:nvPr/>
        </p:nvSpPr>
        <p:spPr bwMode="auto">
          <a:xfrm>
            <a:off x="3201988" y="4867275"/>
            <a:ext cx="341312" cy="796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>
            <a:off x="3201988" y="5067300"/>
            <a:ext cx="341312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>
            <a:off x="3201988" y="5272088"/>
            <a:ext cx="341312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3201988" y="5476875"/>
            <a:ext cx="341312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95" name="Rectangle 31"/>
          <p:cNvSpPr>
            <a:spLocks noChangeArrowheads="1"/>
          </p:cNvSpPr>
          <p:nvPr/>
        </p:nvSpPr>
        <p:spPr bwMode="auto">
          <a:xfrm>
            <a:off x="3186113" y="5461000"/>
            <a:ext cx="3492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1297" name="Line 33"/>
          <p:cNvSpPr>
            <a:spLocks noChangeShapeType="1"/>
          </p:cNvSpPr>
          <p:nvPr/>
        </p:nvSpPr>
        <p:spPr bwMode="auto">
          <a:xfrm>
            <a:off x="2986088" y="5584825"/>
            <a:ext cx="19685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3924300" y="4867275"/>
            <a:ext cx="330200" cy="796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99" name="Line 35"/>
          <p:cNvSpPr>
            <a:spLocks noChangeShapeType="1"/>
          </p:cNvSpPr>
          <p:nvPr/>
        </p:nvSpPr>
        <p:spPr bwMode="auto">
          <a:xfrm>
            <a:off x="3924300" y="5067300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0" name="Line 36"/>
          <p:cNvSpPr>
            <a:spLocks noChangeShapeType="1"/>
          </p:cNvSpPr>
          <p:nvPr/>
        </p:nvSpPr>
        <p:spPr bwMode="auto">
          <a:xfrm>
            <a:off x="3924300" y="5272088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1" name="Line 37"/>
          <p:cNvSpPr>
            <a:spLocks noChangeShapeType="1"/>
          </p:cNvSpPr>
          <p:nvPr/>
        </p:nvSpPr>
        <p:spPr bwMode="auto">
          <a:xfrm>
            <a:off x="3924300" y="5476875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2" name="Rectangle 38"/>
          <p:cNvSpPr>
            <a:spLocks noChangeArrowheads="1"/>
          </p:cNvSpPr>
          <p:nvPr/>
        </p:nvSpPr>
        <p:spPr bwMode="auto">
          <a:xfrm>
            <a:off x="3910013" y="5461000"/>
            <a:ext cx="3492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1304" name="Line 40"/>
          <p:cNvSpPr>
            <a:spLocks noChangeShapeType="1"/>
          </p:cNvSpPr>
          <p:nvPr/>
        </p:nvSpPr>
        <p:spPr bwMode="auto">
          <a:xfrm>
            <a:off x="3722688" y="5367338"/>
            <a:ext cx="188912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5" name="Rectangle 41"/>
          <p:cNvSpPr>
            <a:spLocks noChangeArrowheads="1"/>
          </p:cNvSpPr>
          <p:nvPr/>
        </p:nvSpPr>
        <p:spPr bwMode="auto">
          <a:xfrm>
            <a:off x="4646613" y="4867275"/>
            <a:ext cx="330200" cy="796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6" name="Line 42"/>
          <p:cNvSpPr>
            <a:spLocks noChangeShapeType="1"/>
          </p:cNvSpPr>
          <p:nvPr/>
        </p:nvSpPr>
        <p:spPr bwMode="auto">
          <a:xfrm>
            <a:off x="4646613" y="5067300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7" name="Line 43"/>
          <p:cNvSpPr>
            <a:spLocks noChangeShapeType="1"/>
          </p:cNvSpPr>
          <p:nvPr/>
        </p:nvSpPr>
        <p:spPr bwMode="auto">
          <a:xfrm>
            <a:off x="4646613" y="5272088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8" name="Line 44"/>
          <p:cNvSpPr>
            <a:spLocks noChangeShapeType="1"/>
          </p:cNvSpPr>
          <p:nvPr/>
        </p:nvSpPr>
        <p:spPr bwMode="auto">
          <a:xfrm>
            <a:off x="4646613" y="5476875"/>
            <a:ext cx="330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09" name="Rectangle 45"/>
          <p:cNvSpPr>
            <a:spLocks noChangeArrowheads="1"/>
          </p:cNvSpPr>
          <p:nvPr/>
        </p:nvSpPr>
        <p:spPr bwMode="auto">
          <a:xfrm>
            <a:off x="4621213" y="5467350"/>
            <a:ext cx="3492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1311" name="Line 47"/>
          <p:cNvSpPr>
            <a:spLocks noChangeShapeType="1"/>
          </p:cNvSpPr>
          <p:nvPr/>
        </p:nvSpPr>
        <p:spPr bwMode="auto">
          <a:xfrm>
            <a:off x="4432300" y="5176838"/>
            <a:ext cx="18891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12" name="Rectangle 48"/>
          <p:cNvSpPr>
            <a:spLocks noChangeArrowheads="1"/>
          </p:cNvSpPr>
          <p:nvPr/>
        </p:nvSpPr>
        <p:spPr bwMode="auto">
          <a:xfrm>
            <a:off x="5356225" y="4867275"/>
            <a:ext cx="342900" cy="796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13" name="Line 49"/>
          <p:cNvSpPr>
            <a:spLocks noChangeShapeType="1"/>
          </p:cNvSpPr>
          <p:nvPr/>
        </p:nvSpPr>
        <p:spPr bwMode="auto">
          <a:xfrm>
            <a:off x="5356225" y="5067300"/>
            <a:ext cx="3429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14" name="Line 50"/>
          <p:cNvSpPr>
            <a:spLocks noChangeShapeType="1"/>
          </p:cNvSpPr>
          <p:nvPr/>
        </p:nvSpPr>
        <p:spPr bwMode="auto">
          <a:xfrm>
            <a:off x="5356225" y="5272088"/>
            <a:ext cx="3429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15" name="Line 51"/>
          <p:cNvSpPr>
            <a:spLocks noChangeShapeType="1"/>
          </p:cNvSpPr>
          <p:nvPr/>
        </p:nvSpPr>
        <p:spPr bwMode="auto">
          <a:xfrm>
            <a:off x="5356225" y="5476875"/>
            <a:ext cx="3429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16" name="Rectangle 52"/>
          <p:cNvSpPr>
            <a:spLocks noChangeArrowheads="1"/>
          </p:cNvSpPr>
          <p:nvPr/>
        </p:nvSpPr>
        <p:spPr bwMode="auto">
          <a:xfrm>
            <a:off x="5341938" y="5467350"/>
            <a:ext cx="3492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1318" name="Line 54"/>
          <p:cNvSpPr>
            <a:spLocks noChangeShapeType="1"/>
          </p:cNvSpPr>
          <p:nvPr/>
        </p:nvSpPr>
        <p:spPr bwMode="auto">
          <a:xfrm>
            <a:off x="5153025" y="5367338"/>
            <a:ext cx="203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19" name="Rectangle 55"/>
          <p:cNvSpPr>
            <a:spLocks noChangeArrowheads="1"/>
          </p:cNvSpPr>
          <p:nvPr/>
        </p:nvSpPr>
        <p:spPr bwMode="auto">
          <a:xfrm>
            <a:off x="6080125" y="4867275"/>
            <a:ext cx="341313" cy="7969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20" name="Line 56"/>
          <p:cNvSpPr>
            <a:spLocks noChangeShapeType="1"/>
          </p:cNvSpPr>
          <p:nvPr/>
        </p:nvSpPr>
        <p:spPr bwMode="auto">
          <a:xfrm>
            <a:off x="6080125" y="5067300"/>
            <a:ext cx="34131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21" name="Line 57"/>
          <p:cNvSpPr>
            <a:spLocks noChangeShapeType="1"/>
          </p:cNvSpPr>
          <p:nvPr/>
        </p:nvSpPr>
        <p:spPr bwMode="auto">
          <a:xfrm>
            <a:off x="6080125" y="5272088"/>
            <a:ext cx="34131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22" name="Line 58"/>
          <p:cNvSpPr>
            <a:spLocks noChangeShapeType="1"/>
          </p:cNvSpPr>
          <p:nvPr/>
        </p:nvSpPr>
        <p:spPr bwMode="auto">
          <a:xfrm>
            <a:off x="6080125" y="5476875"/>
            <a:ext cx="34131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23" name="Rectangle 59"/>
          <p:cNvSpPr>
            <a:spLocks noChangeArrowheads="1"/>
          </p:cNvSpPr>
          <p:nvPr/>
        </p:nvSpPr>
        <p:spPr bwMode="auto">
          <a:xfrm>
            <a:off x="6064250" y="5461000"/>
            <a:ext cx="3492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42</a:t>
            </a:r>
          </a:p>
        </p:txBody>
      </p:sp>
      <p:sp>
        <p:nvSpPr>
          <p:cNvPr id="11325" name="Line 61"/>
          <p:cNvSpPr>
            <a:spLocks noChangeShapeType="1"/>
          </p:cNvSpPr>
          <p:nvPr/>
        </p:nvSpPr>
        <p:spPr bwMode="auto">
          <a:xfrm>
            <a:off x="5864225" y="5584825"/>
            <a:ext cx="2032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26" name="Rectangle 62"/>
          <p:cNvSpPr>
            <a:spLocks noChangeArrowheads="1"/>
          </p:cNvSpPr>
          <p:nvPr/>
        </p:nvSpPr>
        <p:spPr bwMode="auto">
          <a:xfrm>
            <a:off x="2503488" y="5264150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11327" name="Rectangle 63"/>
          <p:cNvSpPr>
            <a:spLocks noChangeArrowheads="1"/>
          </p:cNvSpPr>
          <p:nvPr/>
        </p:nvSpPr>
        <p:spPr bwMode="auto">
          <a:xfrm>
            <a:off x="3960813" y="5264150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11328" name="Rectangle 64"/>
          <p:cNvSpPr>
            <a:spLocks noChangeArrowheads="1"/>
          </p:cNvSpPr>
          <p:nvPr/>
        </p:nvSpPr>
        <p:spPr bwMode="auto">
          <a:xfrm>
            <a:off x="4670425" y="5264150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11329" name="Rectangle 65"/>
          <p:cNvSpPr>
            <a:spLocks noChangeArrowheads="1"/>
          </p:cNvSpPr>
          <p:nvPr/>
        </p:nvSpPr>
        <p:spPr bwMode="auto">
          <a:xfrm>
            <a:off x="4670425" y="5059363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11330" name="Rectangle 66"/>
          <p:cNvSpPr>
            <a:spLocks noChangeArrowheads="1"/>
          </p:cNvSpPr>
          <p:nvPr/>
        </p:nvSpPr>
        <p:spPr bwMode="auto">
          <a:xfrm>
            <a:off x="5348288" y="5264150"/>
            <a:ext cx="349250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30</a:t>
            </a:r>
          </a:p>
        </p:txBody>
      </p:sp>
      <p:sp>
        <p:nvSpPr>
          <p:cNvPr id="11331" name="Rectangle 67"/>
          <p:cNvSpPr>
            <a:spLocks noChangeArrowheads="1"/>
          </p:cNvSpPr>
          <p:nvPr/>
        </p:nvSpPr>
        <p:spPr bwMode="auto">
          <a:xfrm>
            <a:off x="1793875" y="5730875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1332" name="Rectangle 68"/>
          <p:cNvSpPr>
            <a:spLocks noChangeArrowheads="1"/>
          </p:cNvSpPr>
          <p:nvPr/>
        </p:nvSpPr>
        <p:spPr bwMode="auto">
          <a:xfrm>
            <a:off x="2514600" y="5745163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11333" name="Rectangle 69"/>
          <p:cNvSpPr>
            <a:spLocks noChangeArrowheads="1"/>
          </p:cNvSpPr>
          <p:nvPr/>
        </p:nvSpPr>
        <p:spPr bwMode="auto">
          <a:xfrm>
            <a:off x="3240088" y="5734050"/>
            <a:ext cx="2397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*</a:t>
            </a:r>
          </a:p>
        </p:txBody>
      </p:sp>
      <p:sp>
        <p:nvSpPr>
          <p:cNvPr id="11334" name="Rectangle 70"/>
          <p:cNvSpPr>
            <a:spLocks noChangeArrowheads="1"/>
          </p:cNvSpPr>
          <p:nvPr/>
        </p:nvSpPr>
        <p:spPr bwMode="auto">
          <a:xfrm>
            <a:off x="3973513" y="5734050"/>
            <a:ext cx="2651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11335" name="Rectangle 71"/>
          <p:cNvSpPr>
            <a:spLocks noChangeArrowheads="1"/>
          </p:cNvSpPr>
          <p:nvPr/>
        </p:nvSpPr>
        <p:spPr bwMode="auto">
          <a:xfrm>
            <a:off x="4670425" y="5745163"/>
            <a:ext cx="265113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11336" name="Rectangle 72"/>
          <p:cNvSpPr>
            <a:spLocks noChangeArrowheads="1"/>
          </p:cNvSpPr>
          <p:nvPr/>
        </p:nvSpPr>
        <p:spPr bwMode="auto">
          <a:xfrm>
            <a:off x="5405438" y="5734050"/>
            <a:ext cx="239712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*</a:t>
            </a:r>
          </a:p>
        </p:txBody>
      </p:sp>
      <p:sp>
        <p:nvSpPr>
          <p:cNvPr id="11337" name="Rectangle 73"/>
          <p:cNvSpPr>
            <a:spLocks noChangeArrowheads="1"/>
          </p:cNvSpPr>
          <p:nvPr/>
        </p:nvSpPr>
        <p:spPr bwMode="auto">
          <a:xfrm>
            <a:off x="6127750" y="5734050"/>
            <a:ext cx="269875" cy="254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1200">
                <a:solidFill>
                  <a:srgbClr val="000000"/>
                </a:solidFill>
              </a:rPr>
              <a:t>+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2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1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1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1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1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32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0663"/>
            <a:ext cx="7385050" cy="581025"/>
          </a:xfrm>
          <a:noFill/>
          <a:ln/>
        </p:spPr>
        <p:txBody>
          <a:bodyPr anchor="ctr">
            <a:normAutofit/>
          </a:bodyPr>
          <a:lstStyle/>
          <a:p>
            <a:r>
              <a:rPr lang="en-US" altLang="ko-KR" sz="3200" dirty="0" smtClean="0"/>
              <a:t>11. Instruction Format</a:t>
            </a:r>
            <a:endParaRPr lang="en-US" altLang="ko-KR" sz="3200" dirty="0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15950" y="1258888"/>
            <a:ext cx="8213725" cy="141410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63500" tIns="25400" rIns="63500" bIns="25400">
            <a:spAutoFit/>
          </a:bodyPr>
          <a:lstStyle/>
          <a:p>
            <a:pPr marL="1524000" indent="-1524000" algn="just" defTabSz="152400">
              <a:spcBef>
                <a:spcPct val="46000"/>
              </a:spcBef>
            </a:pPr>
            <a:r>
              <a:rPr lang="en-US" altLang="ko-KR" dirty="0">
                <a:solidFill>
                  <a:schemeClr val="tx2"/>
                </a:solidFill>
              </a:rPr>
              <a:t>OP-code field</a:t>
            </a:r>
            <a:r>
              <a:rPr lang="en-US" altLang="ko-KR" dirty="0"/>
              <a:t> - specifies the operation to be performed</a:t>
            </a:r>
          </a:p>
          <a:p>
            <a:pPr marL="1524000" indent="-1524000" algn="just" defTabSz="152400">
              <a:spcBef>
                <a:spcPct val="46000"/>
              </a:spcBef>
            </a:pPr>
            <a:r>
              <a:rPr lang="en-US" altLang="ko-KR" dirty="0">
                <a:solidFill>
                  <a:srgbClr val="000099"/>
                </a:solidFill>
              </a:rPr>
              <a:t>Address field</a:t>
            </a:r>
            <a:r>
              <a:rPr lang="en-US" altLang="ko-KR" dirty="0"/>
              <a:t> - designates memory address(</a:t>
            </a:r>
            <a:r>
              <a:rPr lang="en-US" altLang="ko-KR" dirty="0" err="1"/>
              <a:t>es</a:t>
            </a:r>
            <a:r>
              <a:rPr lang="en-US" altLang="ko-KR" dirty="0"/>
              <a:t>) or a processor register(s)</a:t>
            </a:r>
          </a:p>
          <a:p>
            <a:pPr marL="1524000" indent="-1524000" algn="just" defTabSz="152400">
              <a:spcBef>
                <a:spcPct val="46000"/>
              </a:spcBef>
            </a:pPr>
            <a:r>
              <a:rPr lang="en-US" altLang="ko-KR" dirty="0">
                <a:solidFill>
                  <a:srgbClr val="990000"/>
                </a:solidFill>
              </a:rPr>
              <a:t>Mode </a:t>
            </a:r>
            <a:r>
              <a:rPr lang="en-US" altLang="ko-KR" dirty="0" smtClean="0">
                <a:solidFill>
                  <a:srgbClr val="990000"/>
                </a:solidFill>
              </a:rPr>
              <a:t>field </a:t>
            </a:r>
            <a:r>
              <a:rPr lang="en-US" altLang="ko-KR" dirty="0" smtClean="0"/>
              <a:t>- </a:t>
            </a:r>
            <a:r>
              <a:rPr lang="en-US" altLang="ko-KR" dirty="0"/>
              <a:t>determines how the address field is to be interpreted (</a:t>
            </a:r>
            <a:r>
              <a:rPr lang="en-US" altLang="ko-KR" dirty="0" smtClean="0"/>
              <a:t>to </a:t>
            </a:r>
            <a:r>
              <a:rPr lang="en-US" altLang="ko-KR" dirty="0"/>
              <a:t>get effective address or the operand)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92088" y="2697163"/>
            <a:ext cx="8275637" cy="97462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63500" tIns="25400" rIns="63500" bIns="25400">
            <a:spAutoFit/>
          </a:bodyPr>
          <a:lstStyle/>
          <a:p>
            <a:pPr algn="just" defTabSz="762000">
              <a:buFontTx/>
              <a:buChar char="•"/>
            </a:pPr>
            <a:r>
              <a:rPr lang="en-US" altLang="ko-KR" sz="2000" dirty="0"/>
              <a:t> The number of address fields in the instruction </a:t>
            </a:r>
            <a:r>
              <a:rPr lang="en-US" altLang="ko-KR" sz="2000" dirty="0" smtClean="0"/>
              <a:t>format depends </a:t>
            </a:r>
            <a:r>
              <a:rPr lang="en-US" altLang="ko-KR" sz="2000" dirty="0"/>
              <a:t>on the internal organization of </a:t>
            </a:r>
            <a:r>
              <a:rPr lang="en-US" altLang="ko-KR" sz="2000" dirty="0" smtClean="0"/>
              <a:t>CPU.</a:t>
            </a:r>
            <a:endParaRPr lang="en-US" altLang="ko-KR" sz="2000" dirty="0"/>
          </a:p>
          <a:p>
            <a:pPr algn="just" defTabSz="762000">
              <a:buFontTx/>
              <a:buChar char="•"/>
            </a:pPr>
            <a:r>
              <a:rPr lang="en-US" altLang="ko-KR" sz="2000" dirty="0" smtClean="0"/>
              <a:t> </a:t>
            </a:r>
            <a:r>
              <a:rPr lang="en-US" altLang="ko-KR" sz="2000" dirty="0"/>
              <a:t>The three most common CPU organizations: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679450" y="3657600"/>
            <a:ext cx="6338275" cy="28203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marL="571500" lvl="1" algn="l" defTabSz="762000">
              <a:lnSpc>
                <a:spcPct val="119000"/>
              </a:lnSpc>
              <a:spcBef>
                <a:spcPct val="60000"/>
              </a:spcBef>
            </a:pPr>
            <a:r>
              <a:rPr lang="en-US" altLang="ko-KR" sz="1600" dirty="0">
                <a:solidFill>
                  <a:srgbClr val="FF0000"/>
                </a:solidFill>
              </a:rPr>
              <a:t>Single accumulator organization: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/>
              <a:t>	ADD	X	                /* AC </a:t>
            </a:r>
            <a:r>
              <a:rPr lang="en-US" altLang="ko-KR" sz="1600" dirty="0">
                <a:latin typeface="Symbol" pitchFamily="18" charset="2"/>
                <a:sym typeface="Symbol" pitchFamily="18" charset="2"/>
              </a:rPr>
              <a:t></a:t>
            </a:r>
            <a:r>
              <a:rPr lang="en-US" altLang="ko-KR" sz="1600" dirty="0"/>
              <a:t> AC + M[X]  */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>
                <a:solidFill>
                  <a:schemeClr val="tx2"/>
                </a:solidFill>
              </a:rPr>
              <a:t>General register organization: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/>
              <a:t>	ADD	R1, R2, R3	    /* R1 </a:t>
            </a:r>
            <a:r>
              <a:rPr lang="en-US" altLang="ko-KR" sz="1600" dirty="0">
                <a:latin typeface="Symbol" pitchFamily="18" charset="2"/>
                <a:sym typeface="Symbol" pitchFamily="18" charset="2"/>
              </a:rPr>
              <a:t></a:t>
            </a:r>
            <a:r>
              <a:rPr lang="en-US" altLang="ko-KR" sz="1600" dirty="0"/>
              <a:t> R2 + R3  */		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/>
              <a:t>    ADD	R1, R2	                /* R1 </a:t>
            </a:r>
            <a:r>
              <a:rPr lang="en-US" altLang="ko-KR" sz="1600" dirty="0">
                <a:latin typeface="Symbol" pitchFamily="18" charset="2"/>
                <a:sym typeface="Symbol" pitchFamily="18" charset="2"/>
              </a:rPr>
              <a:t></a:t>
            </a:r>
            <a:r>
              <a:rPr lang="en-US" altLang="ko-KR" sz="1600" dirty="0"/>
              <a:t> R1 + R2  */	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/>
              <a:t>	MOV	R1, R2	                /* R1 </a:t>
            </a:r>
            <a:r>
              <a:rPr lang="en-US" altLang="ko-KR" sz="1600" dirty="0">
                <a:latin typeface="Symbol" pitchFamily="18" charset="2"/>
                <a:sym typeface="Symbol" pitchFamily="18" charset="2"/>
              </a:rPr>
              <a:t></a:t>
            </a:r>
            <a:r>
              <a:rPr lang="en-US" altLang="ko-KR" sz="1600" dirty="0"/>
              <a:t> R2  */		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/>
              <a:t>    ADD	R1, X	                /* R1 </a:t>
            </a:r>
            <a:r>
              <a:rPr lang="en-US" altLang="ko-KR" sz="1600" dirty="0">
                <a:latin typeface="Symbol" pitchFamily="18" charset="2"/>
                <a:sym typeface="Symbol" pitchFamily="18" charset="2"/>
              </a:rPr>
              <a:t></a:t>
            </a:r>
            <a:r>
              <a:rPr lang="en-US" altLang="ko-KR" sz="1600" dirty="0"/>
              <a:t> R1 + M[X]  */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>
                <a:solidFill>
                  <a:srgbClr val="000099"/>
                </a:solidFill>
              </a:rPr>
              <a:t>Stack organization: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/>
              <a:t>	PUSH	X	                /* TOS </a:t>
            </a:r>
            <a:r>
              <a:rPr lang="en-US" altLang="ko-KR" sz="1600" dirty="0">
                <a:latin typeface="Symbol" pitchFamily="18" charset="2"/>
                <a:sym typeface="Symbol" pitchFamily="18" charset="2"/>
              </a:rPr>
              <a:t></a:t>
            </a:r>
            <a:r>
              <a:rPr lang="en-US" altLang="ko-KR" sz="1600" dirty="0"/>
              <a:t> M[X]  */		</a:t>
            </a:r>
          </a:p>
          <a:p>
            <a:pPr marL="571500" lvl="1" algn="l" defTabSz="762000">
              <a:lnSpc>
                <a:spcPct val="50000"/>
              </a:lnSpc>
              <a:spcBef>
                <a:spcPct val="60000"/>
              </a:spcBef>
            </a:pPr>
            <a:r>
              <a:rPr lang="en-US" altLang="ko-KR" sz="1600" dirty="0"/>
              <a:t>    ADD	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92088" y="877888"/>
            <a:ext cx="2136933" cy="39754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altLang="ko-KR" sz="2000" dirty="0" smtClean="0">
                <a:solidFill>
                  <a:srgbClr val="FF0000"/>
                </a:solidFill>
              </a:rPr>
              <a:t>Instruction </a:t>
            </a:r>
            <a:r>
              <a:rPr lang="en-US" altLang="ko-KR" sz="2000" dirty="0">
                <a:solidFill>
                  <a:srgbClr val="FF0000"/>
                </a:solidFill>
              </a:rPr>
              <a:t>Fields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04800" y="914400"/>
            <a:ext cx="8592096" cy="58386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63500" tIns="25400" rIns="63500" bIns="25400">
            <a:spAutoFit/>
          </a:bodyPr>
          <a:lstStyle/>
          <a:p>
            <a:pPr algn="l" defTabSz="762000">
              <a:lnSpc>
                <a:spcPct val="85000"/>
              </a:lnSpc>
              <a:buFontTx/>
              <a:buChar char="•"/>
            </a:pPr>
            <a:r>
              <a:rPr lang="en-US" altLang="ko-KR" sz="2000" dirty="0">
                <a:solidFill>
                  <a:srgbClr val="FF0000"/>
                </a:solidFill>
              </a:rPr>
              <a:t> Three-Address Instructions</a:t>
            </a:r>
          </a:p>
          <a:p>
            <a:pPr algn="l" defTabSz="762000"/>
            <a:endParaRPr lang="en-US" altLang="ko-KR" dirty="0">
              <a:solidFill>
                <a:schemeClr val="bg2"/>
              </a:solidFill>
            </a:endParaRPr>
          </a:p>
          <a:p>
            <a:pPr algn="l" defTabSz="762000"/>
            <a:r>
              <a:rPr lang="en-US" altLang="ko-KR" dirty="0"/>
              <a:t>	Program to evaluate  </a:t>
            </a:r>
            <a:r>
              <a:rPr lang="en-US" altLang="ko-KR" dirty="0">
                <a:solidFill>
                  <a:srgbClr val="000099"/>
                </a:solidFill>
              </a:rPr>
              <a:t>X = (A + B) * (C + D) :</a:t>
            </a:r>
          </a:p>
          <a:p>
            <a:pPr algn="l" defTabSz="762000">
              <a:lnSpc>
                <a:spcPct val="50000"/>
              </a:lnSpc>
              <a:spcBef>
                <a:spcPct val="57000"/>
              </a:spcBef>
            </a:pPr>
            <a:r>
              <a:rPr lang="en-US" altLang="ko-KR" dirty="0"/>
              <a:t>		ADD	R1, A, B	   /*  R1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M[A] + M[B]	*/		</a:t>
            </a:r>
          </a:p>
          <a:p>
            <a:pPr algn="l" defTabSz="762000">
              <a:lnSpc>
                <a:spcPct val="50000"/>
              </a:lnSpc>
              <a:spcBef>
                <a:spcPct val="57000"/>
              </a:spcBef>
            </a:pPr>
            <a:r>
              <a:rPr lang="en-US" altLang="ko-KR" dirty="0"/>
              <a:t>        		ADD	R2, C, D	   /*  R2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M[C] + M[D]	*/		</a:t>
            </a:r>
          </a:p>
          <a:p>
            <a:pPr algn="l" defTabSz="762000">
              <a:lnSpc>
                <a:spcPct val="50000"/>
              </a:lnSpc>
              <a:spcBef>
                <a:spcPct val="57000"/>
              </a:spcBef>
            </a:pPr>
            <a:r>
              <a:rPr lang="en-US" altLang="ko-KR" dirty="0"/>
              <a:t>        		MUL	X, R1, R2	   /*  M[X]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R1 * R2		*/</a:t>
            </a:r>
          </a:p>
          <a:p>
            <a:pPr algn="l" defTabSz="762000"/>
            <a:endParaRPr lang="en-US" altLang="ko-KR" dirty="0" smtClean="0"/>
          </a:p>
          <a:p>
            <a:pPr algn="l" defTabSz="762000"/>
            <a:r>
              <a:rPr lang="en-US" altLang="ko-KR" dirty="0"/>
              <a:t>			- Results in short programs </a:t>
            </a:r>
          </a:p>
          <a:p>
            <a:pPr algn="l" defTabSz="762000"/>
            <a:r>
              <a:rPr lang="en-US" altLang="ko-KR" dirty="0"/>
              <a:t>  			- Instruction becomes long (many bits)</a:t>
            </a:r>
          </a:p>
          <a:p>
            <a:pPr algn="l" defTabSz="762000"/>
            <a:endParaRPr lang="en-US" altLang="ko-KR" dirty="0"/>
          </a:p>
          <a:p>
            <a:pPr algn="l" defTabSz="762000">
              <a:lnSpc>
                <a:spcPct val="85000"/>
              </a:lnSpc>
              <a:buFontTx/>
              <a:buChar char="•"/>
            </a:pPr>
            <a:r>
              <a:rPr lang="en-US" altLang="ko-KR" sz="2000" dirty="0"/>
              <a:t> </a:t>
            </a:r>
            <a:r>
              <a:rPr lang="en-US" altLang="ko-KR" sz="2000" dirty="0">
                <a:solidFill>
                  <a:srgbClr val="990000"/>
                </a:solidFill>
              </a:rPr>
              <a:t>Two-Address Instructions</a:t>
            </a:r>
          </a:p>
          <a:p>
            <a:pPr algn="l" defTabSz="762000">
              <a:lnSpc>
                <a:spcPct val="85000"/>
              </a:lnSpc>
            </a:pPr>
            <a:endParaRPr lang="en-US" altLang="ko-KR" sz="2000" dirty="0">
              <a:solidFill>
                <a:srgbClr val="990000"/>
              </a:solidFill>
            </a:endParaRPr>
          </a:p>
          <a:p>
            <a:pPr algn="l" defTabSz="762000">
              <a:lnSpc>
                <a:spcPct val="85000"/>
              </a:lnSpc>
            </a:pPr>
            <a:r>
              <a:rPr lang="en-US" altLang="ko-KR" dirty="0"/>
              <a:t>	 Program to evaluate  </a:t>
            </a:r>
            <a:r>
              <a:rPr lang="en-US" altLang="ko-KR" dirty="0">
                <a:solidFill>
                  <a:srgbClr val="000099"/>
                </a:solidFill>
              </a:rPr>
              <a:t>X = (A + B) * (C + D) :</a:t>
            </a:r>
          </a:p>
          <a:p>
            <a:pPr algn="l" defTabSz="762000"/>
            <a:endParaRPr lang="en-US" altLang="ko-KR" dirty="0">
              <a:solidFill>
                <a:srgbClr val="000099"/>
              </a:solidFill>
            </a:endParaRPr>
          </a:p>
          <a:p>
            <a:pPr algn="l" defTabSz="762000"/>
            <a:r>
              <a:rPr lang="en-US" altLang="ko-KR" dirty="0"/>
              <a:t>		MOV    R1, A               /* R1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M[A]           */</a:t>
            </a:r>
          </a:p>
          <a:p>
            <a:pPr algn="l" defTabSz="762000"/>
            <a:r>
              <a:rPr lang="en-US" altLang="ko-KR" dirty="0"/>
              <a:t>		ADD     R1, B               /* R1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R1 + M[A]  */</a:t>
            </a:r>
          </a:p>
          <a:p>
            <a:pPr algn="l" defTabSz="762000"/>
            <a:r>
              <a:rPr lang="en-US" altLang="ko-KR" dirty="0"/>
              <a:t>		MOV    R2, C               /* R2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M[C]           */</a:t>
            </a:r>
          </a:p>
          <a:p>
            <a:pPr algn="l" defTabSz="762000"/>
            <a:r>
              <a:rPr lang="en-US" altLang="ko-KR" dirty="0"/>
              <a:t>		ADD     R2, D               /* R2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R2 + M[D]  */</a:t>
            </a:r>
          </a:p>
          <a:p>
            <a:pPr algn="l" defTabSz="762000"/>
            <a:r>
              <a:rPr lang="en-US" altLang="ko-KR" dirty="0"/>
              <a:t>		MUL     R1, R2             /* R1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R1 * R2      */</a:t>
            </a:r>
          </a:p>
          <a:p>
            <a:pPr algn="l" defTabSz="762000"/>
            <a:r>
              <a:rPr lang="en-US" altLang="ko-KR" dirty="0"/>
              <a:t>		MOV     X, R1               /* M[X]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R1           */</a:t>
            </a:r>
          </a:p>
          <a:p>
            <a:pPr algn="l" defTabSz="762000"/>
            <a:endParaRPr lang="en-US" altLang="ko-KR" dirty="0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823913" y="1287463"/>
            <a:ext cx="31750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/>
              <a:t>   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852488" y="2746375"/>
            <a:ext cx="31750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/>
              <a:t>   </a:t>
            </a: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827088" y="3754438"/>
            <a:ext cx="31750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/>
              <a:t>   </a:t>
            </a: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4216400" y="2544763"/>
            <a:ext cx="254000" cy="635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24" name="Rectangle 12"/>
          <p:cNvSpPr>
            <a:spLocks noGrp="1" noChangeArrowheads="1"/>
          </p:cNvSpPr>
          <p:nvPr>
            <p:ph type="title"/>
          </p:nvPr>
        </p:nvSpPr>
        <p:spPr>
          <a:xfrm>
            <a:off x="304800" y="295275"/>
            <a:ext cx="8047037" cy="434975"/>
          </a:xfrm>
          <a:noFill/>
          <a:ln/>
        </p:spPr>
        <p:txBody>
          <a:bodyPr wrap="none">
            <a:noAutofit/>
          </a:bodyPr>
          <a:lstStyle/>
          <a:p>
            <a:r>
              <a:rPr lang="en-US" altLang="ko-KR" sz="3200" dirty="0" smtClean="0"/>
              <a:t>Three,  and Two-Address Instructions</a:t>
            </a:r>
            <a:endParaRPr lang="en-US" altLang="ko-KR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65113"/>
            <a:ext cx="8077200" cy="496887"/>
          </a:xfrm>
          <a:noFill/>
          <a:ln/>
        </p:spPr>
        <p:txBody>
          <a:bodyPr anchor="ctr">
            <a:noAutofit/>
          </a:bodyPr>
          <a:lstStyle/>
          <a:p>
            <a:r>
              <a:rPr lang="en-US" altLang="ko-KR" sz="3200" dirty="0" smtClean="0"/>
              <a:t>One and Zero-Address Instructions</a:t>
            </a:r>
            <a:endParaRPr lang="en-US" altLang="ko-KR" sz="3200" dirty="0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03213" y="847725"/>
            <a:ext cx="3137654" cy="31521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>
              <a:lnSpc>
                <a:spcPct val="85000"/>
              </a:lnSpc>
              <a:buFontTx/>
              <a:buChar char="•"/>
            </a:pPr>
            <a:r>
              <a:rPr lang="en-US" altLang="ko-KR" sz="2000" dirty="0">
                <a:solidFill>
                  <a:srgbClr val="FF0000"/>
                </a:solidFill>
              </a:rPr>
              <a:t> One-Address Instructions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15963" y="1138238"/>
            <a:ext cx="588010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/>
              <a:t>- Use an implied AC register for all data manipulation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715963" y="1377950"/>
            <a:ext cx="484505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/>
              <a:t>- Program to evaluate  </a:t>
            </a:r>
            <a:r>
              <a:rPr lang="en-US" altLang="ko-KR">
                <a:solidFill>
                  <a:srgbClr val="000099"/>
                </a:solidFill>
              </a:rPr>
              <a:t>X = (A + B) * (C + D) :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663700" y="1658938"/>
            <a:ext cx="6521450" cy="202876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defTabSz="762000"/>
            <a:r>
              <a:rPr lang="en-US" altLang="ko-KR" dirty="0"/>
              <a:t>LOAD   	A           /*  AC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M[A]   	*/</a:t>
            </a:r>
          </a:p>
          <a:p>
            <a:pPr algn="l" defTabSz="762000"/>
            <a:r>
              <a:rPr lang="en-US" altLang="ko-KR" dirty="0"/>
              <a:t>ADD     	B           /*  AC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AC + M[B]  </a:t>
            </a:r>
            <a:r>
              <a:rPr lang="en-US" altLang="ko-KR" dirty="0" smtClean="0"/>
              <a:t>	*/</a:t>
            </a:r>
            <a:endParaRPr lang="en-US" altLang="ko-KR" dirty="0"/>
          </a:p>
          <a:p>
            <a:pPr algn="l" defTabSz="762000"/>
            <a:r>
              <a:rPr lang="en-US" altLang="ko-KR" dirty="0"/>
              <a:t>STORE  	T            /*  M[T]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AC   	*/</a:t>
            </a:r>
          </a:p>
          <a:p>
            <a:pPr algn="l" defTabSz="762000"/>
            <a:r>
              <a:rPr lang="en-US" altLang="ko-KR" dirty="0"/>
              <a:t>LOAD   	C           /*  AC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M[C]   	*/</a:t>
            </a:r>
          </a:p>
          <a:p>
            <a:pPr algn="l" defTabSz="762000"/>
            <a:r>
              <a:rPr lang="en-US" altLang="ko-KR" dirty="0"/>
              <a:t>ADD     	D           /*  AC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AC + M[D]	*/</a:t>
            </a:r>
          </a:p>
          <a:p>
            <a:pPr algn="l" defTabSz="762000"/>
            <a:r>
              <a:rPr lang="en-US" altLang="ko-KR" dirty="0"/>
              <a:t>MUL     	T            /*  AC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AC * M[T]	*/</a:t>
            </a:r>
          </a:p>
          <a:p>
            <a:pPr algn="l" defTabSz="762000"/>
            <a:r>
              <a:rPr lang="en-US" altLang="ko-KR" dirty="0"/>
              <a:t>STORE  	X           /*  M[X]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AC   	*/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303213" y="3584575"/>
            <a:ext cx="3460750" cy="309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>
              <a:lnSpc>
                <a:spcPct val="85000"/>
              </a:lnSpc>
              <a:buFontTx/>
              <a:buChar char="•"/>
            </a:pPr>
            <a:r>
              <a:rPr lang="en-US" altLang="ko-KR" sz="2000"/>
              <a:t> </a:t>
            </a:r>
            <a:r>
              <a:rPr lang="en-US" altLang="ko-KR" sz="2000">
                <a:solidFill>
                  <a:schemeClr val="tx2"/>
                </a:solidFill>
              </a:rPr>
              <a:t>Zero-Address Instructions</a:t>
            </a:r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715963" y="3863975"/>
            <a:ext cx="509270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/>
              <a:t>- Can be found in a stack-organized computer</a:t>
            </a: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715963" y="4103688"/>
            <a:ext cx="4845050" cy="298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63500" tIns="25400" rIns="63500" bIns="25400">
            <a:spAutoFit/>
          </a:bodyPr>
          <a:lstStyle/>
          <a:p>
            <a:pPr algn="l" defTabSz="762000"/>
            <a:r>
              <a:rPr lang="en-US" altLang="ko-KR"/>
              <a:t>- Program to evaluate  </a:t>
            </a:r>
            <a:r>
              <a:rPr lang="en-US" altLang="ko-KR">
                <a:solidFill>
                  <a:srgbClr val="000099"/>
                </a:solidFill>
              </a:rPr>
              <a:t>X = (A + B) * (C + D) :</a:t>
            </a:r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1663700" y="4646613"/>
            <a:ext cx="6396038" cy="182030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63500" tIns="25400" rIns="63500" bIns="25400">
            <a:spAutoFit/>
          </a:bodyPr>
          <a:lstStyle/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/>
              <a:t>PUSH	A	/*  TOS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A	*/				</a:t>
            </a:r>
          </a:p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/>
              <a:t>PUSH	B	/*  TOS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B	*/					</a:t>
            </a:r>
          </a:p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>
                <a:solidFill>
                  <a:srgbClr val="FF0000"/>
                </a:solidFill>
              </a:rPr>
              <a:t>ADD</a:t>
            </a:r>
            <a:r>
              <a:rPr lang="en-US" altLang="ko-KR" dirty="0"/>
              <a:t>		/*  TOS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(A + B)	*/				</a:t>
            </a:r>
          </a:p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/>
              <a:t>PUSH	C	/*  TOS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C	*/				</a:t>
            </a:r>
          </a:p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/>
              <a:t>PUSH	D	/*  TOS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D	*/					</a:t>
            </a:r>
          </a:p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>
                <a:solidFill>
                  <a:srgbClr val="FF0000"/>
                </a:solidFill>
              </a:rPr>
              <a:t>ADD</a:t>
            </a:r>
            <a:r>
              <a:rPr lang="en-US" altLang="ko-KR" dirty="0"/>
              <a:t>		/*  TOS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(C + D)	*/					</a:t>
            </a:r>
          </a:p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>
                <a:solidFill>
                  <a:srgbClr val="FF0000"/>
                </a:solidFill>
              </a:rPr>
              <a:t>MUL</a:t>
            </a:r>
            <a:r>
              <a:rPr lang="en-US" altLang="ko-KR" dirty="0"/>
              <a:t>		/*  TOS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(C + D) * (A + B)  */  </a:t>
            </a:r>
          </a:p>
          <a:p>
            <a:pPr algn="l" defTabSz="152400">
              <a:lnSpc>
                <a:spcPct val="30000"/>
              </a:lnSpc>
              <a:spcBef>
                <a:spcPct val="55000"/>
              </a:spcBef>
              <a:tabLst>
                <a:tab pos="381000" algn="l"/>
                <a:tab pos="1168400" algn="l"/>
                <a:tab pos="2362200" algn="l"/>
                <a:tab pos="4559300" algn="l"/>
              </a:tabLst>
            </a:pPr>
            <a:r>
              <a:rPr lang="en-US" altLang="ko-KR" dirty="0"/>
              <a:t>POP	X	/*  M[X] </a:t>
            </a:r>
            <a:r>
              <a:rPr lang="en-US" altLang="ko-KR" dirty="0">
                <a:latin typeface="Symbol" pitchFamily="18" charset="2"/>
              </a:rPr>
              <a:t></a:t>
            </a:r>
            <a:r>
              <a:rPr lang="en-US" altLang="ko-KR" dirty="0"/>
              <a:t> TOS	*/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0" y="2590800"/>
            <a:ext cx="28643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End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1224</TotalTime>
  <Words>2111</Words>
  <Application>Microsoft Office PowerPoint</Application>
  <PresentationFormat>On-screen Show (4:3)</PresentationFormat>
  <Paragraphs>767</Paragraphs>
  <Slides>47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Flow</vt:lpstr>
      <vt:lpstr>Register Transfer Language and Microoperations</vt:lpstr>
      <vt:lpstr>1. Register Transfer Language</vt:lpstr>
      <vt:lpstr>Register Transfer Language</vt:lpstr>
      <vt:lpstr> Register Transfer Language (Rules)</vt:lpstr>
      <vt:lpstr>Register Transfer contd..</vt:lpstr>
      <vt:lpstr>Register Transfer contd..</vt:lpstr>
      <vt:lpstr>Register Transfer contd..</vt:lpstr>
      <vt:lpstr>Simultaneous Operations</vt:lpstr>
      <vt:lpstr>Basic Symbols For Register Transfers</vt:lpstr>
      <vt:lpstr>Organization of a Digital System</vt:lpstr>
      <vt:lpstr>2. Microoperations</vt:lpstr>
      <vt:lpstr> Microoperations</vt:lpstr>
      <vt:lpstr>3. Arithmetic Microoperations cont.</vt:lpstr>
      <vt:lpstr>Arithmetic Microoperations cont</vt:lpstr>
      <vt:lpstr>Summary of Typical Arithmetic Micro-Operations </vt:lpstr>
      <vt:lpstr>Arithmetic Microoperations: Binary Adder</vt:lpstr>
      <vt:lpstr>Slide 17</vt:lpstr>
      <vt:lpstr>Arithmetic Microoperations Binary Incrementer</vt:lpstr>
      <vt:lpstr>4. Logic Microoperations</vt:lpstr>
      <vt:lpstr>List of Logic Microoperations</vt:lpstr>
      <vt:lpstr>Logic Microoperations</vt:lpstr>
      <vt:lpstr>Slide 22</vt:lpstr>
      <vt:lpstr>Slide 23</vt:lpstr>
      <vt:lpstr>Slide 24</vt:lpstr>
      <vt:lpstr>Hardware Implementation Of  Logic Microoperations</vt:lpstr>
      <vt:lpstr>5. Shift  Microoperations</vt:lpstr>
      <vt:lpstr>Logical Shift</vt:lpstr>
      <vt:lpstr>Circular Shift</vt:lpstr>
      <vt:lpstr>Arithmetic Shift</vt:lpstr>
      <vt:lpstr>Arithmetic Shift</vt:lpstr>
      <vt:lpstr>Shift Microoperations</vt:lpstr>
      <vt:lpstr>Slide 32</vt:lpstr>
      <vt:lpstr> Basic Computer Instructions Format</vt:lpstr>
      <vt:lpstr>7. Fetch and Decode: Flow Chart</vt:lpstr>
      <vt:lpstr>8. Instruction Cycle</vt:lpstr>
      <vt:lpstr>9. Computer Instructions</vt:lpstr>
      <vt:lpstr> Memory Reference Instructions</vt:lpstr>
      <vt:lpstr>Register Reference Instructions</vt:lpstr>
      <vt:lpstr> Input-Output And Interrupt </vt:lpstr>
      <vt:lpstr>Input-Output And Interrupt Instructions</vt:lpstr>
      <vt:lpstr>10. A Stack Machine</vt:lpstr>
      <vt:lpstr>Register Stack Organization</vt:lpstr>
      <vt:lpstr>Reverse Polish Notation</vt:lpstr>
      <vt:lpstr>11. Instruction Format</vt:lpstr>
      <vt:lpstr>Three,  and Two-Address Instructions</vt:lpstr>
      <vt:lpstr>One and Zero-Address Instructions</vt:lpstr>
      <vt:lpstr>Slide 47</vt:lpstr>
    </vt:vector>
  </TitlesOfParts>
  <Company>SNIST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Student</dc:creator>
  <cp:lastModifiedBy>RamaKrishna</cp:lastModifiedBy>
  <cp:revision>199</cp:revision>
  <dcterms:created xsi:type="dcterms:W3CDTF">2013-12-30T04:30:31Z</dcterms:created>
  <dcterms:modified xsi:type="dcterms:W3CDTF">2026-04-04T04:42:07Z</dcterms:modified>
</cp:coreProperties>
</file>