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0" r:id="rId2"/>
    <p:sldId id="407" r:id="rId3"/>
    <p:sldId id="271" r:id="rId4"/>
    <p:sldId id="408" r:id="rId5"/>
    <p:sldId id="296" r:id="rId6"/>
    <p:sldId id="299" r:id="rId7"/>
    <p:sldId id="264" r:id="rId8"/>
    <p:sldId id="409" r:id="rId9"/>
    <p:sldId id="290" r:id="rId10"/>
    <p:sldId id="268" r:id="rId11"/>
    <p:sldId id="297" r:id="rId12"/>
    <p:sldId id="410" r:id="rId13"/>
    <p:sldId id="269" r:id="rId14"/>
    <p:sldId id="411" r:id="rId15"/>
    <p:sldId id="272" r:id="rId16"/>
    <p:sldId id="273" r:id="rId17"/>
    <p:sldId id="274" r:id="rId18"/>
    <p:sldId id="405" r:id="rId19"/>
    <p:sldId id="406" r:id="rId20"/>
    <p:sldId id="278" r:id="rId21"/>
    <p:sldId id="279" r:id="rId22"/>
    <p:sldId id="280" r:id="rId23"/>
    <p:sldId id="412" r:id="rId24"/>
    <p:sldId id="329" r:id="rId25"/>
    <p:sldId id="338" r:id="rId26"/>
    <p:sldId id="330" r:id="rId27"/>
    <p:sldId id="331" r:id="rId28"/>
    <p:sldId id="413" r:id="rId29"/>
    <p:sldId id="340" r:id="rId30"/>
    <p:sldId id="341" r:id="rId31"/>
    <p:sldId id="344" r:id="rId32"/>
    <p:sldId id="352" r:id="rId33"/>
    <p:sldId id="355" r:id="rId34"/>
    <p:sldId id="356" r:id="rId35"/>
    <p:sldId id="414" r:id="rId36"/>
    <p:sldId id="415" r:id="rId37"/>
    <p:sldId id="416" r:id="rId38"/>
    <p:sldId id="417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F7C0-EC4D-44D4-9681-8A03A2568EF0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682BF-1C31-4C1A-BB59-4DF916E20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B7FD0-2FA3-4AEA-80E3-C6C476835E7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B7FD0-2FA3-4AEA-80E3-C6C476835E7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5" y="152400"/>
            <a:ext cx="798195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Memory Segmentation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2564" y="457200"/>
            <a:ext cx="8365236" cy="593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52400" y="3581400"/>
            <a:ext cx="32004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  <a:defRPr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 Logical Addresses for each Segment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Logical Address – 16 bits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Base Address (16 bits)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Offset Address (16 bits)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Physical Address Calculation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7467600" cy="6397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0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Memory Address Generation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609600"/>
            <a:ext cx="8686800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BIU has a dedicated adder for determining physical memory addresses.</a:t>
            </a:r>
          </a:p>
          <a:p>
            <a:pPr eaLnBrk="1" hangingPunct="1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Group 6"/>
          <p:cNvGrpSpPr>
            <a:grpSpLocks noChangeAspect="1"/>
          </p:cNvGrpSpPr>
          <p:nvPr/>
        </p:nvGrpSpPr>
        <p:grpSpPr bwMode="auto">
          <a:xfrm>
            <a:off x="6172584" y="3582614"/>
            <a:ext cx="2438400" cy="439738"/>
            <a:chOff x="1500" y="3560"/>
            <a:chExt cx="2437" cy="277"/>
          </a:xfrm>
        </p:grpSpPr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1500" y="3560"/>
              <a:ext cx="2437" cy="277"/>
            </a:xfrm>
            <a:prstGeom prst="cube">
              <a:avLst>
                <a:gd name="adj" fmla="val 24995"/>
              </a:avLst>
            </a:prstGeom>
            <a:solidFill>
              <a:schemeClr val="accent3">
                <a:lumMod val="5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1805" y="3649"/>
              <a:ext cx="1318" cy="1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200" b="1" dirty="0">
                  <a:solidFill>
                    <a:schemeClr val="bg1"/>
                  </a:solidFill>
                  <a:latin typeface="Calibri" pitchFamily="34" charset="0"/>
                </a:rPr>
                <a:t>Physical Address (20 Bits)</a:t>
              </a:r>
            </a:p>
          </p:txBody>
        </p:sp>
      </p:grpSp>
      <p:grpSp>
        <p:nvGrpSpPr>
          <p:cNvPr id="11" name="Group 9"/>
          <p:cNvGrpSpPr>
            <a:grpSpLocks noChangeAspect="1"/>
          </p:cNvGrpSpPr>
          <p:nvPr/>
        </p:nvGrpSpPr>
        <p:grpSpPr bwMode="auto">
          <a:xfrm>
            <a:off x="6769489" y="2515827"/>
            <a:ext cx="1079501" cy="1143003"/>
            <a:chOff x="2090" y="2888"/>
            <a:chExt cx="680" cy="720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auto">
            <a:xfrm>
              <a:off x="2097" y="2888"/>
              <a:ext cx="673" cy="432"/>
            </a:xfrm>
            <a:prstGeom prst="cube">
              <a:avLst>
                <a:gd name="adj" fmla="val 24995"/>
              </a:avLst>
            </a:prstGeom>
            <a:solidFill>
              <a:schemeClr val="accent3">
                <a:lumMod val="5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2090" y="2976"/>
              <a:ext cx="632" cy="28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lIns="90488" tIns="44450" rIns="90488" bIns="44450">
              <a:spAutoFit/>
            </a:bodyPr>
            <a:lstStyle/>
            <a:p>
              <a:pPr eaLnBrk="0" hangingPunct="0"/>
              <a:r>
                <a:rPr lang="en-US" sz="2400" dirty="0">
                  <a:solidFill>
                    <a:schemeClr val="bg1"/>
                  </a:solidFill>
                  <a:latin typeface="Calibri" pitchFamily="34" charset="0"/>
                </a:rPr>
                <a:t>Adder</a:t>
              </a:r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2386" y="3320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3"/>
          <p:cNvGrpSpPr>
            <a:grpSpLocks noChangeAspect="1"/>
          </p:cNvGrpSpPr>
          <p:nvPr/>
        </p:nvGrpSpPr>
        <p:grpSpPr bwMode="auto">
          <a:xfrm>
            <a:off x="4190847" y="1537914"/>
            <a:ext cx="3277137" cy="977900"/>
            <a:chOff x="1623" y="2370"/>
            <a:chExt cx="2208" cy="616"/>
          </a:xfrm>
        </p:grpSpPr>
        <p:sp>
          <p:nvSpPr>
            <p:cNvPr id="16" name="Line 14"/>
            <p:cNvSpPr>
              <a:spLocks noChangeShapeType="1"/>
            </p:cNvSpPr>
            <p:nvPr/>
          </p:nvSpPr>
          <p:spPr bwMode="auto">
            <a:xfrm flipH="1">
              <a:off x="3674" y="2783"/>
              <a:ext cx="7" cy="20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AutoShape 15"/>
            <p:cNvSpPr>
              <a:spLocks noChangeArrowheads="1"/>
            </p:cNvSpPr>
            <p:nvPr/>
          </p:nvSpPr>
          <p:spPr bwMode="auto">
            <a:xfrm>
              <a:off x="1623" y="2370"/>
              <a:ext cx="2147" cy="232"/>
            </a:xfrm>
            <a:prstGeom prst="cube">
              <a:avLst>
                <a:gd name="adj" fmla="val 24995"/>
              </a:avLst>
            </a:prstGeom>
            <a:solidFill>
              <a:schemeClr val="accent3">
                <a:lumMod val="5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661" y="2447"/>
              <a:ext cx="1324" cy="171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latin typeface="+mn-lt"/>
                  <a:cs typeface="+mn-cs"/>
                </a:rPr>
                <a:t>Segment Register (16 bits)</a:t>
              </a:r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 flipH="1">
              <a:off x="2365" y="2781"/>
              <a:ext cx="131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>
              <a:off x="2365" y="2622"/>
              <a:ext cx="0" cy="1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3189" y="2376"/>
              <a:ext cx="642" cy="247"/>
            </a:xfrm>
            <a:prstGeom prst="cube">
              <a:avLst>
                <a:gd name="adj" fmla="val 24995"/>
              </a:avLst>
            </a:prstGeom>
            <a:solidFill>
              <a:srgbClr val="FFCC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3249" y="2416"/>
              <a:ext cx="5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>
                  <a:solidFill>
                    <a:schemeClr val="bg1"/>
                  </a:solidFill>
                  <a:latin typeface="Calibri" pitchFamily="34" charset="0"/>
                </a:rPr>
                <a:t>0 0 0 0</a:t>
              </a:r>
            </a:p>
          </p:txBody>
        </p:sp>
      </p:grpSp>
      <p:grpSp>
        <p:nvGrpSpPr>
          <p:cNvPr id="23" name="Group 21"/>
          <p:cNvGrpSpPr>
            <a:grpSpLocks noChangeAspect="1"/>
          </p:cNvGrpSpPr>
          <p:nvPr/>
        </p:nvGrpSpPr>
        <p:grpSpPr bwMode="auto">
          <a:xfrm>
            <a:off x="6477000" y="990600"/>
            <a:ext cx="2133350" cy="1524976"/>
            <a:chOff x="3039" y="2046"/>
            <a:chExt cx="1415" cy="1044"/>
          </a:xfrm>
        </p:grpSpPr>
        <p:grpSp>
          <p:nvGrpSpPr>
            <p:cNvPr id="24" name="Group 22"/>
            <p:cNvGrpSpPr>
              <a:grpSpLocks/>
            </p:cNvGrpSpPr>
            <p:nvPr/>
          </p:nvGrpSpPr>
          <p:grpSpPr bwMode="auto">
            <a:xfrm>
              <a:off x="3039" y="2046"/>
              <a:ext cx="1415" cy="262"/>
              <a:chOff x="1895" y="1948"/>
              <a:chExt cx="1415" cy="262"/>
            </a:xfrm>
          </p:grpSpPr>
          <p:sp>
            <p:nvSpPr>
              <p:cNvPr id="26" name="AutoShape 23"/>
              <p:cNvSpPr>
                <a:spLocks noChangeArrowheads="1"/>
              </p:cNvSpPr>
              <p:nvPr/>
            </p:nvSpPr>
            <p:spPr bwMode="auto">
              <a:xfrm>
                <a:off x="1895" y="1948"/>
                <a:ext cx="1415" cy="262"/>
              </a:xfrm>
              <a:prstGeom prst="cube">
                <a:avLst>
                  <a:gd name="adj" fmla="val 24995"/>
                </a:avLst>
              </a:prstGeom>
              <a:solidFill>
                <a:schemeClr val="accent3">
                  <a:lumMod val="5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27" name="Rectangle 24"/>
              <p:cNvSpPr>
                <a:spLocks noChangeArrowheads="1"/>
              </p:cNvSpPr>
              <p:nvPr/>
            </p:nvSpPr>
            <p:spPr bwMode="auto">
              <a:xfrm>
                <a:off x="2079" y="2000"/>
                <a:ext cx="1069" cy="171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200" b="1" dirty="0">
                    <a:solidFill>
                      <a:schemeClr val="bg1"/>
                    </a:solidFill>
                    <a:latin typeface="Calibri" pitchFamily="34" charset="0"/>
                  </a:rPr>
                  <a:t>Offset Value (16 bits)</a:t>
                </a:r>
              </a:p>
            </p:txBody>
          </p:sp>
        </p:grpSp>
        <p:sp>
          <p:nvSpPr>
            <p:cNvPr id="25" name="Line 25"/>
            <p:cNvSpPr>
              <a:spLocks noChangeShapeType="1"/>
            </p:cNvSpPr>
            <p:nvPr/>
          </p:nvSpPr>
          <p:spPr bwMode="auto">
            <a:xfrm>
              <a:off x="3797" y="2335"/>
              <a:ext cx="13" cy="755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3"/>
          <a:srcRect l="6875" t="11000" r="37813" b="47000"/>
          <a:stretch>
            <a:fillRect/>
          </a:stretch>
        </p:blipFill>
        <p:spPr bwMode="auto">
          <a:xfrm>
            <a:off x="304800" y="2286000"/>
            <a:ext cx="5394911" cy="256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/>
          <a:srcRect l="11563" t="60257" r="35000" b="35000"/>
          <a:stretch>
            <a:fillRect/>
          </a:stretch>
        </p:blipFill>
        <p:spPr bwMode="auto">
          <a:xfrm>
            <a:off x="838200" y="5562600"/>
            <a:ext cx="5181600" cy="287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397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200" b="1" dirty="0" smtClean="0">
                <a:ea typeface="Calibri" pitchFamily="34" charset="0"/>
                <a:cs typeface="Calibri" pitchFamily="34" charset="0"/>
              </a:rPr>
              <a:t>Memory Address Generation</a:t>
            </a:r>
            <a:endParaRPr lang="en-US" sz="2200" b="1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569075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1FB044A-1101-45E5-901B-84D97BEE8EC7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04800" y="1219200"/>
            <a:ext cx="8305800" cy="2773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Logical Address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is specified as 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Segment Address : offset Address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Physical address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is obtained by shifting the segment address 4 bits to the left and adding the offset address.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Thus the physical address of the logical address A4FB:4872 is: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			 A4FB0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		         +  </a:t>
            </a:r>
            <a:r>
              <a:rPr kumimoji="0" lang="en-US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4872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			  A9822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5175" y="4419600"/>
            <a:ext cx="5153025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7467600" cy="487362"/>
          </a:xfrm>
        </p:spPr>
        <p:txBody>
          <a:bodyPr>
            <a:normAutofit/>
          </a:bodyPr>
          <a:lstStyle/>
          <a:p>
            <a:pPr algn="l"/>
            <a:r>
              <a:rPr 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Advantages:</a:t>
            </a:r>
            <a:endParaRPr lang="en-US" sz="24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4"/>
          <p:cNvSpPr>
            <a:spLocks noGrp="1"/>
          </p:cNvSpPr>
          <p:nvPr>
            <p:ph sz="quarter" idx="1"/>
          </p:nvPr>
        </p:nvSpPr>
        <p:spPr>
          <a:xfrm>
            <a:off x="685800" y="1447800"/>
            <a:ext cx="7467600" cy="42672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allows the programmer to access 1MB memory using only 16-bit address.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allows placing of code, data and stack portions of the same program in different segments, for data and code protection.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is possible to enhance the memory size of code, data or stack segments beyond 64KB by allotting more than one segment for each area.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allows to share the data easily.</a:t>
            </a:r>
          </a:p>
          <a:p>
            <a:pPr algn="just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4084638"/>
            <a:ext cx="81534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D</a:t>
            </a:r>
            <a:r>
              <a:rPr kumimoji="0" lang="en-US" sz="24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isadvantages</a:t>
            </a:r>
            <a:r>
              <a:rPr kumimoji="0" lang="en-US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kumimoji="0" lang="en-US" sz="2400" b="1" i="0" u="sng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4648200"/>
            <a:ext cx="7467600" cy="533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Although the total memory is 16*64KB, at a time only 4*64KB memory can be accessed.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Architecture of 8086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78486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0625" t="48500" r="54688" b="20000"/>
          <a:stretch>
            <a:fillRect/>
          </a:stretch>
        </p:blipFill>
        <p:spPr bwMode="auto">
          <a:xfrm>
            <a:off x="0" y="4267200"/>
            <a:ext cx="2819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l="16250" t="24500" r="50000" b="48500"/>
          <a:stretch>
            <a:fillRect/>
          </a:stretch>
        </p:blipFill>
        <p:spPr bwMode="auto">
          <a:xfrm>
            <a:off x="76200" y="2514600"/>
            <a:ext cx="2743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3200" y="2133600"/>
            <a:ext cx="6130488" cy="4540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914400"/>
            <a:ext cx="6335713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8750" t="30500" r="14375" b="23000"/>
          <a:stretch>
            <a:fillRect/>
          </a:stretch>
        </p:blipFill>
        <p:spPr bwMode="auto">
          <a:xfrm>
            <a:off x="685800" y="2590800"/>
            <a:ext cx="6248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0625" t="48500" r="54688" b="20000"/>
          <a:stretch>
            <a:fillRect/>
          </a:stretch>
        </p:blipFill>
        <p:spPr bwMode="auto">
          <a:xfrm>
            <a:off x="762000" y="762000"/>
            <a:ext cx="2819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Pipelining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990600"/>
            <a:ext cx="806958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Register Organization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7800"/>
            <a:ext cx="9121140" cy="4240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125" t="6500" r="9375" b="62000"/>
          <a:stretch>
            <a:fillRect/>
          </a:stretch>
        </p:blipFill>
        <p:spPr bwMode="auto">
          <a:xfrm>
            <a:off x="228600" y="1219200"/>
            <a:ext cx="8534400" cy="192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Content Placeholder 3" descr="ro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1143000" y="3505200"/>
            <a:ext cx="6401435" cy="3086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5938" t="14000" r="4062" b="8000"/>
          <a:stretch>
            <a:fillRect/>
          </a:stretch>
        </p:blipFill>
        <p:spPr bwMode="auto">
          <a:xfrm>
            <a:off x="60960" y="1371600"/>
            <a:ext cx="8778240" cy="4754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25" y="990600"/>
            <a:ext cx="9121775" cy="439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4063" t="11000" r="8750" b="40053"/>
          <a:stretch>
            <a:fillRect/>
          </a:stretch>
        </p:blipFill>
        <p:spPr bwMode="auto">
          <a:xfrm>
            <a:off x="381000" y="60960"/>
            <a:ext cx="8078677" cy="283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3048000"/>
            <a:ext cx="777240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	IP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Offset within the Code segment.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		BP  Offset within the Data segment.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		SP  Offset within the Stack segment.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I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     	 SI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 Offset within the Data segment.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I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       	DI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Offset within the Extra segment.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502920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/>
              <a:t>4.Queue register: </a:t>
            </a:r>
            <a:r>
              <a:rPr lang="en-US" sz="2400" dirty="0" smtClean="0"/>
              <a:t>Used to store pre-fetched instructions and inputs it to EU.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7425" y="1349375"/>
            <a:ext cx="7169150" cy="415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666875"/>
            <a:ext cx="8579358" cy="380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3" y="466725"/>
            <a:ext cx="8982075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Addressing Modes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"/>
            <a:ext cx="7627620" cy="5814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09600"/>
            <a:ext cx="7932420" cy="6012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762000"/>
            <a:ext cx="7688580" cy="538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609600"/>
            <a:ext cx="7566660" cy="587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Instruction Set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807" t="41953" r="41617" b="16704"/>
          <a:stretch>
            <a:fillRect/>
          </a:stretch>
        </p:blipFill>
        <p:spPr bwMode="auto">
          <a:xfrm>
            <a:off x="357158" y="1500174"/>
            <a:ext cx="856405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37824" t="30313" r="31184" b="57875"/>
          <a:stretch>
            <a:fillRect/>
          </a:stretch>
        </p:blipFill>
        <p:spPr bwMode="auto">
          <a:xfrm>
            <a:off x="2123728" y="764704"/>
            <a:ext cx="403244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4109" t="13672" r="18908" b="38515"/>
          <a:stretch>
            <a:fillRect/>
          </a:stretch>
        </p:blipFill>
        <p:spPr bwMode="auto">
          <a:xfrm>
            <a:off x="214283" y="1074349"/>
            <a:ext cx="6972207" cy="2798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4935" t="22943" r="14779" b="7265"/>
          <a:stretch>
            <a:fillRect/>
          </a:stretch>
        </p:blipFill>
        <p:spPr bwMode="auto">
          <a:xfrm>
            <a:off x="421034" y="1600200"/>
            <a:ext cx="8189566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5254" t="22515" r="26674" b="70193"/>
          <a:stretch>
            <a:fillRect/>
          </a:stretch>
        </p:blipFill>
        <p:spPr bwMode="auto">
          <a:xfrm>
            <a:off x="0" y="1066800"/>
            <a:ext cx="885698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4935" t="13633" r="14779" b="76992"/>
          <a:stretch>
            <a:fillRect/>
          </a:stretch>
        </p:blipFill>
        <p:spPr bwMode="auto">
          <a:xfrm>
            <a:off x="228600" y="0"/>
            <a:ext cx="9145016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20139" t="13493" r="16720" b="75765"/>
          <a:stretch>
            <a:fillRect/>
          </a:stretch>
        </p:blipFill>
        <p:spPr bwMode="auto">
          <a:xfrm>
            <a:off x="857224" y="2643182"/>
            <a:ext cx="821533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13002" t="24088" r="23162" b="6250"/>
          <a:stretch>
            <a:fillRect/>
          </a:stretch>
        </p:blipFill>
        <p:spPr bwMode="auto">
          <a:xfrm>
            <a:off x="533400" y="1371600"/>
            <a:ext cx="8305800" cy="5095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3002" t="13671" r="23162" b="75912"/>
          <a:stretch>
            <a:fillRect/>
          </a:stretch>
        </p:blipFill>
        <p:spPr bwMode="auto">
          <a:xfrm>
            <a:off x="304800" y="1524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5807" t="25621" r="31102" b="69171"/>
          <a:stretch>
            <a:fillRect/>
          </a:stretch>
        </p:blipFill>
        <p:spPr bwMode="auto">
          <a:xfrm>
            <a:off x="331912" y="914400"/>
            <a:ext cx="8208912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13555" t="24089" r="23194" b="6250"/>
          <a:stretch>
            <a:fillRect/>
          </a:stretch>
        </p:blipFill>
        <p:spPr bwMode="auto">
          <a:xfrm>
            <a:off x="381000" y="1609708"/>
            <a:ext cx="8229600" cy="509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13002" t="13671" r="23162" b="75912"/>
          <a:stretch>
            <a:fillRect/>
          </a:stretch>
        </p:blipFill>
        <p:spPr bwMode="auto">
          <a:xfrm>
            <a:off x="304800" y="1524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 l="5807" t="30829" r="31102" b="63963"/>
          <a:stretch>
            <a:fillRect/>
          </a:stretch>
        </p:blipFill>
        <p:spPr bwMode="auto">
          <a:xfrm>
            <a:off x="331912" y="1066800"/>
            <a:ext cx="85072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930" t="23112" r="20234" b="6250"/>
          <a:stretch>
            <a:fillRect/>
          </a:stretch>
        </p:blipFill>
        <p:spPr bwMode="auto">
          <a:xfrm>
            <a:off x="533400" y="1295400"/>
            <a:ext cx="8305800" cy="5167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13002" t="13671" r="23162" b="75912"/>
          <a:stretch>
            <a:fillRect/>
          </a:stretch>
        </p:blipFill>
        <p:spPr bwMode="auto">
          <a:xfrm>
            <a:off x="304800" y="1524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 l="5807" t="64162" r="31102" b="29588"/>
          <a:stretch>
            <a:fillRect/>
          </a:stretch>
        </p:blipFill>
        <p:spPr bwMode="auto">
          <a:xfrm>
            <a:off x="228600" y="990600"/>
            <a:ext cx="8208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3555" t="23047" r="23780" b="6250"/>
          <a:stretch>
            <a:fillRect/>
          </a:stretch>
        </p:blipFill>
        <p:spPr bwMode="auto">
          <a:xfrm>
            <a:off x="304800" y="1457308"/>
            <a:ext cx="8153400" cy="517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13002" t="13671" r="23162" b="75912"/>
          <a:stretch>
            <a:fillRect/>
          </a:stretch>
        </p:blipFill>
        <p:spPr bwMode="auto">
          <a:xfrm>
            <a:off x="304800" y="1524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 l="5807" t="70412" r="31102" b="24380"/>
          <a:stretch>
            <a:fillRect/>
          </a:stretch>
        </p:blipFill>
        <p:spPr bwMode="auto">
          <a:xfrm>
            <a:off x="228599" y="1066800"/>
            <a:ext cx="8382001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15747" t="23112" r="20417" b="21680"/>
          <a:stretch>
            <a:fillRect/>
          </a:stretch>
        </p:blipFill>
        <p:spPr bwMode="auto">
          <a:xfrm>
            <a:off x="228600" y="1752600"/>
            <a:ext cx="8305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5254" t="27094" r="27781" b="67698"/>
          <a:stretch>
            <a:fillRect/>
          </a:stretch>
        </p:blipFill>
        <p:spPr bwMode="auto">
          <a:xfrm>
            <a:off x="126232" y="1219200"/>
            <a:ext cx="871296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 l="13002" t="13671" r="23162" b="75912"/>
          <a:stretch>
            <a:fillRect/>
          </a:stretch>
        </p:blipFill>
        <p:spPr bwMode="auto">
          <a:xfrm>
            <a:off x="304800" y="2286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6310" t="25000" r="19766" b="18750"/>
          <a:stretch>
            <a:fillRect/>
          </a:stretch>
        </p:blipFill>
        <p:spPr bwMode="auto">
          <a:xfrm>
            <a:off x="228600" y="228600"/>
            <a:ext cx="85725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230</Words>
  <Application>Microsoft Office PowerPoint</Application>
  <PresentationFormat>On-screen Show (4:3)</PresentationFormat>
  <Paragraphs>41</Paragraphs>
  <Slides>38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Slide 1</vt:lpstr>
      <vt:lpstr>Memory Segmentation</vt:lpstr>
      <vt:lpstr>Slide 3</vt:lpstr>
      <vt:lpstr>Physical Address Calculation</vt:lpstr>
      <vt:lpstr>Memory Address Generation</vt:lpstr>
      <vt:lpstr>Memory Address Generation</vt:lpstr>
      <vt:lpstr>Advantages:</vt:lpstr>
      <vt:lpstr>Architecture of 8086 </vt:lpstr>
      <vt:lpstr>Slide 9</vt:lpstr>
      <vt:lpstr>Slide 10</vt:lpstr>
      <vt:lpstr>Slide 11</vt:lpstr>
      <vt:lpstr>Pipelining</vt:lpstr>
      <vt:lpstr>Slide 13</vt:lpstr>
      <vt:lpstr>Register Organization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Addressing Modes</vt:lpstr>
      <vt:lpstr>Slide 24</vt:lpstr>
      <vt:lpstr>Slide 25</vt:lpstr>
      <vt:lpstr>Slide 26</vt:lpstr>
      <vt:lpstr>Slide 27</vt:lpstr>
      <vt:lpstr>Instruction Set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RamaKrishna</cp:lastModifiedBy>
  <cp:revision>203</cp:revision>
  <dcterms:created xsi:type="dcterms:W3CDTF">2025-01-22T03:52:14Z</dcterms:created>
  <dcterms:modified xsi:type="dcterms:W3CDTF">2026-02-18T08:23:33Z</dcterms:modified>
</cp:coreProperties>
</file>