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slides/slide110.xml" ContentType="application/vnd.openxmlformats-officedocument.presentationml.slide+xml"/>
  <Override PartName="/ppt/slides/slide111.xml" ContentType="application/vnd.openxmlformats-officedocument.presentationml.slide+xml"/>
  <Override PartName="/ppt/slides/slide112.xml" ContentType="application/vnd.openxmlformats-officedocument.presentationml.slide+xml"/>
  <Override PartName="/ppt/slides/slide113.xml" ContentType="application/vnd.openxmlformats-officedocument.presentationml.slide+xml"/>
  <Override PartName="/ppt/slides/slide114.xml" ContentType="application/vnd.openxmlformats-officedocument.presentationml.slide+xml"/>
  <Override PartName="/ppt/slides/slide115.xml" ContentType="application/vnd.openxmlformats-officedocument.presentationml.slide+xml"/>
  <Override PartName="/ppt/slides/slide116.xml" ContentType="application/vnd.openxmlformats-officedocument.presentationml.slide+xml"/>
  <Override PartName="/ppt/slides/slide117.xml" ContentType="application/vnd.openxmlformats-officedocument.presentationml.slide+xml"/>
  <Override PartName="/ppt/slides/slide118.xml" ContentType="application/vnd.openxmlformats-officedocument.presentationml.slide+xml"/>
  <Override PartName="/ppt/slides/slide119.xml" ContentType="application/vnd.openxmlformats-officedocument.presentationml.slide+xml"/>
  <Override PartName="/ppt/slides/slide120.xml" ContentType="application/vnd.openxmlformats-officedocument.presentationml.slide+xml"/>
  <Override PartName="/ppt/slides/slide121.xml" ContentType="application/vnd.openxmlformats-officedocument.presentationml.slide+xml"/>
  <Override PartName="/ppt/slides/slide122.xml" ContentType="application/vnd.openxmlformats-officedocument.presentationml.slide+xml"/>
  <Override PartName="/ppt/slides/slide123.xml" ContentType="application/vnd.openxmlformats-officedocument.presentationml.slide+xml"/>
  <Override PartName="/ppt/slides/slide124.xml" ContentType="application/vnd.openxmlformats-officedocument.presentationml.slide+xml"/>
  <Override PartName="/ppt/slides/slide125.xml" ContentType="application/vnd.openxmlformats-officedocument.presentationml.slide+xml"/>
  <Override PartName="/ppt/slides/slide126.xml" ContentType="application/vnd.openxmlformats-officedocument.presentationml.slide+xml"/>
  <Override PartName="/ppt/slides/slide127.xml" ContentType="application/vnd.openxmlformats-officedocument.presentationml.slide+xml"/>
  <Override PartName="/ppt/slides/slide128.xml" ContentType="application/vnd.openxmlformats-officedocument.presentationml.slide+xml"/>
  <Override PartName="/ppt/slides/slide129.xml" ContentType="application/vnd.openxmlformats-officedocument.presentationml.slide+xml"/>
  <Override PartName="/ppt/slides/slide130.xml" ContentType="application/vnd.openxmlformats-officedocument.presentationml.slide+xml"/>
  <Override PartName="/ppt/slides/slide1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386" r:id="rId2"/>
    <p:sldId id="387" r:id="rId3"/>
    <p:sldId id="257" r:id="rId4"/>
    <p:sldId id="258" r:id="rId5"/>
    <p:sldId id="262" r:id="rId6"/>
    <p:sldId id="260" r:id="rId7"/>
    <p:sldId id="261" r:id="rId8"/>
    <p:sldId id="259" r:id="rId9"/>
    <p:sldId id="263" r:id="rId10"/>
    <p:sldId id="264" r:id="rId11"/>
    <p:sldId id="265" r:id="rId12"/>
    <p:sldId id="268" r:id="rId13"/>
    <p:sldId id="266" r:id="rId14"/>
    <p:sldId id="267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2" r:id="rId35"/>
    <p:sldId id="290" r:id="rId36"/>
    <p:sldId id="291" r:id="rId37"/>
    <p:sldId id="279" r:id="rId38"/>
    <p:sldId id="280" r:id="rId39"/>
    <p:sldId id="293" r:id="rId40"/>
    <p:sldId id="294" r:id="rId41"/>
    <p:sldId id="295" r:id="rId42"/>
    <p:sldId id="296" r:id="rId43"/>
    <p:sldId id="297" r:id="rId44"/>
    <p:sldId id="298" r:id="rId45"/>
    <p:sldId id="311" r:id="rId46"/>
    <p:sldId id="299" r:id="rId47"/>
    <p:sldId id="300" r:id="rId48"/>
    <p:sldId id="301" r:id="rId49"/>
    <p:sldId id="303" r:id="rId50"/>
    <p:sldId id="302" r:id="rId51"/>
    <p:sldId id="304" r:id="rId52"/>
    <p:sldId id="305" r:id="rId53"/>
    <p:sldId id="306" r:id="rId54"/>
    <p:sldId id="307" r:id="rId55"/>
    <p:sldId id="308" r:id="rId56"/>
    <p:sldId id="309" r:id="rId57"/>
    <p:sldId id="310" r:id="rId58"/>
    <p:sldId id="312" r:id="rId59"/>
    <p:sldId id="313" r:id="rId60"/>
    <p:sldId id="331" r:id="rId61"/>
    <p:sldId id="332" r:id="rId62"/>
    <p:sldId id="333" r:id="rId63"/>
    <p:sldId id="334" r:id="rId64"/>
    <p:sldId id="335" r:id="rId65"/>
    <p:sldId id="336" r:id="rId66"/>
    <p:sldId id="337" r:id="rId67"/>
    <p:sldId id="314" r:id="rId68"/>
    <p:sldId id="315" r:id="rId69"/>
    <p:sldId id="316" r:id="rId70"/>
    <p:sldId id="317" r:id="rId71"/>
    <p:sldId id="318" r:id="rId72"/>
    <p:sldId id="320" r:id="rId73"/>
    <p:sldId id="319" r:id="rId74"/>
    <p:sldId id="321" r:id="rId75"/>
    <p:sldId id="322" r:id="rId76"/>
    <p:sldId id="324" r:id="rId77"/>
    <p:sldId id="323" r:id="rId78"/>
    <p:sldId id="325" r:id="rId79"/>
    <p:sldId id="326" r:id="rId80"/>
    <p:sldId id="327" r:id="rId81"/>
    <p:sldId id="328" r:id="rId82"/>
    <p:sldId id="329" r:id="rId83"/>
    <p:sldId id="330" r:id="rId84"/>
    <p:sldId id="338" r:id="rId85"/>
    <p:sldId id="339" r:id="rId86"/>
    <p:sldId id="340" r:id="rId87"/>
    <p:sldId id="355" r:id="rId88"/>
    <p:sldId id="341" r:id="rId89"/>
    <p:sldId id="342" r:id="rId90"/>
    <p:sldId id="343" r:id="rId91"/>
    <p:sldId id="344" r:id="rId92"/>
    <p:sldId id="345" r:id="rId93"/>
    <p:sldId id="346" r:id="rId94"/>
    <p:sldId id="347" r:id="rId95"/>
    <p:sldId id="348" r:id="rId96"/>
    <p:sldId id="349" r:id="rId97"/>
    <p:sldId id="350" r:id="rId98"/>
    <p:sldId id="351" r:id="rId99"/>
    <p:sldId id="352" r:id="rId100"/>
    <p:sldId id="353" r:id="rId101"/>
    <p:sldId id="354" r:id="rId102"/>
    <p:sldId id="356" r:id="rId103"/>
    <p:sldId id="357" r:id="rId104"/>
    <p:sldId id="358" r:id="rId105"/>
    <p:sldId id="359" r:id="rId106"/>
    <p:sldId id="360" r:id="rId107"/>
    <p:sldId id="361" r:id="rId108"/>
    <p:sldId id="362" r:id="rId109"/>
    <p:sldId id="363" r:id="rId110"/>
    <p:sldId id="364" r:id="rId111"/>
    <p:sldId id="365" r:id="rId112"/>
    <p:sldId id="366" r:id="rId113"/>
    <p:sldId id="367" r:id="rId114"/>
    <p:sldId id="368" r:id="rId115"/>
    <p:sldId id="369" r:id="rId116"/>
    <p:sldId id="371" r:id="rId117"/>
    <p:sldId id="370" r:id="rId118"/>
    <p:sldId id="372" r:id="rId119"/>
    <p:sldId id="373" r:id="rId120"/>
    <p:sldId id="374" r:id="rId121"/>
    <p:sldId id="375" r:id="rId122"/>
    <p:sldId id="376" r:id="rId123"/>
    <p:sldId id="377" r:id="rId124"/>
    <p:sldId id="378" r:id="rId125"/>
    <p:sldId id="379" r:id="rId126"/>
    <p:sldId id="380" r:id="rId127"/>
    <p:sldId id="381" r:id="rId128"/>
    <p:sldId id="382" r:id="rId129"/>
    <p:sldId id="383" r:id="rId130"/>
    <p:sldId id="384" r:id="rId131"/>
    <p:sldId id="385" r:id="rId13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74" autoAdjust="0"/>
    <p:restoredTop sz="94660"/>
  </p:normalViewPr>
  <p:slideViewPr>
    <p:cSldViewPr>
      <p:cViewPr varScale="1">
        <p:scale>
          <a:sx n="65" d="100"/>
          <a:sy n="65" d="100"/>
        </p:scale>
        <p:origin x="1320" y="3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17" Type="http://schemas.openxmlformats.org/officeDocument/2006/relationships/slide" Target="slides/slide116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63" Type="http://schemas.openxmlformats.org/officeDocument/2006/relationships/slide" Target="slides/slide62.xml"/><Relationship Id="rId84" Type="http://schemas.openxmlformats.org/officeDocument/2006/relationships/slide" Target="slides/slide83.xml"/><Relationship Id="rId16" Type="http://schemas.openxmlformats.org/officeDocument/2006/relationships/slide" Target="slides/slide15.xml"/><Relationship Id="rId107" Type="http://schemas.openxmlformats.org/officeDocument/2006/relationships/slide" Target="slides/slide106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102" Type="http://schemas.openxmlformats.org/officeDocument/2006/relationships/slide" Target="slides/slide101.xml"/><Relationship Id="rId123" Type="http://schemas.openxmlformats.org/officeDocument/2006/relationships/slide" Target="slides/slide122.xml"/><Relationship Id="rId128" Type="http://schemas.openxmlformats.org/officeDocument/2006/relationships/slide" Target="slides/slide127.xml"/><Relationship Id="rId5" Type="http://schemas.openxmlformats.org/officeDocument/2006/relationships/slide" Target="slides/slide4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113" Type="http://schemas.openxmlformats.org/officeDocument/2006/relationships/slide" Target="slides/slide112.xml"/><Relationship Id="rId118" Type="http://schemas.openxmlformats.org/officeDocument/2006/relationships/slide" Target="slides/slide117.xml"/><Relationship Id="rId134" Type="http://schemas.openxmlformats.org/officeDocument/2006/relationships/viewProps" Target="viewProps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59" Type="http://schemas.openxmlformats.org/officeDocument/2006/relationships/slide" Target="slides/slide58.xml"/><Relationship Id="rId103" Type="http://schemas.openxmlformats.org/officeDocument/2006/relationships/slide" Target="slides/slide102.xml"/><Relationship Id="rId108" Type="http://schemas.openxmlformats.org/officeDocument/2006/relationships/slide" Target="slides/slide107.xml"/><Relationship Id="rId124" Type="http://schemas.openxmlformats.org/officeDocument/2006/relationships/slide" Target="slides/slide123.xml"/><Relationship Id="rId129" Type="http://schemas.openxmlformats.org/officeDocument/2006/relationships/slide" Target="slides/slide128.xml"/><Relationship Id="rId54" Type="http://schemas.openxmlformats.org/officeDocument/2006/relationships/slide" Target="slides/slide53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49" Type="http://schemas.openxmlformats.org/officeDocument/2006/relationships/slide" Target="slides/slide48.xml"/><Relationship Id="rId114" Type="http://schemas.openxmlformats.org/officeDocument/2006/relationships/slide" Target="slides/slide113.xml"/><Relationship Id="rId119" Type="http://schemas.openxmlformats.org/officeDocument/2006/relationships/slide" Target="slides/slide118.xml"/><Relationship Id="rId44" Type="http://schemas.openxmlformats.org/officeDocument/2006/relationships/slide" Target="slides/slide43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130" Type="http://schemas.openxmlformats.org/officeDocument/2006/relationships/slide" Target="slides/slide129.xml"/><Relationship Id="rId135" Type="http://schemas.openxmlformats.org/officeDocument/2006/relationships/theme" Target="theme/theme1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109" Type="http://schemas.openxmlformats.org/officeDocument/2006/relationships/slide" Target="slides/slide10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slide" Target="slides/slide103.xml"/><Relationship Id="rId120" Type="http://schemas.openxmlformats.org/officeDocument/2006/relationships/slide" Target="slides/slide119.xml"/><Relationship Id="rId125" Type="http://schemas.openxmlformats.org/officeDocument/2006/relationships/slide" Target="slides/slide124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110" Type="http://schemas.openxmlformats.org/officeDocument/2006/relationships/slide" Target="slides/slide109.xml"/><Relationship Id="rId115" Type="http://schemas.openxmlformats.org/officeDocument/2006/relationships/slide" Target="slides/slide114.xml"/><Relationship Id="rId131" Type="http://schemas.openxmlformats.org/officeDocument/2006/relationships/slide" Target="slides/slide130.xml"/><Relationship Id="rId136" Type="http://schemas.openxmlformats.org/officeDocument/2006/relationships/tableStyles" Target="tableStyles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56" Type="http://schemas.openxmlformats.org/officeDocument/2006/relationships/slide" Target="slides/slide55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slide" Target="slides/slide104.xml"/><Relationship Id="rId126" Type="http://schemas.openxmlformats.org/officeDocument/2006/relationships/slide" Target="slides/slide12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121" Type="http://schemas.openxmlformats.org/officeDocument/2006/relationships/slide" Target="slides/slide120.xml"/><Relationship Id="rId3" Type="http://schemas.openxmlformats.org/officeDocument/2006/relationships/slide" Target="slides/slide2.xml"/><Relationship Id="rId25" Type="http://schemas.openxmlformats.org/officeDocument/2006/relationships/slide" Target="slides/slide24.xml"/><Relationship Id="rId46" Type="http://schemas.openxmlformats.org/officeDocument/2006/relationships/slide" Target="slides/slide45.xml"/><Relationship Id="rId67" Type="http://schemas.openxmlformats.org/officeDocument/2006/relationships/slide" Target="slides/slide66.xml"/><Relationship Id="rId116" Type="http://schemas.openxmlformats.org/officeDocument/2006/relationships/slide" Target="slides/slide11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62" Type="http://schemas.openxmlformats.org/officeDocument/2006/relationships/slide" Target="slides/slide61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111" Type="http://schemas.openxmlformats.org/officeDocument/2006/relationships/slide" Target="slides/slide110.xml"/><Relationship Id="rId132" Type="http://schemas.openxmlformats.org/officeDocument/2006/relationships/slide" Target="slides/slide131.xml"/><Relationship Id="rId15" Type="http://schemas.openxmlformats.org/officeDocument/2006/relationships/slide" Target="slides/slide14.xml"/><Relationship Id="rId36" Type="http://schemas.openxmlformats.org/officeDocument/2006/relationships/slide" Target="slides/slide35.xml"/><Relationship Id="rId57" Type="http://schemas.openxmlformats.org/officeDocument/2006/relationships/slide" Target="slides/slide56.xml"/><Relationship Id="rId106" Type="http://schemas.openxmlformats.org/officeDocument/2006/relationships/slide" Target="slides/slide105.xml"/><Relationship Id="rId127" Type="http://schemas.openxmlformats.org/officeDocument/2006/relationships/slide" Target="slides/slide12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52" Type="http://schemas.openxmlformats.org/officeDocument/2006/relationships/slide" Target="slides/slide51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122" Type="http://schemas.openxmlformats.org/officeDocument/2006/relationships/slide" Target="slides/slide12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26" Type="http://schemas.openxmlformats.org/officeDocument/2006/relationships/slide" Target="slides/slide25.xml"/><Relationship Id="rId47" Type="http://schemas.openxmlformats.org/officeDocument/2006/relationships/slide" Target="slides/slide46.xml"/><Relationship Id="rId68" Type="http://schemas.openxmlformats.org/officeDocument/2006/relationships/slide" Target="slides/slide67.xml"/><Relationship Id="rId89" Type="http://schemas.openxmlformats.org/officeDocument/2006/relationships/slide" Target="slides/slide88.xml"/><Relationship Id="rId112" Type="http://schemas.openxmlformats.org/officeDocument/2006/relationships/slide" Target="slides/slide111.xml"/><Relationship Id="rId133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 useBgFill="1">
        <p:nvSpPr>
          <p:cNvPr id="13" name="Rounded Rectangle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63CAE-3C28-4A05-AE47-483595E96BF7}" type="datetimeFigureOut">
              <a:rPr lang="en-US" smtClean="0"/>
              <a:t>1/21/2026</a:t>
            </a:fld>
            <a:endParaRPr lang="en-US" dirty="0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A06F6EB1-B815-447A-B04A-11B18F6178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0" name="Rectangle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Rectangle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63CAE-3C28-4A05-AE47-483595E96BF7}" type="datetimeFigureOut">
              <a:rPr lang="en-US" smtClean="0"/>
              <a:t>1/21/2026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F6EB1-B815-447A-B04A-11B18F6178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 useBgFill="1">
        <p:nvSpPr>
          <p:cNvPr id="10" name="Rounded Rectangle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63CAE-3C28-4A05-AE47-483595E96BF7}" type="datetimeFigureOut">
              <a:rPr lang="en-US" smtClean="0"/>
              <a:t>1/21/2026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8" name="Rectangle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Rectangle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A06F6EB1-B815-447A-B04A-11B18F617834}" type="slidenum">
              <a:rPr lang="en-US" smtClean="0"/>
              <a:t>‹#›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63CAE-3C28-4A05-AE47-483595E96BF7}" type="datetimeFigureOut">
              <a:rPr lang="en-US" smtClean="0"/>
              <a:t>1/21/2026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F6EB1-B815-447A-B04A-11B18F6178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63CAE-3C28-4A05-AE47-483595E96BF7}" type="datetimeFigureOut">
              <a:rPr lang="en-US" smtClean="0"/>
              <a:t>1/21/2026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F6EB1-B815-447A-B04A-11B18F6178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63CAE-3C28-4A05-AE47-483595E96BF7}" type="datetimeFigureOut">
              <a:rPr lang="en-US" smtClean="0"/>
              <a:t>1/21/2026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F6EB1-B815-447A-B04A-11B18F617834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63CAE-3C28-4A05-AE47-483595E96BF7}" type="datetimeFigureOut">
              <a:rPr lang="en-US" smtClean="0"/>
              <a:t>1/21/2026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F6EB1-B815-447A-B04A-11B18F617834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 useBgFill="1">
        <p:nvSpPr>
          <p:cNvPr id="9" name="Rounded Rectangle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63CAE-3C28-4A05-AE47-483595E96BF7}" type="datetimeFigureOut">
              <a:rPr lang="en-US" smtClean="0"/>
              <a:t>1/21/2026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F6EB1-B815-447A-B04A-11B18F6178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63CAE-3C28-4A05-AE47-483595E96BF7}" type="datetimeFigureOut">
              <a:rPr lang="en-US" smtClean="0"/>
              <a:t>1/21/2026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A06F6EB1-B815-447A-B04A-11B18F6178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Rectangle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3" name="Rectangle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dirty="0" smtClean="0"/>
              <a:t>Click icon to add picture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63CAE-3C28-4A05-AE47-483595E96BF7}" type="datetimeFigureOut">
              <a:rPr lang="en-US" smtClean="0"/>
              <a:t>1/21/2026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F6EB1-B815-447A-B04A-11B18F617834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63CAE-3C28-4A05-AE47-483595E96BF7}" type="datetimeFigureOut">
              <a:rPr lang="en-US" smtClean="0"/>
              <a:t>1/21/2026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F6EB1-B815-447A-B04A-11B18F617834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 useBgFill="1">
        <p:nvSpPr>
          <p:cNvPr id="8" name="Rounded Rectangle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27063CAE-3C28-4A05-AE47-483595E96BF7}" type="datetimeFigureOut">
              <a:rPr lang="en-US" smtClean="0"/>
              <a:t>1/21/2026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A06F6EB1-B815-447A-B04A-11B18F617834}" type="slidenum">
              <a:rPr lang="en-US" smtClean="0"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5.png"/><Relationship Id="rId5" Type="http://schemas.openxmlformats.org/officeDocument/2006/relationships/image" Target="../media/image44.png"/><Relationship Id="rId4" Type="http://schemas.openxmlformats.org/officeDocument/2006/relationships/image" Target="../media/image43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9.png"/><Relationship Id="rId4" Type="http://schemas.openxmlformats.org/officeDocument/2006/relationships/image" Target="../media/image48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2.pn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6.png"/><Relationship Id="rId4" Type="http://schemas.openxmlformats.org/officeDocument/2006/relationships/image" Target="../media/image55.pn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2.png"/><Relationship Id="rId4" Type="http://schemas.openxmlformats.org/officeDocument/2006/relationships/image" Target="../media/image61.png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6.png"/><Relationship Id="rId4" Type="http://schemas.openxmlformats.org/officeDocument/2006/relationships/image" Target="../media/image65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png"/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png"/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png"/><Relationship Id="rId7" Type="http://schemas.openxmlformats.org/officeDocument/2006/relationships/image" Target="../media/image82.png"/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1.png"/><Relationship Id="rId5" Type="http://schemas.openxmlformats.org/officeDocument/2006/relationships/image" Target="../media/image80.png"/><Relationship Id="rId4" Type="http://schemas.openxmlformats.org/officeDocument/2006/relationships/image" Target="../media/image79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png"/><Relationship Id="rId7" Type="http://schemas.openxmlformats.org/officeDocument/2006/relationships/image" Target="../media/image88.png"/><Relationship Id="rId2" Type="http://schemas.openxmlformats.org/officeDocument/2006/relationships/image" Target="../media/image8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7.png"/><Relationship Id="rId5" Type="http://schemas.openxmlformats.org/officeDocument/2006/relationships/image" Target="../media/image86.png"/><Relationship Id="rId4" Type="http://schemas.openxmlformats.org/officeDocument/2006/relationships/image" Target="../media/image85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png"/><Relationship Id="rId2" Type="http://schemas.openxmlformats.org/officeDocument/2006/relationships/image" Target="../media/image89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png"/><Relationship Id="rId2" Type="http://schemas.openxmlformats.org/officeDocument/2006/relationships/image" Target="../media/image93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5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png"/><Relationship Id="rId2" Type="http://schemas.openxmlformats.org/officeDocument/2006/relationships/image" Target="../media/image9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8.pn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png"/><Relationship Id="rId2" Type="http://schemas.openxmlformats.org/officeDocument/2006/relationships/image" Target="../media/image99.pn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2.png"/><Relationship Id="rId2" Type="http://schemas.openxmlformats.org/officeDocument/2006/relationships/image" Target="../media/image101.pn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3.pn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5.png"/><Relationship Id="rId2" Type="http://schemas.openxmlformats.org/officeDocument/2006/relationships/image" Target="../media/image104.pn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6.pn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8.png"/><Relationship Id="rId2" Type="http://schemas.openxmlformats.org/officeDocument/2006/relationships/image" Target="../media/image107.pn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9.pn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0.pn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1.pn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2.pn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3.png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5.png"/><Relationship Id="rId2" Type="http://schemas.openxmlformats.org/officeDocument/2006/relationships/image" Target="../media/image11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7.png"/><Relationship Id="rId4" Type="http://schemas.openxmlformats.org/officeDocument/2006/relationships/image" Target="../media/image116.png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9.png"/><Relationship Id="rId2" Type="http://schemas.openxmlformats.org/officeDocument/2006/relationships/image" Target="../media/image118.png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1.png"/><Relationship Id="rId2" Type="http://schemas.openxmlformats.org/officeDocument/2006/relationships/image" Target="../media/image12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3.png"/><Relationship Id="rId4" Type="http://schemas.openxmlformats.org/officeDocument/2006/relationships/image" Target="../media/image122.png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5.png"/><Relationship Id="rId2" Type="http://schemas.openxmlformats.org/officeDocument/2006/relationships/image" Target="../media/image12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7.png"/><Relationship Id="rId4" Type="http://schemas.openxmlformats.org/officeDocument/2006/relationships/image" Target="../media/image126.png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9.png"/><Relationship Id="rId2" Type="http://schemas.openxmlformats.org/officeDocument/2006/relationships/image" Target="../media/image128.png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1.png"/><Relationship Id="rId2" Type="http://schemas.openxmlformats.org/officeDocument/2006/relationships/image" Target="../media/image130.png"/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3.png"/><Relationship Id="rId2" Type="http://schemas.openxmlformats.org/officeDocument/2006/relationships/image" Target="../media/image132.png"/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5.png"/><Relationship Id="rId2" Type="http://schemas.openxmlformats.org/officeDocument/2006/relationships/image" Target="../media/image134.png"/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7.png"/><Relationship Id="rId2" Type="http://schemas.openxmlformats.org/officeDocument/2006/relationships/image" Target="../media/image13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0.png"/><Relationship Id="rId5" Type="http://schemas.openxmlformats.org/officeDocument/2006/relationships/image" Target="../media/image139.png"/><Relationship Id="rId4" Type="http://schemas.openxmlformats.org/officeDocument/2006/relationships/image" Target="../media/image138.png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2.png"/><Relationship Id="rId7" Type="http://schemas.openxmlformats.org/officeDocument/2006/relationships/image" Target="../media/image146.png"/><Relationship Id="rId2" Type="http://schemas.openxmlformats.org/officeDocument/2006/relationships/image" Target="../media/image14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5.png"/><Relationship Id="rId5" Type="http://schemas.openxmlformats.org/officeDocument/2006/relationships/image" Target="../media/image144.png"/><Relationship Id="rId4" Type="http://schemas.openxmlformats.org/officeDocument/2006/relationships/image" Target="../media/image143.png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7.png"/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9.png"/><Relationship Id="rId2" Type="http://schemas.openxmlformats.org/officeDocument/2006/relationships/image" Target="../media/image148.png"/><Relationship Id="rId1" Type="http://schemas.openxmlformats.org/officeDocument/2006/relationships/slideLayout" Target="../slideLayouts/slideLayout2.xml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1.png"/><Relationship Id="rId2" Type="http://schemas.openxmlformats.org/officeDocument/2006/relationships/image" Target="../media/image150.png"/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3.png"/><Relationship Id="rId2" Type="http://schemas.openxmlformats.org/officeDocument/2006/relationships/image" Target="../media/image15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5.png"/><Relationship Id="rId4" Type="http://schemas.openxmlformats.org/officeDocument/2006/relationships/image" Target="../media/image154.png"/></Relationships>
</file>

<file path=ppt/slides/_rels/slide8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7.png"/><Relationship Id="rId2" Type="http://schemas.openxmlformats.org/officeDocument/2006/relationships/image" Target="../media/image156.png"/><Relationship Id="rId1" Type="http://schemas.openxmlformats.org/officeDocument/2006/relationships/slideLayout" Target="../slideLayouts/slideLayout2.xml"/></Relationships>
</file>

<file path=ppt/slides/_rels/slide8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9.png"/><Relationship Id="rId2" Type="http://schemas.openxmlformats.org/officeDocument/2006/relationships/image" Target="../media/image158.png"/><Relationship Id="rId1" Type="http://schemas.openxmlformats.org/officeDocument/2006/relationships/slideLayout" Target="../slideLayouts/slideLayout2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0.png"/><Relationship Id="rId1" Type="http://schemas.openxmlformats.org/officeDocument/2006/relationships/slideLayout" Target="../slideLayouts/slideLayout2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1.png"/><Relationship Id="rId1" Type="http://schemas.openxmlformats.org/officeDocument/2006/relationships/slideLayout" Target="../slideLayouts/slideLayout2.xml"/></Relationships>
</file>

<file path=ppt/slides/_rels/slide8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3.png"/><Relationship Id="rId2" Type="http://schemas.openxmlformats.org/officeDocument/2006/relationships/image" Target="../media/image162.png"/><Relationship Id="rId1" Type="http://schemas.openxmlformats.org/officeDocument/2006/relationships/slideLayout" Target="../slideLayouts/slideLayout2.xml"/></Relationships>
</file>

<file path=ppt/slides/_rels/slide8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5.png"/><Relationship Id="rId2" Type="http://schemas.openxmlformats.org/officeDocument/2006/relationships/image" Target="../media/image16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7.png"/><Relationship Id="rId4" Type="http://schemas.openxmlformats.org/officeDocument/2006/relationships/image" Target="../media/image166.png"/></Relationships>
</file>

<file path=ppt/slides/_rels/slide9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9.png"/><Relationship Id="rId2" Type="http://schemas.openxmlformats.org/officeDocument/2006/relationships/image" Target="../media/image16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1.png"/><Relationship Id="rId4" Type="http://schemas.openxmlformats.org/officeDocument/2006/relationships/image" Target="../media/image170.png"/></Relationships>
</file>

<file path=ppt/slides/_rels/slide9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3.png"/><Relationship Id="rId2" Type="http://schemas.openxmlformats.org/officeDocument/2006/relationships/image" Target="../media/image172.png"/><Relationship Id="rId1" Type="http://schemas.openxmlformats.org/officeDocument/2006/relationships/slideLayout" Target="../slideLayouts/slideLayout2.xml"/></Relationships>
</file>

<file path=ppt/slides/_rels/slide9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5.png"/><Relationship Id="rId2" Type="http://schemas.openxmlformats.org/officeDocument/2006/relationships/image" Target="../media/image17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7.png"/><Relationship Id="rId4" Type="http://schemas.openxmlformats.org/officeDocument/2006/relationships/image" Target="../media/image176.png"/></Relationships>
</file>

<file path=ppt/slides/_rels/slide9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9.png"/><Relationship Id="rId2" Type="http://schemas.openxmlformats.org/officeDocument/2006/relationships/image" Target="../media/image178.png"/><Relationship Id="rId1" Type="http://schemas.openxmlformats.org/officeDocument/2006/relationships/slideLayout" Target="../slideLayouts/slideLayout2.xml"/></Relationships>
</file>

<file path=ppt/slides/_rels/slide9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1.png"/><Relationship Id="rId2" Type="http://schemas.openxmlformats.org/officeDocument/2006/relationships/image" Target="../media/image180.png"/><Relationship Id="rId1" Type="http://schemas.openxmlformats.org/officeDocument/2006/relationships/slideLayout" Target="../slideLayouts/slideLayout2.xml"/></Relationships>
</file>

<file path=ppt/slides/_rels/slide9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3.png"/><Relationship Id="rId2" Type="http://schemas.openxmlformats.org/officeDocument/2006/relationships/image" Target="../media/image182.png"/><Relationship Id="rId1" Type="http://schemas.openxmlformats.org/officeDocument/2006/relationships/slideLayout" Target="../slideLayouts/slideLayout2.xml"/></Relationships>
</file>

<file path=ppt/slides/_rels/slide9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5.png"/><Relationship Id="rId2" Type="http://schemas.openxmlformats.org/officeDocument/2006/relationships/image" Target="../media/image18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7.png"/><Relationship Id="rId4" Type="http://schemas.openxmlformats.org/officeDocument/2006/relationships/image" Target="../media/image186.png"/></Relationships>
</file>

<file path=ppt/slides/_rels/slide9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9.png"/><Relationship Id="rId2" Type="http://schemas.openxmlformats.org/officeDocument/2006/relationships/image" Target="../media/image18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1.png"/><Relationship Id="rId4" Type="http://schemas.openxmlformats.org/officeDocument/2006/relationships/image" Target="../media/image190.png"/></Relationships>
</file>

<file path=ppt/slides/_rels/slide9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3.png"/><Relationship Id="rId2" Type="http://schemas.openxmlformats.org/officeDocument/2006/relationships/image" Target="../media/image19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5.png"/><Relationship Id="rId4" Type="http://schemas.openxmlformats.org/officeDocument/2006/relationships/image" Target="../media/image194.png"/></Relationships>
</file>

<file path=ppt/slides/_rels/slide10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7.png"/><Relationship Id="rId2" Type="http://schemas.openxmlformats.org/officeDocument/2006/relationships/image" Target="../media/image19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9.png"/><Relationship Id="rId4" Type="http://schemas.openxmlformats.org/officeDocument/2006/relationships/image" Target="../media/image198.png"/></Relationships>
</file>

<file path=ppt/slides/_rels/slide10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1.png"/><Relationship Id="rId2" Type="http://schemas.openxmlformats.org/officeDocument/2006/relationships/image" Target="../media/image200.png"/><Relationship Id="rId1" Type="http://schemas.openxmlformats.org/officeDocument/2006/relationships/slideLayout" Target="../slideLayouts/slideLayout2.xml"/></Relationships>
</file>

<file path=ppt/slides/_rels/slide10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3.png"/><Relationship Id="rId2" Type="http://schemas.openxmlformats.org/officeDocument/2006/relationships/image" Target="../media/image20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5.png"/><Relationship Id="rId4" Type="http://schemas.openxmlformats.org/officeDocument/2006/relationships/image" Target="../media/image204.png"/></Relationships>
</file>

<file path=ppt/slides/_rels/slide10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7.png"/><Relationship Id="rId2" Type="http://schemas.openxmlformats.org/officeDocument/2006/relationships/image" Target="../media/image20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9.png"/><Relationship Id="rId4" Type="http://schemas.openxmlformats.org/officeDocument/2006/relationships/image" Target="../media/image208.png"/></Relationships>
</file>

<file path=ppt/slides/_rels/slide10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1.png"/><Relationship Id="rId2" Type="http://schemas.openxmlformats.org/officeDocument/2006/relationships/image" Target="../media/image210.png"/><Relationship Id="rId1" Type="http://schemas.openxmlformats.org/officeDocument/2006/relationships/slideLayout" Target="../slideLayouts/slideLayout2.xml"/></Relationships>
</file>

<file path=ppt/slides/_rels/slide10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3.png"/><Relationship Id="rId7" Type="http://schemas.openxmlformats.org/officeDocument/2006/relationships/image" Target="../media/image217.png"/><Relationship Id="rId2" Type="http://schemas.openxmlformats.org/officeDocument/2006/relationships/image" Target="../media/image21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6.png"/><Relationship Id="rId5" Type="http://schemas.openxmlformats.org/officeDocument/2006/relationships/image" Target="../media/image215.png"/><Relationship Id="rId4" Type="http://schemas.openxmlformats.org/officeDocument/2006/relationships/image" Target="../media/image214.png"/></Relationships>
</file>

<file path=ppt/slides/_rels/slide10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9.png"/><Relationship Id="rId2" Type="http://schemas.openxmlformats.org/officeDocument/2006/relationships/image" Target="../media/image21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1.png"/><Relationship Id="rId4" Type="http://schemas.openxmlformats.org/officeDocument/2006/relationships/image" Target="../media/image220.png"/></Relationships>
</file>

<file path=ppt/slides/_rels/slide10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3.png"/><Relationship Id="rId2" Type="http://schemas.openxmlformats.org/officeDocument/2006/relationships/image" Target="../media/image22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5.png"/><Relationship Id="rId4" Type="http://schemas.openxmlformats.org/officeDocument/2006/relationships/image" Target="../media/image224.png"/></Relationships>
</file>

<file path=ppt/slides/_rels/slide10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7.png"/><Relationship Id="rId2" Type="http://schemas.openxmlformats.org/officeDocument/2006/relationships/image" Target="../media/image226.png"/><Relationship Id="rId1" Type="http://schemas.openxmlformats.org/officeDocument/2006/relationships/slideLayout" Target="../slideLayouts/slideLayout2.xml"/></Relationships>
</file>

<file path=ppt/slides/_rels/slide1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9.png"/><Relationship Id="rId2" Type="http://schemas.openxmlformats.org/officeDocument/2006/relationships/image" Target="../media/image228.png"/><Relationship Id="rId1" Type="http://schemas.openxmlformats.org/officeDocument/2006/relationships/slideLayout" Target="../slideLayouts/slideLayout2.xml"/></Relationships>
</file>

<file path=ppt/slides/_rels/slide1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1.png"/><Relationship Id="rId7" Type="http://schemas.openxmlformats.org/officeDocument/2006/relationships/image" Target="../media/image235.png"/><Relationship Id="rId2" Type="http://schemas.openxmlformats.org/officeDocument/2006/relationships/image" Target="../media/image23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4.png"/><Relationship Id="rId5" Type="http://schemas.openxmlformats.org/officeDocument/2006/relationships/image" Target="../media/image233.png"/><Relationship Id="rId4" Type="http://schemas.openxmlformats.org/officeDocument/2006/relationships/image" Target="../media/image232.png"/></Relationships>
</file>

<file path=ppt/slides/_rels/slide1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6.png"/><Relationship Id="rId1" Type="http://schemas.openxmlformats.org/officeDocument/2006/relationships/slideLayout" Target="../slideLayouts/slideLayout2.xml"/></Relationships>
</file>

<file path=ppt/slides/_rels/slide1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7.png"/><Relationship Id="rId1" Type="http://schemas.openxmlformats.org/officeDocument/2006/relationships/slideLayout" Target="../slideLayouts/slideLayout2.xml"/></Relationships>
</file>

<file path=ppt/slides/_rels/slide1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9.png"/><Relationship Id="rId2" Type="http://schemas.openxmlformats.org/officeDocument/2006/relationships/image" Target="../media/image238.png"/><Relationship Id="rId1" Type="http://schemas.openxmlformats.org/officeDocument/2006/relationships/slideLayout" Target="../slideLayouts/slideLayout2.xml"/></Relationships>
</file>

<file path=ppt/slides/_rels/slide1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1.png"/><Relationship Id="rId2" Type="http://schemas.openxmlformats.org/officeDocument/2006/relationships/image" Target="../media/image240.png"/><Relationship Id="rId1" Type="http://schemas.openxmlformats.org/officeDocument/2006/relationships/slideLayout" Target="../slideLayouts/slideLayout2.xml"/></Relationships>
</file>

<file path=ppt/slides/_rels/slide1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3.png"/><Relationship Id="rId2" Type="http://schemas.openxmlformats.org/officeDocument/2006/relationships/image" Target="../media/image242.png"/><Relationship Id="rId1" Type="http://schemas.openxmlformats.org/officeDocument/2006/relationships/slideLayout" Target="../slideLayouts/slideLayout2.xml"/></Relationships>
</file>

<file path=ppt/slides/_rels/slide1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5.png"/><Relationship Id="rId2" Type="http://schemas.openxmlformats.org/officeDocument/2006/relationships/image" Target="../media/image244.png"/><Relationship Id="rId1" Type="http://schemas.openxmlformats.org/officeDocument/2006/relationships/slideLayout" Target="../slideLayouts/slideLayout2.xml"/></Relationships>
</file>

<file path=ppt/slides/_rels/slide1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7.png"/><Relationship Id="rId2" Type="http://schemas.openxmlformats.org/officeDocument/2006/relationships/image" Target="../media/image246.png"/><Relationship Id="rId1" Type="http://schemas.openxmlformats.org/officeDocument/2006/relationships/slideLayout" Target="../slideLayouts/slideLayout2.xml"/></Relationships>
</file>

<file path=ppt/slides/_rels/slide1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9.png"/><Relationship Id="rId2" Type="http://schemas.openxmlformats.org/officeDocument/2006/relationships/image" Target="../media/image24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1.png"/><Relationship Id="rId4" Type="http://schemas.openxmlformats.org/officeDocument/2006/relationships/image" Target="../media/image250.png"/></Relationships>
</file>

<file path=ppt/slides/_rels/slide1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3.png"/><Relationship Id="rId2" Type="http://schemas.openxmlformats.org/officeDocument/2006/relationships/image" Target="../media/image252.png"/><Relationship Id="rId1" Type="http://schemas.openxmlformats.org/officeDocument/2006/relationships/slideLayout" Target="../slideLayouts/slideLayout2.xml"/></Relationships>
</file>

<file path=ppt/slides/_rels/slide1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5.png"/><Relationship Id="rId2" Type="http://schemas.openxmlformats.org/officeDocument/2006/relationships/image" Target="../media/image254.png"/><Relationship Id="rId1" Type="http://schemas.openxmlformats.org/officeDocument/2006/relationships/slideLayout" Target="../slideLayouts/slideLayout2.xml"/></Relationships>
</file>

<file path=ppt/slides/_rels/slide1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7.png"/><Relationship Id="rId2" Type="http://schemas.openxmlformats.org/officeDocument/2006/relationships/image" Target="../media/image256.png"/><Relationship Id="rId1" Type="http://schemas.openxmlformats.org/officeDocument/2006/relationships/slideLayout" Target="../slideLayouts/slideLayout2.xml"/></Relationships>
</file>

<file path=ppt/slides/_rels/slide1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9.png"/><Relationship Id="rId2" Type="http://schemas.openxmlformats.org/officeDocument/2006/relationships/image" Target="../media/image25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1.png"/><Relationship Id="rId4" Type="http://schemas.openxmlformats.org/officeDocument/2006/relationships/image" Target="../media/image260.png"/></Relationships>
</file>

<file path=ppt/slides/_rels/slide1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3.png"/><Relationship Id="rId2" Type="http://schemas.openxmlformats.org/officeDocument/2006/relationships/image" Target="../media/image26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5.png"/><Relationship Id="rId4" Type="http://schemas.openxmlformats.org/officeDocument/2006/relationships/image" Target="../media/image264.png"/></Relationships>
</file>

<file path=ppt/slides/_rels/slide1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472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Rectangle 3"/>
          <p:cNvSpPr/>
          <p:nvPr/>
        </p:nvSpPr>
        <p:spPr>
          <a:xfrm>
            <a:off x="4343400" y="4800601"/>
            <a:ext cx="457200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i="1" dirty="0" smtClean="0"/>
              <a:t>	Prepared By       </a:t>
            </a:r>
          </a:p>
          <a:p>
            <a:r>
              <a:rPr lang="en-US" sz="3200" dirty="0" smtClean="0"/>
              <a:t>       K </a:t>
            </a:r>
            <a:r>
              <a:rPr lang="en-US" sz="3200" smtClean="0"/>
              <a:t>Nalini</a:t>
            </a:r>
            <a:endParaRPr lang="en-US" sz="3200" dirty="0" smtClean="0"/>
          </a:p>
          <a:p>
            <a:r>
              <a:rPr lang="en-US" sz="3200" dirty="0" smtClean="0"/>
              <a:t>       Assistant Professor</a:t>
            </a:r>
          </a:p>
          <a:p>
            <a:r>
              <a:rPr lang="en-US" sz="3200" dirty="0" smtClean="0"/>
              <a:t>       Dept., of. IT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883660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>
                <a:latin typeface="+mn-lt"/>
              </a:rPr>
              <a:t>UNIT-II</a:t>
            </a:r>
            <a:endParaRPr lang="en-US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621888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52400" y="152400"/>
            <a:ext cx="8839200" cy="6553200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Topics to be covered:</a:t>
            </a:r>
          </a:p>
          <a:p>
            <a:r>
              <a:rPr lang="en-US" b="1" dirty="0"/>
              <a:t>Functions:</a:t>
            </a:r>
            <a:r>
              <a:rPr lang="en-US" dirty="0"/>
              <a:t>	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Defining </a:t>
            </a:r>
            <a:r>
              <a:rPr lang="en-US" dirty="0"/>
              <a:t>a function, calling a function, Types of functions, Function Arguments, Anonymous functions, Global and local variables</a:t>
            </a:r>
          </a:p>
          <a:p>
            <a:r>
              <a:rPr lang="en-US" b="1" dirty="0"/>
              <a:t>String Manipulation</a:t>
            </a:r>
            <a:r>
              <a:rPr lang="en-US" dirty="0"/>
              <a:t>: 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Accessing </a:t>
            </a:r>
            <a:r>
              <a:rPr lang="en-US" dirty="0"/>
              <a:t>Strings, Basic Operations, String slices,	Function and Methods</a:t>
            </a:r>
          </a:p>
          <a:p>
            <a:r>
              <a:rPr lang="en-US" b="1" dirty="0"/>
              <a:t>Lists:</a:t>
            </a:r>
            <a:r>
              <a:rPr lang="en-US" dirty="0"/>
              <a:t>	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Accessing </a:t>
            </a:r>
            <a:r>
              <a:rPr lang="en-US" dirty="0"/>
              <a:t>list, Operations, Working with lists Function and Methods</a:t>
            </a:r>
          </a:p>
          <a:p>
            <a:r>
              <a:rPr lang="en-US" b="1" dirty="0"/>
              <a:t>Tuple:</a:t>
            </a:r>
            <a:r>
              <a:rPr lang="en-US" dirty="0"/>
              <a:t>	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Accessing </a:t>
            </a:r>
            <a:r>
              <a:rPr lang="en-US" dirty="0"/>
              <a:t>tuples, Operations, Working.</a:t>
            </a:r>
          </a:p>
          <a:p>
            <a:r>
              <a:rPr lang="en-US" b="1" dirty="0"/>
              <a:t>Dictionaries:</a:t>
            </a:r>
            <a:r>
              <a:rPr lang="en-US" dirty="0"/>
              <a:t>	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Accessing </a:t>
            </a:r>
            <a:r>
              <a:rPr lang="en-US" dirty="0"/>
              <a:t>values in dictionaries, working with dictionaries, Properties Functions and Methods.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35027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52400" y="152400"/>
            <a:ext cx="8839200" cy="655320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b="1" dirty="0"/>
              <a:t>Functions:</a:t>
            </a:r>
            <a:r>
              <a:rPr lang="en-US" dirty="0"/>
              <a:t>	</a:t>
            </a:r>
            <a:endParaRPr lang="en-US" dirty="0" smtClean="0"/>
          </a:p>
          <a:p>
            <a:r>
              <a:rPr lang="en-US" dirty="0"/>
              <a:t>In Python, function is a group of related statements that perform a specific task.</a:t>
            </a:r>
          </a:p>
          <a:p>
            <a:r>
              <a:rPr lang="en-US" dirty="0"/>
              <a:t>Functions help break our program into smaller and modular chunks. </a:t>
            </a:r>
            <a:endParaRPr lang="en-US" dirty="0" smtClean="0"/>
          </a:p>
          <a:p>
            <a:r>
              <a:rPr lang="en-US" dirty="0" smtClean="0"/>
              <a:t>As </a:t>
            </a:r>
            <a:r>
              <a:rPr lang="en-US" dirty="0"/>
              <a:t>our program grows larger and larger, functions make it more organized and manageable.</a:t>
            </a:r>
          </a:p>
          <a:p>
            <a:r>
              <a:rPr lang="en-US" dirty="0" smtClean="0"/>
              <a:t>If a group of statements is repeatedly required then it is not recommended to write these statements every time separately.</a:t>
            </a:r>
          </a:p>
          <a:p>
            <a:r>
              <a:rPr lang="en-US" dirty="0" smtClean="0"/>
              <a:t>We have to define these statements as a single unit and we can call that unit any number of times based on our requirement without re writing.</a:t>
            </a:r>
          </a:p>
          <a:p>
            <a:r>
              <a:rPr lang="en-US" dirty="0" smtClean="0"/>
              <a:t>This unit is nothing but function.</a:t>
            </a:r>
          </a:p>
          <a:p>
            <a:r>
              <a:rPr lang="en-US" dirty="0" smtClean="0"/>
              <a:t>The main of advantage of functions is code is Reusability.</a:t>
            </a:r>
          </a:p>
          <a:p>
            <a:r>
              <a:rPr lang="en-US" dirty="0" smtClean="0"/>
              <a:t>Note: In other languages functions are also known as methods,procedures,subroutine etc.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14940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52400" y="152400"/>
            <a:ext cx="8839200" cy="6553200"/>
          </a:xfrm>
        </p:spPr>
        <p:txBody>
          <a:bodyPr/>
          <a:lstStyle/>
          <a:p>
            <a:pPr marL="0" indent="0">
              <a:buNone/>
            </a:pPr>
            <a:r>
              <a:rPr lang="en-US" b="1" dirty="0"/>
              <a:t>Advantage of functions in python</a:t>
            </a:r>
          </a:p>
          <a:p>
            <a:r>
              <a:rPr lang="en-US" dirty="0"/>
              <a:t>There are the following advantages of C functions.</a:t>
            </a:r>
          </a:p>
          <a:p>
            <a:r>
              <a:rPr lang="en-US" dirty="0"/>
              <a:t>By using functions, we can avoid rewriting same logic/code again and again in a program.</a:t>
            </a:r>
          </a:p>
          <a:p>
            <a:r>
              <a:rPr lang="en-US" dirty="0"/>
              <a:t>We can call python functions any number of times in a program and from any place in a program.</a:t>
            </a:r>
          </a:p>
          <a:p>
            <a:r>
              <a:rPr lang="en-US" dirty="0"/>
              <a:t>We can track a large python program easily when it is divided into multiple functions.</a:t>
            </a:r>
          </a:p>
          <a:p>
            <a:r>
              <a:rPr lang="en-US" dirty="0"/>
              <a:t>Reusability is the main achievement of python functions</a:t>
            </a:r>
            <a:r>
              <a:rPr lang="en-US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14940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52400" y="152400"/>
            <a:ext cx="8839200" cy="6553200"/>
          </a:xfrm>
        </p:spPr>
        <p:txBody>
          <a:bodyPr/>
          <a:lstStyle/>
          <a:p>
            <a:r>
              <a:rPr lang="en-US" dirty="0" smtClean="0"/>
              <a:t>Python supports 2 types of functions</a:t>
            </a:r>
          </a:p>
          <a:p>
            <a:r>
              <a:rPr lang="en-US" dirty="0" smtClean="0"/>
              <a:t>1.Built in Functions</a:t>
            </a:r>
          </a:p>
          <a:p>
            <a:r>
              <a:rPr lang="en-US" dirty="0" smtClean="0"/>
              <a:t>2.User Defined Functions</a:t>
            </a:r>
          </a:p>
          <a:p>
            <a:r>
              <a:rPr lang="en-US" dirty="0"/>
              <a:t>Anonymous </a:t>
            </a:r>
            <a:r>
              <a:rPr lang="en-US" dirty="0" smtClean="0"/>
              <a:t>functions</a:t>
            </a:r>
          </a:p>
          <a:p>
            <a:pPr marL="0" indent="0">
              <a:buNone/>
            </a:pPr>
            <a:r>
              <a:rPr lang="en-US" b="1" dirty="0" smtClean="0"/>
              <a:t>1.Built </a:t>
            </a:r>
            <a:r>
              <a:rPr lang="en-US" b="1" dirty="0"/>
              <a:t>in </a:t>
            </a:r>
            <a:r>
              <a:rPr lang="en-US" b="1" dirty="0" smtClean="0"/>
              <a:t>Functions:</a:t>
            </a:r>
          </a:p>
          <a:p>
            <a:r>
              <a:rPr lang="en-US" dirty="0"/>
              <a:t>Functions that are built into Python</a:t>
            </a:r>
            <a:r>
              <a:rPr lang="en-US" dirty="0" smtClean="0"/>
              <a:t>.</a:t>
            </a:r>
          </a:p>
          <a:p>
            <a:r>
              <a:rPr lang="en-US" dirty="0" smtClean="0"/>
              <a:t>The function which are coming along with python software automatically, are called built-in functions or pre defined functions.</a:t>
            </a:r>
          </a:p>
          <a:p>
            <a:r>
              <a:rPr lang="en-US" dirty="0" smtClean="0"/>
              <a:t>Example:id(),type(),input(),eval() etc…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14940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52400" y="152400"/>
            <a:ext cx="8839200" cy="655320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b="1" dirty="0" smtClean="0"/>
              <a:t>2.User Defined Functions:</a:t>
            </a:r>
          </a:p>
          <a:p>
            <a:r>
              <a:rPr lang="en-US" dirty="0" smtClean="0"/>
              <a:t>The functions which are developed by programmer explicitly according o business requirements, are called User defined functions.</a:t>
            </a:r>
          </a:p>
          <a:p>
            <a:pPr marL="0" indent="0">
              <a:buNone/>
            </a:pPr>
            <a:r>
              <a:rPr lang="en-US" b="1" dirty="0"/>
              <a:t>Defining a Function</a:t>
            </a:r>
          </a:p>
          <a:p>
            <a:r>
              <a:rPr lang="en-US" dirty="0" smtClean="0"/>
              <a:t>Here </a:t>
            </a:r>
            <a:r>
              <a:rPr lang="en-US" dirty="0"/>
              <a:t>are simple rules to define a function in Python.</a:t>
            </a:r>
          </a:p>
          <a:p>
            <a:r>
              <a:rPr lang="en-US" dirty="0"/>
              <a:t>Function blocks begin with the keyword </a:t>
            </a:r>
            <a:r>
              <a:rPr lang="en-US" b="1" dirty="0"/>
              <a:t>def</a:t>
            </a:r>
            <a:r>
              <a:rPr lang="en-US" dirty="0"/>
              <a:t> followed by the function name and parentheses ( ( ) ).</a:t>
            </a:r>
          </a:p>
          <a:p>
            <a:r>
              <a:rPr lang="en-US" dirty="0"/>
              <a:t>Any input parameters or arguments should be placed within these parentheses. You can also define parameters inside these parentheses.</a:t>
            </a:r>
          </a:p>
          <a:p>
            <a:r>
              <a:rPr lang="en-US" dirty="0"/>
              <a:t>The first statement of a function can be an optional statement - the documentation string of the function or </a:t>
            </a:r>
            <a:r>
              <a:rPr lang="en-US" i="1" dirty="0"/>
              <a:t>docstring</a:t>
            </a:r>
            <a:r>
              <a:rPr lang="en-US" dirty="0"/>
              <a:t>.</a:t>
            </a:r>
          </a:p>
          <a:p>
            <a:r>
              <a:rPr lang="en-US" dirty="0"/>
              <a:t>The code block within every function starts with a colon (:) and is indented.</a:t>
            </a:r>
          </a:p>
          <a:p>
            <a:r>
              <a:rPr lang="en-US" dirty="0"/>
              <a:t>The statement return [expression] exits a function, optionally passing back an expression to the caller. A return statement with no arguments is the same as return None.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14940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52400" y="152400"/>
            <a:ext cx="8839200" cy="655320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b="1" dirty="0"/>
              <a:t>Syntax of </a:t>
            </a:r>
            <a:r>
              <a:rPr lang="en-US" b="1" dirty="0" smtClean="0"/>
              <a:t>Function:</a:t>
            </a:r>
            <a:endParaRPr lang="en-US" b="1" dirty="0"/>
          </a:p>
          <a:p>
            <a:pPr marL="0" indent="0">
              <a:buNone/>
            </a:pPr>
            <a:r>
              <a:rPr lang="en-US" dirty="0" smtClean="0"/>
              <a:t>	</a:t>
            </a:r>
            <a:r>
              <a:rPr lang="en-US" b="1" i="1" dirty="0" smtClean="0"/>
              <a:t>def </a:t>
            </a:r>
            <a:r>
              <a:rPr lang="en-US" b="1" i="1" dirty="0"/>
              <a:t>function_name(parameters): </a:t>
            </a:r>
            <a:endParaRPr lang="en-US" b="1" i="1" dirty="0" smtClean="0"/>
          </a:p>
          <a:p>
            <a:pPr marL="0" indent="0">
              <a:buNone/>
            </a:pPr>
            <a:r>
              <a:rPr lang="en-US" b="1" i="1" dirty="0"/>
              <a:t>	</a:t>
            </a:r>
            <a:r>
              <a:rPr lang="en-US" b="1" i="1" dirty="0" smtClean="0"/>
              <a:t>"""</a:t>
            </a:r>
            <a:r>
              <a:rPr lang="en-US" b="1" i="1" dirty="0"/>
              <a:t>docstring</a:t>
            </a:r>
            <a:r>
              <a:rPr lang="en-US" b="1" i="1" dirty="0" smtClean="0"/>
              <a:t>""“</a:t>
            </a:r>
          </a:p>
          <a:p>
            <a:pPr marL="0" indent="0">
              <a:buNone/>
            </a:pPr>
            <a:r>
              <a:rPr lang="en-US" b="1" i="1" dirty="0"/>
              <a:t>	 </a:t>
            </a:r>
            <a:r>
              <a:rPr lang="en-US" b="1" i="1" dirty="0" smtClean="0"/>
              <a:t>     </a:t>
            </a:r>
            <a:r>
              <a:rPr lang="en-US" b="1" i="1" dirty="0"/>
              <a:t>statement(s</a:t>
            </a:r>
            <a:r>
              <a:rPr lang="en-US" b="1" i="1" dirty="0" smtClean="0"/>
              <a:t>)</a:t>
            </a:r>
          </a:p>
          <a:p>
            <a:r>
              <a:rPr lang="en-US" dirty="0"/>
              <a:t>Keyword </a:t>
            </a:r>
            <a:r>
              <a:rPr lang="en-US" b="1" dirty="0"/>
              <a:t>def</a:t>
            </a:r>
            <a:r>
              <a:rPr lang="en-US" dirty="0"/>
              <a:t> marks the start of function header.</a:t>
            </a:r>
          </a:p>
          <a:p>
            <a:r>
              <a:rPr lang="en-US" dirty="0"/>
              <a:t>A function name to uniquely identify it. Function naming follows the same rules of writing identifiers in Python.</a:t>
            </a:r>
          </a:p>
          <a:p>
            <a:r>
              <a:rPr lang="en-US" dirty="0"/>
              <a:t>Parameters (arguments) through which we pass values to a function. They are optional.</a:t>
            </a:r>
          </a:p>
          <a:p>
            <a:r>
              <a:rPr lang="en-US" dirty="0"/>
              <a:t>A colon (:) to mark the end of function header.</a:t>
            </a:r>
          </a:p>
          <a:p>
            <a:r>
              <a:rPr lang="en-US" dirty="0"/>
              <a:t>Optional documentation string (docstring) to describe what the function does.</a:t>
            </a:r>
          </a:p>
          <a:p>
            <a:r>
              <a:rPr lang="en-US" dirty="0"/>
              <a:t>One or more valid python statements that make up the function body. Statements must have same indentation level (usually 4 spaces).</a:t>
            </a:r>
          </a:p>
          <a:p>
            <a:r>
              <a:rPr lang="en-US" dirty="0"/>
              <a:t>An optional return statement to return a value from the function.</a:t>
            </a:r>
          </a:p>
          <a:p>
            <a:pPr marL="0" indent="0">
              <a:buNone/>
            </a:pPr>
            <a:endParaRPr lang="en-US" b="1" i="1" dirty="0"/>
          </a:p>
        </p:txBody>
      </p:sp>
    </p:spTree>
    <p:extLst>
      <p:ext uri="{BB962C8B-B14F-4D97-AF65-F5344CB8AC3E}">
        <p14:creationId xmlns:p14="http://schemas.microsoft.com/office/powerpoint/2010/main" val="3414940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9790" y="204355"/>
            <a:ext cx="4274127" cy="190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682" y="2469573"/>
            <a:ext cx="3872345" cy="1752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0400" y="4191000"/>
            <a:ext cx="3505200" cy="22073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149400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52400" y="152400"/>
            <a:ext cx="8839200" cy="6553200"/>
          </a:xfrm>
        </p:spPr>
        <p:txBody>
          <a:bodyPr/>
          <a:lstStyle/>
          <a:p>
            <a:pPr marL="0" indent="0">
              <a:buNone/>
            </a:pPr>
            <a:r>
              <a:rPr lang="en-US" b="1" dirty="0" smtClean="0"/>
              <a:t>Parameters:</a:t>
            </a:r>
          </a:p>
          <a:p>
            <a:r>
              <a:rPr lang="en-US" dirty="0" smtClean="0"/>
              <a:t>Parameters are inputs to the functions.</a:t>
            </a:r>
          </a:p>
          <a:p>
            <a:r>
              <a:rPr lang="en-US" dirty="0" smtClean="0"/>
              <a:t>I</a:t>
            </a:r>
            <a:r>
              <a:rPr lang="en-US" dirty="0"/>
              <a:t>f</a:t>
            </a:r>
            <a:r>
              <a:rPr lang="en-US" dirty="0" smtClean="0"/>
              <a:t> a function contains parameters, then at the time of calling , compulsory we should provide values otherwise we will get error.</a:t>
            </a:r>
          </a:p>
          <a:p>
            <a:endParaRPr lang="en-US" dirty="0"/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2133600"/>
            <a:ext cx="3276600" cy="1981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873" y="4495800"/>
            <a:ext cx="3276600" cy="13231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4800" y="2140526"/>
            <a:ext cx="4714875" cy="19742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8655" y="4495799"/>
            <a:ext cx="2667000" cy="10235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149400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52400" y="152400"/>
            <a:ext cx="8839200" cy="6553200"/>
          </a:xfrm>
        </p:spPr>
        <p:txBody>
          <a:bodyPr/>
          <a:lstStyle/>
          <a:p>
            <a:pPr marL="0" indent="0">
              <a:buNone/>
            </a:pPr>
            <a:r>
              <a:rPr lang="en-US" b="1" dirty="0" smtClean="0"/>
              <a:t>Return Statement:</a:t>
            </a:r>
          </a:p>
          <a:p>
            <a:r>
              <a:rPr lang="en-US" dirty="0" smtClean="0"/>
              <a:t>The </a:t>
            </a:r>
            <a:r>
              <a:rPr lang="en-US" dirty="0"/>
              <a:t>return statement is used to exit a function and go back to the place from where it was called</a:t>
            </a:r>
            <a:r>
              <a:rPr lang="en-US" dirty="0" smtClean="0"/>
              <a:t>.</a:t>
            </a:r>
            <a:endParaRPr lang="en-US" b="1" dirty="0" smtClean="0"/>
          </a:p>
          <a:p>
            <a:r>
              <a:rPr lang="en-US" dirty="0" smtClean="0"/>
              <a:t>Function can take input values as parameters and executes business logic, and returns output to the caller with return statement.</a:t>
            </a:r>
          </a:p>
          <a:p>
            <a:pPr marL="0" indent="0">
              <a:buNone/>
            </a:pPr>
            <a:r>
              <a:rPr lang="en-US" b="1" dirty="0"/>
              <a:t>Syntax of </a:t>
            </a:r>
            <a:r>
              <a:rPr lang="en-US" b="1" dirty="0" smtClean="0"/>
              <a:t>return:</a:t>
            </a:r>
            <a:endParaRPr lang="en-US" b="1" dirty="0"/>
          </a:p>
          <a:p>
            <a:r>
              <a:rPr lang="en-US" b="1" i="1" dirty="0"/>
              <a:t>return [expression_list] </a:t>
            </a:r>
            <a:endParaRPr lang="en-US" b="1" i="1" dirty="0" smtClean="0"/>
          </a:p>
          <a:p>
            <a:r>
              <a:rPr lang="en-US" dirty="0"/>
              <a:t>This statement can contain expression which gets evaluated and the value is returned. </a:t>
            </a:r>
            <a:endParaRPr lang="en-US" dirty="0" smtClean="0"/>
          </a:p>
          <a:p>
            <a:r>
              <a:rPr lang="en-US" dirty="0" smtClean="0"/>
              <a:t>If </a:t>
            </a:r>
            <a:r>
              <a:rPr lang="en-US" dirty="0"/>
              <a:t>there is no expression in the statement or the return statement itself is not present inside a function, then the function will return the None object.</a:t>
            </a:r>
          </a:p>
        </p:txBody>
      </p:sp>
    </p:spTree>
    <p:extLst>
      <p:ext uri="{BB962C8B-B14F-4D97-AF65-F5344CB8AC3E}">
        <p14:creationId xmlns:p14="http://schemas.microsoft.com/office/powerpoint/2010/main" val="3414940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685800"/>
            <a:ext cx="3924300" cy="31198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4301836"/>
            <a:ext cx="2971800" cy="990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6300" y="1828800"/>
            <a:ext cx="3886200" cy="19768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9200" y="4343400"/>
            <a:ext cx="2438400" cy="11309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149400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685800"/>
            <a:ext cx="3838142" cy="3505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691" y="4495800"/>
            <a:ext cx="2438400" cy="121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782" y="685800"/>
            <a:ext cx="4419600" cy="3352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4495800"/>
            <a:ext cx="2895600" cy="121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149400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52400" y="152400"/>
            <a:ext cx="8839200" cy="6553200"/>
          </a:xfrm>
        </p:spPr>
        <p:txBody>
          <a:bodyPr/>
          <a:lstStyle/>
          <a:p>
            <a:pPr marL="0" indent="0">
              <a:buNone/>
            </a:pPr>
            <a:r>
              <a:rPr lang="en-US" b="1" dirty="0" smtClean="0"/>
              <a:t>Returning multiple values from a function:</a:t>
            </a:r>
          </a:p>
          <a:p>
            <a:r>
              <a:rPr lang="en-US" dirty="0" smtClean="0"/>
              <a:t>In other languages like C,C++</a:t>
            </a:r>
            <a:r>
              <a:rPr lang="en-US" dirty="0"/>
              <a:t> </a:t>
            </a:r>
            <a:r>
              <a:rPr lang="en-US" dirty="0" smtClean="0"/>
              <a:t>and java, function can return atmost  one value.</a:t>
            </a:r>
          </a:p>
          <a:p>
            <a:r>
              <a:rPr lang="en-US" dirty="0" smtClean="0"/>
              <a:t>But in python, a function can return any number of values.</a:t>
            </a:r>
          </a:p>
          <a:p>
            <a:endParaRPr lang="en-US" dirty="0" smtClean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163" y="2209800"/>
            <a:ext cx="3429001" cy="2667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163" y="5230091"/>
            <a:ext cx="2043546" cy="83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3400" y="2209800"/>
            <a:ext cx="3713018" cy="2667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5800" y="5230091"/>
            <a:ext cx="2133600" cy="13897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149400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52400" y="152400"/>
            <a:ext cx="8839200" cy="6553200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b="1" dirty="0"/>
              <a:t>Function </a:t>
            </a:r>
            <a:r>
              <a:rPr lang="en-US" b="1" dirty="0" smtClean="0"/>
              <a:t>Arguments:</a:t>
            </a:r>
          </a:p>
          <a:p>
            <a:r>
              <a:rPr lang="en-US" dirty="0" smtClean="0"/>
              <a:t>There are 4 types of Actual arguments are followed in python.</a:t>
            </a:r>
          </a:p>
          <a:p>
            <a:r>
              <a:rPr lang="en-US" dirty="0" smtClean="0"/>
              <a:t>1.positional arguments</a:t>
            </a:r>
          </a:p>
          <a:p>
            <a:r>
              <a:rPr lang="en-US" dirty="0" smtClean="0"/>
              <a:t>2.keyword arguments</a:t>
            </a:r>
          </a:p>
          <a:p>
            <a:r>
              <a:rPr lang="en-US" dirty="0" smtClean="0"/>
              <a:t>3.default arguments</a:t>
            </a:r>
          </a:p>
          <a:p>
            <a:r>
              <a:rPr lang="en-US" dirty="0" smtClean="0"/>
              <a:t>4.variable length arguments.</a:t>
            </a:r>
          </a:p>
          <a:p>
            <a:pPr marL="0" indent="0">
              <a:buNone/>
            </a:pPr>
            <a:r>
              <a:rPr lang="en-US" b="1" dirty="0" smtClean="0"/>
              <a:t>1.positional arguments:</a:t>
            </a:r>
          </a:p>
          <a:p>
            <a:r>
              <a:rPr lang="en-US" dirty="0" smtClean="0"/>
              <a:t>These are arguments passed to function in correct positional order.</a:t>
            </a:r>
          </a:p>
          <a:p>
            <a:pPr marL="0" indent="0">
              <a:buNone/>
            </a:pPr>
            <a:r>
              <a:rPr lang="en-US" i="1" dirty="0" smtClean="0"/>
              <a:t>def</a:t>
            </a:r>
            <a:r>
              <a:rPr lang="en-US" i="1" dirty="0"/>
              <a:t> </a:t>
            </a:r>
            <a:r>
              <a:rPr lang="en-US" i="1" dirty="0" smtClean="0"/>
              <a:t>sub(a,b):</a:t>
            </a:r>
            <a:endParaRPr lang="en-US" i="1" dirty="0"/>
          </a:p>
          <a:p>
            <a:pPr marL="0" indent="0">
              <a:buNone/>
            </a:pPr>
            <a:r>
              <a:rPr lang="en-US" i="1" dirty="0" smtClean="0"/>
              <a:t>print(a-b)</a:t>
            </a:r>
          </a:p>
          <a:p>
            <a:pPr marL="0" indent="0">
              <a:buNone/>
            </a:pPr>
            <a:r>
              <a:rPr lang="en-US" i="1" dirty="0" smtClean="0"/>
              <a:t>sub(100,200)</a:t>
            </a:r>
          </a:p>
          <a:p>
            <a:pPr marL="0" indent="0">
              <a:buNone/>
            </a:pPr>
            <a:r>
              <a:rPr lang="en-US" i="1" dirty="0" smtClean="0"/>
              <a:t>sub(200,100)</a:t>
            </a:r>
          </a:p>
          <a:p>
            <a:r>
              <a:rPr lang="en-US" dirty="0" smtClean="0"/>
              <a:t>The number of arguments and position of arguments must be matched.</a:t>
            </a:r>
          </a:p>
          <a:p>
            <a:r>
              <a:rPr lang="en-US" dirty="0" smtClean="0"/>
              <a:t>If we change the order then the result may be changed.</a:t>
            </a:r>
          </a:p>
          <a:p>
            <a:r>
              <a:rPr lang="en-US" dirty="0" smtClean="0"/>
              <a:t>If we change the number of arguments then we will get error</a:t>
            </a:r>
          </a:p>
        </p:txBody>
      </p:sp>
    </p:spTree>
    <p:extLst>
      <p:ext uri="{BB962C8B-B14F-4D97-AF65-F5344CB8AC3E}">
        <p14:creationId xmlns:p14="http://schemas.microsoft.com/office/powerpoint/2010/main" val="3414940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52400" y="152400"/>
            <a:ext cx="8839200" cy="655320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b="1" dirty="0"/>
              <a:t>2.keyword </a:t>
            </a:r>
            <a:r>
              <a:rPr lang="en-US" b="1" dirty="0" smtClean="0"/>
              <a:t>arguments:</a:t>
            </a:r>
          </a:p>
          <a:p>
            <a:r>
              <a:rPr lang="en-US" dirty="0" smtClean="0"/>
              <a:t>We can pass argument values by keyword i.e</a:t>
            </a:r>
            <a:r>
              <a:rPr lang="en-US" dirty="0"/>
              <a:t> </a:t>
            </a:r>
            <a:r>
              <a:rPr lang="en-US" dirty="0" smtClean="0"/>
              <a:t>by parameter name.</a:t>
            </a:r>
          </a:p>
          <a:p>
            <a:r>
              <a:rPr lang="en-US" dirty="0" smtClean="0"/>
              <a:t>Here the order of arguments is not important but number of arguments must be matched.</a:t>
            </a:r>
          </a:p>
          <a:p>
            <a:r>
              <a:rPr lang="en-US" dirty="0"/>
              <a:t>Python allows us to call the function with the keyword arguments. This kind of function call will enable us to pass the arguments in the random order.</a:t>
            </a:r>
          </a:p>
          <a:p>
            <a:r>
              <a:rPr lang="en-US" dirty="0"/>
              <a:t>The name of the arguments is treated as the keywords and matched in the function calling and definition. </a:t>
            </a:r>
            <a:endParaRPr lang="en-US" dirty="0" smtClean="0"/>
          </a:p>
          <a:p>
            <a:r>
              <a:rPr lang="en-US" dirty="0" smtClean="0"/>
              <a:t>If </a:t>
            </a:r>
            <a:r>
              <a:rPr lang="en-US" dirty="0"/>
              <a:t>the same match is found, the values of the arguments are copied in the function definition</a:t>
            </a:r>
            <a:r>
              <a:rPr lang="en-US" dirty="0" smtClean="0"/>
              <a:t>.</a:t>
            </a:r>
          </a:p>
          <a:p>
            <a:r>
              <a:rPr lang="en-US" dirty="0" smtClean="0"/>
              <a:t>Note:</a:t>
            </a:r>
          </a:p>
          <a:p>
            <a:r>
              <a:rPr lang="en-US" dirty="0" smtClean="0"/>
              <a:t>We can use positional and keyword arguments simultaneously.</a:t>
            </a:r>
          </a:p>
          <a:p>
            <a:r>
              <a:rPr lang="en-US" dirty="0" smtClean="0"/>
              <a:t>But first we have to take positional arguments and then keyword arguments, otherwise we will get syntax error.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14940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291" y="152400"/>
            <a:ext cx="5676898" cy="1752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304800"/>
            <a:ext cx="2166939" cy="1104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146" y="2057400"/>
            <a:ext cx="8188036" cy="2057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728" y="4343400"/>
            <a:ext cx="7765472" cy="213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6039" y="5105401"/>
            <a:ext cx="5448300" cy="83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149400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52400" y="152400"/>
            <a:ext cx="8839200" cy="6553200"/>
          </a:xfrm>
        </p:spPr>
        <p:txBody>
          <a:bodyPr/>
          <a:lstStyle/>
          <a:p>
            <a:r>
              <a:rPr lang="en-US" dirty="0" smtClean="0"/>
              <a:t>Default argument:</a:t>
            </a:r>
          </a:p>
          <a:p>
            <a:r>
              <a:rPr lang="en-US" dirty="0" smtClean="0"/>
              <a:t>If we are not providing values then automatically it takes default arguments.</a:t>
            </a:r>
          </a:p>
          <a:p>
            <a:r>
              <a:rPr lang="en-US" dirty="0" smtClean="0"/>
              <a:t>Some times we can provide default values for positional argumnets.</a:t>
            </a:r>
            <a:endParaRPr 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655" y="1981200"/>
            <a:ext cx="3124200" cy="190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8545" y="2109354"/>
            <a:ext cx="3200400" cy="13196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4191000"/>
            <a:ext cx="6019800" cy="2209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149400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52400" y="152400"/>
            <a:ext cx="8839200" cy="6553200"/>
          </a:xfrm>
        </p:spPr>
        <p:txBody>
          <a:bodyPr/>
          <a:lstStyle/>
          <a:p>
            <a:r>
              <a:rPr lang="en-US" dirty="0" smtClean="0"/>
              <a:t>Declaring a variable with value then we can say “default argument”</a:t>
            </a:r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r>
              <a:rPr lang="en-US" dirty="0" smtClean="0"/>
              <a:t>If we are not passing any name then default value will be considered.</a:t>
            </a:r>
          </a:p>
          <a:p>
            <a:endParaRPr lang="en-U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685800"/>
            <a:ext cx="5181600" cy="121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2296391"/>
            <a:ext cx="3248025" cy="83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3676650"/>
            <a:ext cx="3124200" cy="1047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149400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52400" y="152400"/>
            <a:ext cx="8839200" cy="6553200"/>
          </a:xfrm>
        </p:spPr>
        <p:txBody>
          <a:bodyPr/>
          <a:lstStyle/>
          <a:p>
            <a:r>
              <a:rPr lang="en-US" dirty="0" smtClean="0"/>
              <a:t>Note: After default arguments we should not take non default arguments.</a:t>
            </a:r>
          </a:p>
          <a:p>
            <a:endParaRPr lang="en-US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1219200"/>
            <a:ext cx="3200400" cy="1295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000" y="990600"/>
            <a:ext cx="4114800" cy="1371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2819400"/>
            <a:ext cx="42672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6800" y="2722418"/>
            <a:ext cx="3429000" cy="121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149400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52400" y="152400"/>
            <a:ext cx="8839200" cy="6553200"/>
          </a:xfrm>
        </p:spPr>
        <p:txBody>
          <a:bodyPr/>
          <a:lstStyle/>
          <a:p>
            <a:pPr marL="0" indent="0">
              <a:buNone/>
            </a:pPr>
            <a:r>
              <a:rPr lang="en-US" b="1" dirty="0" smtClean="0"/>
              <a:t>Variable Length Arguments or </a:t>
            </a:r>
            <a:r>
              <a:rPr lang="en-US" b="1" dirty="0"/>
              <a:t>Arbitrary </a:t>
            </a:r>
            <a:r>
              <a:rPr lang="en-US" b="1" dirty="0" smtClean="0"/>
              <a:t>Arguments:</a:t>
            </a:r>
          </a:p>
          <a:p>
            <a:r>
              <a:rPr lang="en-US" dirty="0" smtClean="0"/>
              <a:t>Some times we can pass variable number of arguments to our function, such type of arguments are called Variable length arguments.</a:t>
            </a:r>
          </a:p>
          <a:p>
            <a:r>
              <a:rPr lang="en-US" dirty="0" smtClean="0"/>
              <a:t>Ex:</a:t>
            </a:r>
          </a:p>
          <a:p>
            <a:pPr marL="0" indent="0">
              <a:buNone/>
            </a:pPr>
            <a:r>
              <a:rPr lang="en-US" dirty="0" smtClean="0"/>
              <a:t>def sum(a,b):</a:t>
            </a:r>
          </a:p>
          <a:p>
            <a:pPr marL="0" indent="0">
              <a:buNone/>
            </a:pPr>
            <a:r>
              <a:rPr lang="en-US" dirty="0"/>
              <a:t>	</a:t>
            </a:r>
            <a:r>
              <a:rPr lang="en-US" dirty="0" smtClean="0"/>
              <a:t>print(a+b)</a:t>
            </a:r>
          </a:p>
          <a:p>
            <a:pPr marL="0" indent="0">
              <a:buNone/>
            </a:pPr>
            <a:r>
              <a:rPr lang="en-US" dirty="0"/>
              <a:t>d</a:t>
            </a:r>
            <a:r>
              <a:rPr lang="en-US" dirty="0" smtClean="0"/>
              <a:t>ef sum(a,b,c):</a:t>
            </a:r>
          </a:p>
          <a:p>
            <a:pPr marL="0" indent="0">
              <a:buNone/>
            </a:pPr>
            <a:r>
              <a:rPr lang="en-US" dirty="0"/>
              <a:t>	</a:t>
            </a:r>
            <a:r>
              <a:rPr lang="en-US" dirty="0" smtClean="0"/>
              <a:t>print(a+b+c)</a:t>
            </a:r>
          </a:p>
          <a:p>
            <a:r>
              <a:rPr lang="en-US" dirty="0" smtClean="0"/>
              <a:t>By using above method code is increasing.</a:t>
            </a:r>
          </a:p>
          <a:p>
            <a:r>
              <a:rPr lang="en-US" dirty="0"/>
              <a:t>N</a:t>
            </a:r>
            <a:r>
              <a:rPr lang="en-US" dirty="0" smtClean="0"/>
              <a:t>o overloading in python.</a:t>
            </a:r>
          </a:p>
          <a:p>
            <a:r>
              <a:rPr lang="en-US" dirty="0" smtClean="0"/>
              <a:t>We have to use different name as methods.</a:t>
            </a:r>
          </a:p>
          <a:p>
            <a:r>
              <a:rPr lang="en-US" dirty="0" smtClean="0"/>
              <a:t>To overcome this problem we have variable length arguments.</a:t>
            </a:r>
          </a:p>
          <a:p>
            <a:r>
              <a:rPr lang="en-US" dirty="0" smtClean="0"/>
              <a:t>‘*’ asterisk is used to declare variable length arguments.</a:t>
            </a:r>
          </a:p>
          <a:p>
            <a:endParaRPr lang="en-US" dirty="0"/>
          </a:p>
        </p:txBody>
      </p:sp>
      <p:sp>
        <p:nvSpPr>
          <p:cNvPr id="2" name="Right Brace 1"/>
          <p:cNvSpPr/>
          <p:nvPr/>
        </p:nvSpPr>
        <p:spPr>
          <a:xfrm>
            <a:off x="2971800" y="2057400"/>
            <a:ext cx="609600" cy="1676400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3810000" y="2209800"/>
            <a:ext cx="3505200" cy="1143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tx1"/>
                </a:solidFill>
              </a:rPr>
              <a:t>For two and three arguments every time special function we have to define </a:t>
            </a:r>
            <a:endParaRPr lang="en-US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4940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52400" y="152400"/>
            <a:ext cx="8839200" cy="6553200"/>
          </a:xfrm>
        </p:spPr>
        <p:txBody>
          <a:bodyPr/>
          <a:lstStyle/>
          <a:p>
            <a:r>
              <a:rPr lang="en-US" dirty="0" smtClean="0"/>
              <a:t>We can declare a variable length argument with * symbol as follows</a:t>
            </a:r>
          </a:p>
          <a:p>
            <a:r>
              <a:rPr lang="en-US" dirty="0" smtClean="0"/>
              <a:t>Syntax:</a:t>
            </a:r>
          </a:p>
          <a:p>
            <a:pPr marL="0" indent="0">
              <a:buNone/>
            </a:pPr>
            <a:r>
              <a:rPr lang="en-US" b="1" dirty="0" smtClean="0"/>
              <a:t>def f1(*n):</a:t>
            </a:r>
          </a:p>
          <a:p>
            <a:r>
              <a:rPr lang="en-US" dirty="0" smtClean="0"/>
              <a:t>We can call this function by passing any number of arguments including Zero number.</a:t>
            </a:r>
          </a:p>
          <a:p>
            <a:r>
              <a:rPr lang="en-US" b="1" dirty="0" smtClean="0"/>
              <a:t>Internally all these values are represented in the form of tuple.</a:t>
            </a:r>
          </a:p>
          <a:p>
            <a:pPr marL="0" indent="0">
              <a:buNone/>
            </a:pPr>
            <a:endParaRPr lang="en-US" b="1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344" y="3505200"/>
            <a:ext cx="3900055" cy="1447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200400"/>
            <a:ext cx="3124200" cy="12982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344" y="5334000"/>
            <a:ext cx="266700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5188527"/>
            <a:ext cx="3581401" cy="1295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149400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52400" y="152400"/>
            <a:ext cx="8839200" cy="6553200"/>
          </a:xfrm>
        </p:spPr>
        <p:txBody>
          <a:bodyPr/>
          <a:lstStyle/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r>
              <a:rPr lang="en-US" dirty="0" smtClean="0"/>
              <a:t>Note: We can mix variable length arguments with positional arguments.</a:t>
            </a:r>
          </a:p>
          <a:p>
            <a:endParaRPr lang="en-US" dirty="0" smtClean="0"/>
          </a:p>
          <a:p>
            <a:endParaRPr lang="en-US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228600"/>
            <a:ext cx="3429000" cy="1981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7800" y="342900"/>
            <a:ext cx="2819400" cy="1752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1" y="3657600"/>
            <a:ext cx="2895600" cy="1752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60618"/>
            <a:ext cx="2466975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6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9000" y="4610532"/>
            <a:ext cx="5621048" cy="180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149400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52400" y="152400"/>
            <a:ext cx="8839200" cy="6553200"/>
          </a:xfrm>
        </p:spPr>
        <p:txBody>
          <a:bodyPr/>
          <a:lstStyle/>
          <a:p>
            <a:r>
              <a:rPr lang="en-US" b="1" dirty="0" smtClean="0"/>
              <a:t>Note:</a:t>
            </a:r>
            <a:r>
              <a:rPr lang="en-US" dirty="0" smtClean="0"/>
              <a:t> </a:t>
            </a:r>
            <a:r>
              <a:rPr lang="en-US" b="1" dirty="0" smtClean="0"/>
              <a:t>After variable length argument, if we are taking any other arguments then we should provide values as keyword arguments.</a:t>
            </a:r>
          </a:p>
          <a:p>
            <a:endParaRPr lang="en-US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1676400"/>
            <a:ext cx="2438400" cy="1371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1190625"/>
            <a:ext cx="3962400" cy="1857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" y="3505200"/>
            <a:ext cx="5105400" cy="2314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5400" y="3810000"/>
            <a:ext cx="3733799" cy="121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149400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52400" y="152400"/>
            <a:ext cx="8839200" cy="6553200"/>
          </a:xfrm>
        </p:spPr>
        <p:txBody>
          <a:bodyPr/>
          <a:lstStyle/>
          <a:p>
            <a:pPr marL="0" indent="0">
              <a:buNone/>
            </a:pPr>
            <a:r>
              <a:rPr lang="en-US" b="1" dirty="0" smtClean="0"/>
              <a:t>Note: we can declare key word variable length argument also.</a:t>
            </a:r>
          </a:p>
          <a:p>
            <a:r>
              <a:rPr lang="en-US" dirty="0" smtClean="0"/>
              <a:t>For this we have to use **.</a:t>
            </a:r>
            <a:endParaRPr lang="en-US" dirty="0"/>
          </a:p>
          <a:p>
            <a:r>
              <a:rPr lang="en-US" dirty="0" smtClean="0"/>
              <a:t>Syntax:</a:t>
            </a:r>
          </a:p>
          <a:p>
            <a:pPr marL="0" indent="0">
              <a:buNone/>
            </a:pPr>
            <a:r>
              <a:rPr lang="en-US" b="1" i="1" dirty="0" smtClean="0"/>
              <a:t>def f1(**n): any number of key value pairs we can pass</a:t>
            </a:r>
          </a:p>
          <a:p>
            <a:endParaRPr lang="en-US" b="1" dirty="0" smtClean="0"/>
          </a:p>
          <a:p>
            <a:pPr marL="0" indent="0">
              <a:buNone/>
            </a:pPr>
            <a:endParaRPr lang="en-US" b="1" i="1" dirty="0" smtClean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508" y="2362200"/>
            <a:ext cx="4239491" cy="1371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6800" y="2362200"/>
            <a:ext cx="4105275" cy="990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3962400"/>
            <a:ext cx="7391400" cy="2667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958048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52400" y="152400"/>
            <a:ext cx="8839200" cy="6553200"/>
          </a:xfrm>
        </p:spPr>
        <p:txBody>
          <a:bodyPr>
            <a:normAutofit/>
          </a:bodyPr>
          <a:lstStyle/>
          <a:p>
            <a:r>
              <a:rPr lang="en-US" sz="4800" dirty="0" smtClean="0"/>
              <a:t>1.After keyword arguments we should not take positional arguments.</a:t>
            </a:r>
          </a:p>
          <a:p>
            <a:r>
              <a:rPr lang="en-US" sz="4800" dirty="0" smtClean="0"/>
              <a:t>2.After default arguments we should not take non-default arguments.</a:t>
            </a:r>
          </a:p>
          <a:p>
            <a:r>
              <a:rPr lang="en-US" sz="4800" dirty="0" smtClean="0"/>
              <a:t>3.After variable length arguments if we are taking normal arguments, compulsory we should provide value by keywords.</a:t>
            </a:r>
            <a:endParaRPr lang="en-US" sz="4800" dirty="0"/>
          </a:p>
        </p:txBody>
      </p:sp>
    </p:spTree>
    <p:extLst>
      <p:ext uri="{BB962C8B-B14F-4D97-AF65-F5344CB8AC3E}">
        <p14:creationId xmlns:p14="http://schemas.microsoft.com/office/powerpoint/2010/main" val="895804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52400" y="152400"/>
            <a:ext cx="8839200" cy="6553200"/>
          </a:xfrm>
        </p:spPr>
        <p:txBody>
          <a:bodyPr/>
          <a:lstStyle/>
          <a:p>
            <a:r>
              <a:rPr lang="en-US" dirty="0" smtClean="0"/>
              <a:t>Anonymous Functions:</a:t>
            </a:r>
          </a:p>
          <a:p>
            <a:r>
              <a:rPr lang="en-US" dirty="0" smtClean="0"/>
              <a:t>Some times we can declare the functions without any name, such type of </a:t>
            </a:r>
            <a:r>
              <a:rPr lang="en-US" b="1" dirty="0" smtClean="0"/>
              <a:t>nameless functions </a:t>
            </a:r>
            <a:r>
              <a:rPr lang="en-US" dirty="0" smtClean="0"/>
              <a:t>are called anonymous functions or lambda functions.</a:t>
            </a:r>
          </a:p>
          <a:p>
            <a:r>
              <a:rPr lang="en-US" b="1" dirty="0" smtClean="0"/>
              <a:t>Instant use(one time usgae)</a:t>
            </a:r>
          </a:p>
          <a:p>
            <a:r>
              <a:rPr lang="en-US" dirty="0" smtClean="0"/>
              <a:t>Normal function declaration:</a:t>
            </a:r>
          </a:p>
          <a:p>
            <a:pPr marL="0" indent="0">
              <a:buNone/>
            </a:pPr>
            <a:r>
              <a:rPr lang="en-US" b="1" i="1" dirty="0"/>
              <a:t>d</a:t>
            </a:r>
            <a:r>
              <a:rPr lang="en-US" b="1" i="1" dirty="0" smtClean="0"/>
              <a:t>ef squareit(n):</a:t>
            </a:r>
          </a:p>
          <a:p>
            <a:pPr marL="0" indent="0">
              <a:buNone/>
            </a:pPr>
            <a:r>
              <a:rPr lang="en-US" b="1" i="1" dirty="0" smtClean="0"/>
              <a:t>	return n*n</a:t>
            </a:r>
          </a:p>
          <a:p>
            <a:r>
              <a:rPr lang="en-US" dirty="0" smtClean="0"/>
              <a:t>In anonymous function we can define by using lambda keyword.</a:t>
            </a:r>
          </a:p>
          <a:p>
            <a:pPr marL="0" indent="0">
              <a:buNone/>
            </a:pPr>
            <a:r>
              <a:rPr lang="en-US" dirty="0" smtClean="0"/>
              <a:t>Syntax:</a:t>
            </a:r>
          </a:p>
          <a:p>
            <a:pPr marL="0" indent="0">
              <a:buNone/>
            </a:pPr>
            <a:r>
              <a:rPr lang="en-US" b="1" i="1" dirty="0" smtClean="0"/>
              <a:t>Lambda input argument: expression</a:t>
            </a:r>
          </a:p>
          <a:p>
            <a:r>
              <a:rPr lang="en-US" b="1" dirty="0" smtClean="0"/>
              <a:t>By using Lambda functions we can write very concise code so that readability of the program will be improved.</a:t>
            </a:r>
          </a:p>
          <a:p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895804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52400" y="152400"/>
            <a:ext cx="8839200" cy="6553200"/>
          </a:xfrm>
        </p:spPr>
        <p:txBody>
          <a:bodyPr/>
          <a:lstStyle/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228600"/>
            <a:ext cx="3886200" cy="1752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0600" y="713076"/>
            <a:ext cx="2533650" cy="1195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382" y="2590800"/>
            <a:ext cx="4753408" cy="2438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7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3088" y="3221182"/>
            <a:ext cx="3186112" cy="15794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958048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52400" y="152400"/>
            <a:ext cx="8839200" cy="6553200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Note:</a:t>
            </a:r>
          </a:p>
          <a:p>
            <a:r>
              <a:rPr lang="en-US" dirty="0" smtClean="0"/>
              <a:t>Lambda functions internally returns expression value and we are not required to write return statement explicitly.</a:t>
            </a:r>
          </a:p>
          <a:p>
            <a:r>
              <a:rPr lang="en-US" dirty="0" smtClean="0"/>
              <a:t>Some times we can pass function as argument to another function.</a:t>
            </a:r>
          </a:p>
          <a:p>
            <a:r>
              <a:rPr lang="en-US" dirty="0" smtClean="0"/>
              <a:t>In such case lambda functions are best choice.</a:t>
            </a:r>
          </a:p>
          <a:p>
            <a:r>
              <a:rPr lang="en-US" dirty="0" smtClean="0"/>
              <a:t>We can use lambda functions very commonly with filter(),map() and reduce() functions because these functions expect function as arguments.</a:t>
            </a:r>
          </a:p>
        </p:txBody>
      </p:sp>
    </p:spTree>
    <p:extLst>
      <p:ext uri="{BB962C8B-B14F-4D97-AF65-F5344CB8AC3E}">
        <p14:creationId xmlns:p14="http://schemas.microsoft.com/office/powerpoint/2010/main" val="895804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52400" y="152400"/>
            <a:ext cx="8839200" cy="6553200"/>
          </a:xfrm>
        </p:spPr>
        <p:txBody>
          <a:bodyPr/>
          <a:lstStyle/>
          <a:p>
            <a:r>
              <a:rPr lang="en-US" dirty="0" smtClean="0"/>
              <a:t>Module: Group of functions</a:t>
            </a:r>
          </a:p>
          <a:p>
            <a:r>
              <a:rPr lang="en-US" dirty="0" smtClean="0"/>
              <a:t>Package: Group of Modules</a:t>
            </a:r>
          </a:p>
          <a:p>
            <a:r>
              <a:rPr lang="en-US" dirty="0" smtClean="0"/>
              <a:t>Library: Group of Packages</a:t>
            </a:r>
          </a:p>
          <a:p>
            <a:pPr marL="0" indent="0">
              <a:buNone/>
            </a:pPr>
            <a:r>
              <a:rPr lang="en-US" b="1" dirty="0" smtClean="0"/>
              <a:t>Recursive Function:</a:t>
            </a:r>
          </a:p>
          <a:p>
            <a:r>
              <a:rPr lang="en-US" dirty="0"/>
              <a:t>In Python function, recursion is when a function calls itself</a:t>
            </a:r>
            <a:r>
              <a:rPr lang="en-US" dirty="0" smtClean="0"/>
              <a:t>.</a:t>
            </a:r>
          </a:p>
          <a:p>
            <a:r>
              <a:rPr lang="en-US" dirty="0" smtClean="0"/>
              <a:t>Advantages:</a:t>
            </a:r>
          </a:p>
          <a:p>
            <a:r>
              <a:rPr lang="en-US" dirty="0" smtClean="0"/>
              <a:t>Reduce length of the code</a:t>
            </a:r>
          </a:p>
          <a:p>
            <a:r>
              <a:rPr lang="en-US" dirty="0" smtClean="0"/>
              <a:t>Improve readability</a:t>
            </a:r>
          </a:p>
          <a:p>
            <a:r>
              <a:rPr lang="en-US" dirty="0" smtClean="0"/>
              <a:t>We can solve complex problems.</a:t>
            </a:r>
          </a:p>
          <a:p>
            <a:pPr marL="0" indent="0">
              <a:buNone/>
            </a:pPr>
            <a:r>
              <a:rPr lang="en-US" b="1" i="1" dirty="0" smtClean="0"/>
              <a:t>Factorail(3)=3*Fact(2)</a:t>
            </a:r>
          </a:p>
          <a:p>
            <a:pPr marL="0" indent="0">
              <a:buNone/>
            </a:pPr>
            <a:r>
              <a:rPr lang="en-US" b="1" i="1" dirty="0" smtClean="0"/>
              <a:t>                   =3*2*Fact(1)</a:t>
            </a:r>
          </a:p>
          <a:p>
            <a:pPr marL="0" indent="0">
              <a:buNone/>
            </a:pPr>
            <a:r>
              <a:rPr lang="en-US" b="1" i="1" dirty="0" smtClean="0"/>
              <a:t>Facr(n)=n*Fact(n-1)</a:t>
            </a:r>
            <a:endParaRPr lang="en-US" b="1" i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2743200"/>
            <a:ext cx="2819400" cy="2514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0" y="2895600"/>
            <a:ext cx="1752600" cy="1447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958048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52400" y="152400"/>
            <a:ext cx="8839200" cy="6553200"/>
          </a:xfrm>
        </p:spPr>
        <p:txBody>
          <a:bodyPr/>
          <a:lstStyle/>
          <a:p>
            <a:r>
              <a:rPr lang="en-US" dirty="0" smtClean="0"/>
              <a:t>We can use Lambda functions very commonly with filter(), map() and reduce() functions because these functions are expect function as argument.</a:t>
            </a:r>
          </a:p>
          <a:p>
            <a:r>
              <a:rPr lang="en-US" dirty="0"/>
              <a:t>f</a:t>
            </a:r>
            <a:r>
              <a:rPr lang="en-US" dirty="0" smtClean="0"/>
              <a:t>ilter() function:</a:t>
            </a:r>
          </a:p>
          <a:p>
            <a:r>
              <a:rPr lang="en-US" dirty="0" smtClean="0"/>
              <a:t>We can use filter function to filter values from the given sequence based on some condition.</a:t>
            </a:r>
          </a:p>
          <a:p>
            <a:pPr marL="0" indent="0">
              <a:buNone/>
            </a:pPr>
            <a:r>
              <a:rPr lang="en-US" dirty="0" smtClean="0"/>
              <a:t>Syntax:</a:t>
            </a:r>
          </a:p>
          <a:p>
            <a:pPr marL="0" indent="0">
              <a:buNone/>
            </a:pPr>
            <a:r>
              <a:rPr lang="en-US" b="1" i="1" dirty="0" smtClean="0"/>
              <a:t>filter(function, sequence)</a:t>
            </a:r>
          </a:p>
          <a:p>
            <a:r>
              <a:rPr lang="en-US" dirty="0" smtClean="0"/>
              <a:t>Where function argument is responsible to perform conditional check sequence can be list or tuple or string.</a:t>
            </a:r>
          </a:p>
          <a:p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5804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191" y="762000"/>
            <a:ext cx="3657600" cy="3581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4953000"/>
            <a:ext cx="2667000" cy="990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762000"/>
            <a:ext cx="4114800" cy="3886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0600" y="4953000"/>
            <a:ext cx="3200400" cy="990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958048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52400" y="152400"/>
            <a:ext cx="8839200" cy="6553200"/>
          </a:xfrm>
        </p:spPr>
        <p:txBody>
          <a:bodyPr/>
          <a:lstStyle/>
          <a:p>
            <a:pPr marL="0" indent="0">
              <a:buNone/>
            </a:pPr>
            <a:r>
              <a:rPr lang="en-US" b="1" dirty="0"/>
              <a:t>m</a:t>
            </a:r>
            <a:r>
              <a:rPr lang="en-US" b="1" dirty="0" smtClean="0"/>
              <a:t>ap() function:</a:t>
            </a:r>
          </a:p>
          <a:p>
            <a:r>
              <a:rPr lang="en-US" dirty="0" smtClean="0"/>
              <a:t>For every element present in the given sequence, apply some functionality and generate new element with the required modification.</a:t>
            </a:r>
          </a:p>
          <a:p>
            <a:r>
              <a:rPr lang="en-US" dirty="0" smtClean="0"/>
              <a:t>For this requirement we should go for map() function.</a:t>
            </a:r>
          </a:p>
          <a:p>
            <a:r>
              <a:rPr lang="en-US" dirty="0" smtClean="0"/>
              <a:t>Syntax:</a:t>
            </a:r>
          </a:p>
          <a:p>
            <a:pPr marL="0" indent="0">
              <a:buNone/>
            </a:pPr>
            <a:r>
              <a:rPr lang="en-US" b="1" i="1" dirty="0" smtClean="0"/>
              <a:t>map(function , sequence)</a:t>
            </a:r>
          </a:p>
          <a:p>
            <a:r>
              <a:rPr lang="en-US" dirty="0" smtClean="0"/>
              <a:t>The function can be applied on each element of sequence and generates new sequence.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5804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457200"/>
            <a:ext cx="3672468" cy="289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3810000"/>
            <a:ext cx="2286000" cy="83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9199" y="457200"/>
            <a:ext cx="3429001" cy="228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1600" y="3625560"/>
            <a:ext cx="2895600" cy="7940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958048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52400" y="152400"/>
            <a:ext cx="8839200" cy="6553200"/>
          </a:xfrm>
        </p:spPr>
        <p:txBody>
          <a:bodyPr/>
          <a:lstStyle/>
          <a:p>
            <a:pPr marL="0" indent="0">
              <a:buNone/>
            </a:pPr>
            <a:r>
              <a:rPr lang="en-US" b="1" dirty="0"/>
              <a:t>r</a:t>
            </a:r>
            <a:r>
              <a:rPr lang="en-US" b="1" dirty="0" smtClean="0"/>
              <a:t>educe() function:</a:t>
            </a:r>
          </a:p>
          <a:p>
            <a:r>
              <a:rPr lang="en-US" dirty="0" smtClean="0"/>
              <a:t>Reduce function reduces sequence of elements into a single element by applying the specified function.</a:t>
            </a:r>
          </a:p>
          <a:p>
            <a:pPr marL="0" indent="0">
              <a:buNone/>
            </a:pPr>
            <a:r>
              <a:rPr lang="en-US" dirty="0" smtClean="0"/>
              <a:t>Syntax:</a:t>
            </a:r>
          </a:p>
          <a:p>
            <a:pPr marL="0" indent="0">
              <a:buNone/>
            </a:pPr>
            <a:r>
              <a:rPr lang="en-US" b="1" i="1" dirty="0"/>
              <a:t>r</a:t>
            </a:r>
            <a:r>
              <a:rPr lang="en-US" b="1" i="1" dirty="0" smtClean="0"/>
              <a:t>educe(function ,sequence ) </a:t>
            </a:r>
          </a:p>
          <a:p>
            <a:r>
              <a:rPr lang="en-US" dirty="0"/>
              <a:t>r</a:t>
            </a:r>
            <a:r>
              <a:rPr lang="en-US" dirty="0" smtClean="0"/>
              <a:t>educe() function present in functools module and hence we should write import statement.</a:t>
            </a:r>
          </a:p>
          <a:p>
            <a:endParaRPr lang="en-US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3429000"/>
            <a:ext cx="4191000" cy="2590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5800" y="5629275"/>
            <a:ext cx="1447800" cy="847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95804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52400" y="152400"/>
            <a:ext cx="8839200" cy="6553200"/>
          </a:xfrm>
        </p:spPr>
        <p:txBody>
          <a:bodyPr/>
          <a:lstStyle/>
          <a:p>
            <a:r>
              <a:rPr lang="en-US" dirty="0" smtClean="0"/>
              <a:t>Function Aliasing:</a:t>
            </a:r>
          </a:p>
          <a:p>
            <a:r>
              <a:rPr lang="en-US" dirty="0" smtClean="0"/>
              <a:t>For the existing function we can give anther name, which is nothing but function aliasing.</a:t>
            </a:r>
          </a:p>
          <a:p>
            <a:r>
              <a:rPr lang="en-US" dirty="0" smtClean="0"/>
              <a:t>If we delete one name still we can access that function by using alias name.</a:t>
            </a:r>
          </a:p>
          <a:p>
            <a:endParaRPr 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2286000"/>
            <a:ext cx="5410200" cy="2667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5800" y="5160818"/>
            <a:ext cx="2476500" cy="15170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95804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52400" y="152400"/>
            <a:ext cx="8839200" cy="6553200"/>
          </a:xfrm>
        </p:spPr>
        <p:txBody>
          <a:bodyPr/>
          <a:lstStyle/>
          <a:p>
            <a:r>
              <a:rPr lang="en-US" dirty="0" smtClean="0"/>
              <a:t>In the above example only one function is available but we can call that function by using either wish name or greeting name.</a:t>
            </a:r>
          </a:p>
          <a:p>
            <a:r>
              <a:rPr lang="en-US" dirty="0" smtClean="0"/>
              <a:t>If we delete one name still we can access that function by using alias name.</a:t>
            </a:r>
          </a:p>
          <a:p>
            <a:endParaRPr lang="en-U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2600" y="1600200"/>
            <a:ext cx="4114800" cy="2590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4215679"/>
            <a:ext cx="6920779" cy="21851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14940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52400" y="152400"/>
            <a:ext cx="8839200" cy="6553200"/>
          </a:xfrm>
        </p:spPr>
        <p:txBody>
          <a:bodyPr/>
          <a:lstStyle/>
          <a:p>
            <a:pPr marL="0" indent="0">
              <a:buNone/>
            </a:pPr>
            <a:r>
              <a:rPr lang="en-US" b="1" dirty="0" smtClean="0"/>
              <a:t>Nested Functions:</a:t>
            </a:r>
          </a:p>
          <a:p>
            <a:r>
              <a:rPr lang="en-US" dirty="0"/>
              <a:t>A function which is defined inside another function is known as nested function. </a:t>
            </a:r>
            <a:endParaRPr lang="en-US" dirty="0" smtClean="0"/>
          </a:p>
          <a:p>
            <a:r>
              <a:rPr lang="en-US" dirty="0" smtClean="0"/>
              <a:t>Nested </a:t>
            </a:r>
            <a:r>
              <a:rPr lang="en-US" dirty="0"/>
              <a:t>functions are able to access variables of the enclosing scope</a:t>
            </a:r>
            <a:r>
              <a:rPr lang="en-US" dirty="0" smtClean="0"/>
              <a:t>.</a:t>
            </a:r>
          </a:p>
          <a:p>
            <a:r>
              <a:rPr lang="en-US" dirty="0" smtClean="0"/>
              <a:t>In </a:t>
            </a:r>
            <a:r>
              <a:rPr lang="en-US" dirty="0"/>
              <a:t>Python, these non-local variables can be accessed only within their scope and not outside their scope</a:t>
            </a:r>
            <a:r>
              <a:rPr lang="en-US" dirty="0" smtClean="0"/>
              <a:t>.</a:t>
            </a:r>
          </a:p>
          <a:p>
            <a:endParaRPr 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2895600"/>
            <a:ext cx="4800600" cy="2743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2712892"/>
            <a:ext cx="3105150" cy="33831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149400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52400" y="152400"/>
            <a:ext cx="8839200" cy="6553200"/>
          </a:xfrm>
        </p:spPr>
        <p:txBody>
          <a:bodyPr/>
          <a:lstStyle/>
          <a:p>
            <a:r>
              <a:rPr lang="en-US" dirty="0" smtClean="0"/>
              <a:t>In the above example inner(0 function is local to outer() function and hence it is not possible to call directly from outside of outer() function.</a:t>
            </a:r>
          </a:p>
          <a:p>
            <a:r>
              <a:rPr lang="en-US" dirty="0" smtClean="0"/>
              <a:t>A function can return another function.</a:t>
            </a:r>
          </a:p>
          <a:p>
            <a:endParaRPr lang="en-US" dirty="0" smtClean="0"/>
          </a:p>
          <a:p>
            <a:endParaRPr lang="en-U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2362200"/>
            <a:ext cx="4572000" cy="3581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0" y="4152900"/>
            <a:ext cx="3095625" cy="21439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549745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52400" y="152400"/>
            <a:ext cx="8839200" cy="6553200"/>
          </a:xfrm>
        </p:spPr>
        <p:txBody>
          <a:bodyPr/>
          <a:lstStyle/>
          <a:p>
            <a:r>
              <a:rPr lang="en-US" dirty="0" smtClean="0"/>
              <a:t>Function Decorators:</a:t>
            </a:r>
          </a:p>
          <a:p>
            <a:r>
              <a:rPr lang="en-US" dirty="0" smtClean="0"/>
              <a:t>Decorator is a function which can take a function as argument and extend its functionality and return modified function with extended functionality.</a:t>
            </a:r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r>
              <a:rPr lang="en-US" dirty="0" smtClean="0"/>
              <a:t>The main objective of decorator functions s we can extend the functionality of existing functions without modifies that function.</a:t>
            </a:r>
          </a:p>
          <a:p>
            <a:r>
              <a:rPr lang="en-US" dirty="0"/>
              <a:t>This is also called </a:t>
            </a:r>
            <a:r>
              <a:rPr lang="en-US" b="1" dirty="0"/>
              <a:t>metaprogramming</a:t>
            </a:r>
            <a:r>
              <a:rPr lang="en-US" dirty="0"/>
              <a:t> as a part of the program tries to modify another part of the program at compile time.</a:t>
            </a:r>
          </a:p>
          <a:p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  <p:sp>
        <p:nvSpPr>
          <p:cNvPr id="2" name="Right Arrow 1"/>
          <p:cNvSpPr/>
          <p:nvPr/>
        </p:nvSpPr>
        <p:spPr>
          <a:xfrm>
            <a:off x="755065" y="2500740"/>
            <a:ext cx="2514600" cy="457200"/>
          </a:xfrm>
          <a:prstGeom prst="rightArrow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tx1"/>
                </a:solidFill>
              </a:rPr>
              <a:t>Input function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269665" y="2272140"/>
            <a:ext cx="2133600" cy="914400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tx1"/>
                </a:solidFill>
              </a:rPr>
              <a:t>Decorator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5" name="Right Arrow 4"/>
          <p:cNvSpPr/>
          <p:nvPr/>
        </p:nvSpPr>
        <p:spPr>
          <a:xfrm>
            <a:off x="5403265" y="2358737"/>
            <a:ext cx="3276600" cy="384463"/>
          </a:xfrm>
          <a:prstGeom prst="rightArrow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tx1"/>
                </a:solidFill>
              </a:rPr>
              <a:t>New(add some functionality)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6" name="Right Arrow 5"/>
          <p:cNvSpPr/>
          <p:nvPr/>
        </p:nvSpPr>
        <p:spPr>
          <a:xfrm>
            <a:off x="5403265" y="2770909"/>
            <a:ext cx="3276600" cy="353291"/>
          </a:xfrm>
          <a:prstGeom prst="rightArrow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tx1"/>
                </a:solidFill>
              </a:rPr>
              <a:t>Inner()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8" name="Right Arrow 7"/>
          <p:cNvSpPr/>
          <p:nvPr/>
        </p:nvSpPr>
        <p:spPr>
          <a:xfrm>
            <a:off x="762000" y="3733800"/>
            <a:ext cx="2514600" cy="457200"/>
          </a:xfrm>
          <a:prstGeom prst="rightArrow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tx1"/>
                </a:solidFill>
              </a:rPr>
              <a:t>Input function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3276600" y="3505200"/>
            <a:ext cx="2133600" cy="914400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tx1"/>
                </a:solidFill>
              </a:rPr>
              <a:t>Decorator Function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10" name="Right Arrow 9"/>
          <p:cNvSpPr/>
          <p:nvPr/>
        </p:nvSpPr>
        <p:spPr>
          <a:xfrm>
            <a:off x="5410200" y="3505200"/>
            <a:ext cx="3276600" cy="914400"/>
          </a:xfrm>
          <a:prstGeom prst="rightArrow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tx1"/>
                </a:solidFill>
              </a:rPr>
              <a:t>Output Function with </a:t>
            </a:r>
          </a:p>
          <a:p>
            <a:pPr algn="ctr"/>
            <a:r>
              <a:rPr lang="en-US" b="1" dirty="0" smtClean="0">
                <a:solidFill>
                  <a:schemeClr val="tx1"/>
                </a:solidFill>
              </a:rPr>
              <a:t>Extended functionality</a:t>
            </a:r>
            <a:endParaRPr lang="en-US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49745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5" grpId="0" animBg="1"/>
      <p:bldP spid="6" grpId="0" animBg="1"/>
      <p:bldP spid="8" grpId="0" animBg="1"/>
      <p:bldP spid="9" grpId="0" animBg="1"/>
      <p:bldP spid="10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52400" y="152400"/>
            <a:ext cx="8839200" cy="6553200"/>
          </a:xfrm>
        </p:spPr>
        <p:txBody>
          <a:bodyPr/>
          <a:lstStyle/>
          <a:p>
            <a:endParaRPr lang="en-US" dirty="0" smtClean="0"/>
          </a:p>
          <a:p>
            <a:endParaRPr lang="en-US" dirty="0"/>
          </a:p>
          <a:p>
            <a:r>
              <a:rPr lang="en-US" dirty="0"/>
              <a:t>The above function prints always same output for any name</a:t>
            </a:r>
            <a:r>
              <a:rPr lang="en-US" dirty="0" smtClean="0"/>
              <a:t>.</a:t>
            </a:r>
          </a:p>
          <a:p>
            <a:r>
              <a:rPr lang="en-US" dirty="0" smtClean="0"/>
              <a:t>But if we want to modify this function to provide different message if name for example “IT-C”.</a:t>
            </a:r>
          </a:p>
          <a:p>
            <a:r>
              <a:rPr lang="en-US" dirty="0" smtClean="0"/>
              <a:t>We can do this without touching function by suing decorator.</a:t>
            </a:r>
          </a:p>
          <a:p>
            <a:endParaRPr lang="en-US" dirty="0" smtClean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228600"/>
            <a:ext cx="4724400" cy="990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263236"/>
            <a:ext cx="2819400" cy="9559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2895600"/>
            <a:ext cx="4495800" cy="381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7794" y="3267074"/>
            <a:ext cx="2890405" cy="847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97236" y="4191000"/>
            <a:ext cx="2798617" cy="7585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5257800"/>
            <a:ext cx="3132858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549745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52400" y="152400"/>
            <a:ext cx="8839200" cy="6553200"/>
          </a:xfrm>
        </p:spPr>
        <p:txBody>
          <a:bodyPr/>
          <a:lstStyle/>
          <a:p>
            <a:r>
              <a:rPr lang="en-US" dirty="0" smtClean="0"/>
              <a:t>In above program whenever we call function automatically décor function will be executed.</a:t>
            </a:r>
          </a:p>
          <a:p>
            <a:endParaRPr lang="en-US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880" y="1066800"/>
            <a:ext cx="4038600" cy="990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5072" y="785812"/>
            <a:ext cx="4350327" cy="2262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880" y="2833255"/>
            <a:ext cx="5348720" cy="37961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4" name="Elbow Connector 3"/>
          <p:cNvCxnSpPr/>
          <p:nvPr/>
        </p:nvCxnSpPr>
        <p:spPr>
          <a:xfrm>
            <a:off x="76200" y="2514600"/>
            <a:ext cx="8915400" cy="533400"/>
          </a:xfrm>
          <a:prstGeom prst="bentConnector3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6745" y="3315566"/>
            <a:ext cx="2774805" cy="7992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3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6745" y="4267200"/>
            <a:ext cx="2774805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4" name="Picture 8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1822" y="4970318"/>
            <a:ext cx="3676650" cy="1600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549745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52400" y="152400"/>
            <a:ext cx="8839200" cy="6553200"/>
          </a:xfrm>
        </p:spPr>
        <p:txBody>
          <a:bodyPr/>
          <a:lstStyle/>
          <a:p>
            <a:pPr marL="0" indent="0">
              <a:buNone/>
            </a:pPr>
            <a:r>
              <a:rPr lang="en-US" b="1" dirty="0" smtClean="0"/>
              <a:t>Decorator chaining:</a:t>
            </a:r>
          </a:p>
          <a:p>
            <a:r>
              <a:rPr lang="en-US" dirty="0" smtClean="0"/>
              <a:t>We can define multiple decorators for the same function and all these decorators will from Decorator Chaining.</a:t>
            </a:r>
          </a:p>
          <a:p>
            <a:pPr marL="0" indent="0">
              <a:buNone/>
            </a:pPr>
            <a:r>
              <a:rPr lang="en-US" dirty="0" smtClean="0"/>
              <a:t>Ex: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1676400"/>
            <a:ext cx="4343400" cy="472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9800" y="4985905"/>
            <a:ext cx="2590800" cy="14148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549745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52400" y="152400"/>
            <a:ext cx="8839200" cy="6553200"/>
          </a:xfrm>
        </p:spPr>
        <p:txBody>
          <a:bodyPr/>
          <a:lstStyle/>
          <a:p>
            <a:pPr marL="0" indent="0">
              <a:buNone/>
            </a:pPr>
            <a:r>
              <a:rPr lang="en-US" b="1" dirty="0"/>
              <a:t>String Manipulation</a:t>
            </a:r>
            <a:r>
              <a:rPr lang="en-US" dirty="0"/>
              <a:t>: </a:t>
            </a:r>
          </a:p>
          <a:p>
            <a:pPr marL="0" indent="0">
              <a:buNone/>
            </a:pPr>
            <a:r>
              <a:rPr lang="en-US" dirty="0" smtClean="0"/>
              <a:t>String data type :</a:t>
            </a:r>
          </a:p>
          <a:p>
            <a:r>
              <a:rPr lang="en-US" dirty="0" smtClean="0"/>
              <a:t>The most commonly used object in any project and in any programming language is Sting.</a:t>
            </a:r>
          </a:p>
          <a:p>
            <a:r>
              <a:rPr lang="en-US" dirty="0" smtClean="0"/>
              <a:t>What is String?</a:t>
            </a:r>
          </a:p>
          <a:p>
            <a:r>
              <a:rPr lang="en-US" dirty="0" smtClean="0"/>
              <a:t>Any sequence of characters within either single or double quotes is considered as a String.</a:t>
            </a:r>
          </a:p>
          <a:p>
            <a:pPr marL="0" indent="0">
              <a:buNone/>
            </a:pPr>
            <a:r>
              <a:rPr lang="en-US" b="1" i="1" dirty="0" smtClean="0"/>
              <a:t>Syntax: S=‘SNIST’ or s=“SNIST”</a:t>
            </a:r>
          </a:p>
          <a:p>
            <a:r>
              <a:rPr lang="en-US" dirty="0" smtClean="0"/>
              <a:t>In most of other languages like C,C++,java a single character with in single quote is treated as char data type value.</a:t>
            </a:r>
          </a:p>
          <a:p>
            <a:r>
              <a:rPr lang="en-US" dirty="0" smtClean="0"/>
              <a:t>But in python we are not having char data type.</a:t>
            </a:r>
          </a:p>
          <a:p>
            <a:r>
              <a:rPr lang="en-US" dirty="0" smtClean="0"/>
              <a:t>Hence it is treated as String only.</a:t>
            </a:r>
          </a:p>
          <a:p>
            <a:endParaRPr lang="en-US" dirty="0" smtClean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3600" y="5105400"/>
            <a:ext cx="2819400" cy="1571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549745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52400" y="152400"/>
            <a:ext cx="8991600" cy="65532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3200" b="1" dirty="0"/>
              <a:t>String Formatting </a:t>
            </a:r>
            <a:r>
              <a:rPr lang="en-US" sz="3200" b="1" dirty="0" smtClean="0"/>
              <a:t>Operator:</a:t>
            </a:r>
          </a:p>
          <a:p>
            <a:r>
              <a:rPr lang="en-US" sz="3200" dirty="0">
                <a:cs typeface="Times New Roman" pitchFamily="18" charset="0"/>
              </a:rPr>
              <a:t>Python uses C-style string formatting to create new, formatted strings. </a:t>
            </a:r>
          </a:p>
          <a:p>
            <a:r>
              <a:rPr lang="en-US" sz="3200" dirty="0">
                <a:cs typeface="Times New Roman" pitchFamily="18" charset="0"/>
              </a:rPr>
              <a:t># This prints out "Hello, </a:t>
            </a:r>
            <a:r>
              <a:rPr lang="en-US" sz="3200" dirty="0" smtClean="0">
                <a:cs typeface="Times New Roman" pitchFamily="18" charset="0"/>
              </a:rPr>
              <a:t>SNIST!"</a:t>
            </a:r>
            <a:endParaRPr lang="en-US" sz="3200" dirty="0"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sz="3200" dirty="0">
                <a:cs typeface="Times New Roman" pitchFamily="18" charset="0"/>
              </a:rPr>
              <a:t>name = </a:t>
            </a:r>
            <a:r>
              <a:rPr lang="en-US" sz="3200" dirty="0" smtClean="0">
                <a:cs typeface="Times New Roman" pitchFamily="18" charset="0"/>
              </a:rPr>
              <a:t>“SNIST"</a:t>
            </a:r>
            <a:endParaRPr lang="en-US" sz="3200" dirty="0"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sz="3200" dirty="0">
                <a:cs typeface="Times New Roman" pitchFamily="18" charset="0"/>
              </a:rPr>
              <a:t>print("Hello, %s!" % name)</a:t>
            </a:r>
          </a:p>
          <a:p>
            <a:pPr marL="0" indent="0">
              <a:buNone/>
            </a:pPr>
            <a:r>
              <a:rPr lang="en-US" sz="3200" dirty="0">
                <a:cs typeface="Times New Roman" pitchFamily="18" charset="0"/>
              </a:rPr>
              <a:t>print "My name is %s and weight is %d kg!" % </a:t>
            </a:r>
            <a:r>
              <a:rPr lang="en-US" sz="3200" dirty="0" smtClean="0">
                <a:cs typeface="Times New Roman" pitchFamily="18" charset="0"/>
              </a:rPr>
              <a:t>(‘Ram', </a:t>
            </a:r>
            <a:r>
              <a:rPr lang="en-US" sz="3200" dirty="0">
                <a:cs typeface="Times New Roman" pitchFamily="18" charset="0"/>
              </a:rPr>
              <a:t>21)</a:t>
            </a:r>
          </a:p>
          <a:p>
            <a:r>
              <a:rPr lang="en-US" sz="3200" dirty="0">
                <a:cs typeface="Times New Roman" pitchFamily="18" charset="0"/>
              </a:rPr>
              <a:t>When the above code is executed, it produces the following result </a:t>
            </a:r>
            <a:r>
              <a:rPr lang="en-US" sz="3200" dirty="0" smtClean="0">
                <a:cs typeface="Times New Roman" pitchFamily="18" charset="0"/>
              </a:rPr>
              <a:t>−</a:t>
            </a:r>
            <a:endParaRPr lang="en-US" sz="3200" dirty="0">
              <a:cs typeface="Times New Roman" pitchFamily="18" charset="0"/>
            </a:endParaRPr>
          </a:p>
          <a:p>
            <a:r>
              <a:rPr lang="en-US" sz="3200" dirty="0">
                <a:cs typeface="Times New Roman" pitchFamily="18" charset="0"/>
              </a:rPr>
              <a:t>My name is </a:t>
            </a:r>
            <a:r>
              <a:rPr lang="en-US" sz="3200" dirty="0" smtClean="0">
                <a:cs typeface="Times New Roman" pitchFamily="18" charset="0"/>
              </a:rPr>
              <a:t>Ram </a:t>
            </a:r>
            <a:r>
              <a:rPr lang="en-US" sz="3200" dirty="0">
                <a:cs typeface="Times New Roman" pitchFamily="18" charset="0"/>
              </a:rPr>
              <a:t>and weight is 21 kg!</a:t>
            </a:r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742768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52400" y="152400"/>
            <a:ext cx="8839200" cy="6553200"/>
          </a:xfrm>
        </p:spPr>
        <p:txBody>
          <a:bodyPr/>
          <a:lstStyle/>
          <a:p>
            <a:pPr marL="0" indent="0">
              <a:buNone/>
            </a:pPr>
            <a:r>
              <a:rPr lang="en-US" b="1" dirty="0" smtClean="0"/>
              <a:t>How to define multi-line Sting literals:</a:t>
            </a:r>
          </a:p>
          <a:p>
            <a:r>
              <a:rPr lang="en-US" dirty="0" smtClean="0"/>
              <a:t>We can define multi-line String literals by using triple single or double quotes.</a:t>
            </a:r>
          </a:p>
          <a:p>
            <a:pPr marL="0" indent="0">
              <a:buNone/>
            </a:pPr>
            <a:r>
              <a:rPr lang="en-US" b="1" i="1" dirty="0" smtClean="0"/>
              <a:t>Ex:’’’SNIST</a:t>
            </a:r>
          </a:p>
          <a:p>
            <a:pPr marL="0" indent="0">
              <a:buNone/>
            </a:pPr>
            <a:r>
              <a:rPr lang="en-US" b="1" i="1" dirty="0" smtClean="0"/>
              <a:t>IT Dept’’’</a:t>
            </a:r>
          </a:p>
          <a:p>
            <a:r>
              <a:rPr lang="en-US" dirty="0" smtClean="0"/>
              <a:t>We can also use triple quotes to use single quotes or double quotes as symbol inside String literal.</a:t>
            </a:r>
          </a:p>
          <a:p>
            <a:r>
              <a:rPr lang="en-US" dirty="0" smtClean="0"/>
              <a:t>How to access characters of String:</a:t>
            </a:r>
          </a:p>
          <a:p>
            <a:r>
              <a:rPr lang="en-US" dirty="0" smtClean="0"/>
              <a:t>We can access characters of string by using the following ways:</a:t>
            </a:r>
          </a:p>
          <a:p>
            <a:r>
              <a:rPr lang="en-US" dirty="0" smtClean="0"/>
              <a:t>1.By using index</a:t>
            </a:r>
          </a:p>
          <a:p>
            <a:r>
              <a:rPr lang="en-US" dirty="0" smtClean="0"/>
              <a:t>2.By using slice operator.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54974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52400" y="152400"/>
            <a:ext cx="8839200" cy="6553200"/>
          </a:xfrm>
        </p:spPr>
        <p:txBody>
          <a:bodyPr/>
          <a:lstStyle/>
          <a:p>
            <a:pPr marL="0" indent="0">
              <a:buNone/>
            </a:pPr>
            <a:r>
              <a:rPr lang="en-US" b="1" dirty="0"/>
              <a:t>1.By using </a:t>
            </a:r>
            <a:r>
              <a:rPr lang="en-US" b="1" dirty="0" smtClean="0"/>
              <a:t>index:</a:t>
            </a:r>
            <a:endParaRPr lang="en-US" b="1" dirty="0"/>
          </a:p>
          <a:p>
            <a:r>
              <a:rPr lang="en-US" dirty="0" smtClean="0"/>
              <a:t>Python supports both +ve and –ve index.</a:t>
            </a:r>
          </a:p>
          <a:p>
            <a:r>
              <a:rPr lang="en-US" dirty="0" smtClean="0"/>
              <a:t>+ve index means left to right(Forward Direction)</a:t>
            </a:r>
          </a:p>
          <a:p>
            <a:r>
              <a:rPr lang="en-US" dirty="0" smtClean="0"/>
              <a:t>-ve index means right to left(Backward Direction)</a:t>
            </a:r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r>
              <a:rPr lang="en-US" dirty="0" smtClean="0"/>
              <a:t>If we trying to access characters of string with out of range index then will get error saying:IndexError</a:t>
            </a:r>
            <a:endParaRPr lang="en-U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2286000"/>
            <a:ext cx="5334000" cy="2971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54974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228600"/>
            <a:ext cx="8610600" cy="419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4724400"/>
            <a:ext cx="6553200" cy="167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549745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678007"/>
            <a:ext cx="6553200" cy="51893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549745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52400" y="152400"/>
            <a:ext cx="8915400" cy="6553200"/>
          </a:xfrm>
        </p:spPr>
        <p:txBody>
          <a:bodyPr/>
          <a:lstStyle/>
          <a:p>
            <a:r>
              <a:rPr lang="en-US" dirty="0"/>
              <a:t>2.By using slice operator</a:t>
            </a:r>
            <a:r>
              <a:rPr lang="en-US" dirty="0" smtClean="0"/>
              <a:t>.</a:t>
            </a:r>
            <a:endParaRPr lang="en-US" dirty="0"/>
          </a:p>
          <a:p>
            <a:r>
              <a:rPr lang="en-US" b="1" i="1" dirty="0" smtClean="0"/>
              <a:t>Syntax:s[begin index: end index:step]</a:t>
            </a:r>
          </a:p>
          <a:p>
            <a:r>
              <a:rPr lang="en-US" b="1" i="1" dirty="0" smtClean="0"/>
              <a:t>Begin index:from where we have to consier slice(substring)</a:t>
            </a:r>
          </a:p>
          <a:p>
            <a:r>
              <a:rPr lang="en-US" b="1" i="1" dirty="0" smtClean="0"/>
              <a:t>Endindex:we have to terminate the slice(substring) at endindex-1</a:t>
            </a:r>
          </a:p>
          <a:p>
            <a:r>
              <a:rPr lang="en-US" b="1" i="1" dirty="0" smtClean="0"/>
              <a:t>Step:incremented value</a:t>
            </a:r>
          </a:p>
          <a:p>
            <a:r>
              <a:rPr lang="en-US" b="1" dirty="0" smtClean="0"/>
              <a:t>Note:</a:t>
            </a:r>
            <a:r>
              <a:rPr lang="en-US" dirty="0"/>
              <a:t> </a:t>
            </a:r>
            <a:r>
              <a:rPr lang="en-US" dirty="0" smtClean="0"/>
              <a:t>If we are not specifying begin index then it will consider from beginning of the string</a:t>
            </a:r>
          </a:p>
          <a:p>
            <a:r>
              <a:rPr lang="en-US" dirty="0" smtClean="0"/>
              <a:t>If we are not specifying end index then it will consider up to end of the string.</a:t>
            </a:r>
          </a:p>
          <a:p>
            <a:r>
              <a:rPr lang="en-US" dirty="0" smtClean="0"/>
              <a:t>The default value for step is 1.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54974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52400" y="152400"/>
            <a:ext cx="8839200" cy="6553200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b="1" dirty="0" smtClean="0"/>
              <a:t>Behaviour of slice operator:</a:t>
            </a:r>
          </a:p>
          <a:p>
            <a:r>
              <a:rPr lang="en-US" dirty="0" smtClean="0"/>
              <a:t>S[begin :end :step]</a:t>
            </a:r>
          </a:p>
          <a:p>
            <a:r>
              <a:rPr lang="en-US" dirty="0" smtClean="0"/>
              <a:t>Step value can be either +ve or –ve</a:t>
            </a:r>
          </a:p>
          <a:p>
            <a:r>
              <a:rPr lang="en-US" dirty="0" smtClean="0"/>
              <a:t>If +ve it should be forward direction(left to right) and we have to consider begin to end-1</a:t>
            </a:r>
          </a:p>
          <a:p>
            <a:r>
              <a:rPr lang="en-US" dirty="0"/>
              <a:t>If </a:t>
            </a:r>
            <a:r>
              <a:rPr lang="en-US" dirty="0" smtClean="0"/>
              <a:t>-ve </a:t>
            </a:r>
            <a:r>
              <a:rPr lang="en-US" dirty="0"/>
              <a:t>it should be </a:t>
            </a:r>
            <a:r>
              <a:rPr lang="en-US" dirty="0" smtClean="0"/>
              <a:t>backward direction(right to left) </a:t>
            </a:r>
            <a:r>
              <a:rPr lang="en-US" dirty="0"/>
              <a:t>and we have to consider begin to </a:t>
            </a:r>
            <a:r>
              <a:rPr lang="en-US" dirty="0" smtClean="0"/>
              <a:t>end+1</a:t>
            </a:r>
          </a:p>
          <a:p>
            <a:pPr marL="0" indent="0">
              <a:buNone/>
            </a:pPr>
            <a:r>
              <a:rPr lang="en-US" b="1" dirty="0" smtClean="0"/>
              <a:t>Note:</a:t>
            </a:r>
          </a:p>
          <a:p>
            <a:r>
              <a:rPr lang="en-US" dirty="0" smtClean="0"/>
              <a:t>In the backward direction if end value is -1 then result is always empty.</a:t>
            </a:r>
          </a:p>
          <a:p>
            <a:r>
              <a:rPr lang="en-US" dirty="0"/>
              <a:t>In the </a:t>
            </a:r>
            <a:r>
              <a:rPr lang="en-US" dirty="0" smtClean="0"/>
              <a:t>forward </a:t>
            </a:r>
            <a:r>
              <a:rPr lang="en-US" dirty="0"/>
              <a:t>direction if end value is 0</a:t>
            </a:r>
            <a:r>
              <a:rPr lang="en-US" dirty="0" smtClean="0"/>
              <a:t> </a:t>
            </a:r>
            <a:r>
              <a:rPr lang="en-US" dirty="0"/>
              <a:t>then result is always empty</a:t>
            </a:r>
            <a:r>
              <a:rPr lang="en-US" dirty="0" smtClean="0"/>
              <a:t>.</a:t>
            </a:r>
          </a:p>
          <a:p>
            <a:pPr marL="0" indent="0">
              <a:buNone/>
            </a:pPr>
            <a:r>
              <a:rPr lang="en-US" b="1" dirty="0" smtClean="0"/>
              <a:t>In forward direction:</a:t>
            </a:r>
          </a:p>
          <a:p>
            <a:r>
              <a:rPr lang="en-US" dirty="0" smtClean="0"/>
              <a:t>Default value for begin:0</a:t>
            </a:r>
          </a:p>
          <a:p>
            <a:r>
              <a:rPr lang="en-US" dirty="0" smtClean="0"/>
              <a:t>Default value for end: length of string</a:t>
            </a:r>
          </a:p>
          <a:p>
            <a:r>
              <a:rPr lang="en-US" dirty="0" smtClean="0"/>
              <a:t>Default value for step:1</a:t>
            </a:r>
          </a:p>
          <a:p>
            <a:pPr marL="0" indent="0">
              <a:buNone/>
            </a:pPr>
            <a:r>
              <a:rPr lang="en-US" b="1" dirty="0" smtClean="0"/>
              <a:t>In backward direction:</a:t>
            </a:r>
          </a:p>
          <a:p>
            <a:r>
              <a:rPr lang="en-US" dirty="0" smtClean="0"/>
              <a:t>Default value for begin:-1</a:t>
            </a:r>
          </a:p>
          <a:p>
            <a:r>
              <a:rPr lang="en-US" dirty="0" smtClean="0"/>
              <a:t>Default value for end: -(length of string+1)</a:t>
            </a:r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54974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52400" y="152400"/>
            <a:ext cx="8839200" cy="6553200"/>
          </a:xfrm>
        </p:spPr>
        <p:txBody>
          <a:bodyPr/>
          <a:lstStyle/>
          <a:p>
            <a:pPr marL="0" indent="0">
              <a:buNone/>
            </a:pPr>
            <a:r>
              <a:rPr lang="en-US" b="1" dirty="0" smtClean="0"/>
              <a:t>Mathematical Operators for String:</a:t>
            </a:r>
          </a:p>
          <a:p>
            <a:r>
              <a:rPr lang="en-US" dirty="0" smtClean="0"/>
              <a:t>We can apply the following mathematical operators for string.</a:t>
            </a:r>
          </a:p>
          <a:p>
            <a:r>
              <a:rPr lang="en-US" dirty="0" smtClean="0"/>
              <a:t>1.+ operator for concatenation</a:t>
            </a:r>
          </a:p>
          <a:p>
            <a:r>
              <a:rPr lang="en-US" dirty="0" smtClean="0"/>
              <a:t>2.* operator for repetition</a:t>
            </a:r>
            <a:endParaRPr lang="en-US" dirty="0"/>
          </a:p>
          <a:p>
            <a:r>
              <a:rPr lang="en-US" dirty="0" smtClean="0"/>
              <a:t>Note:</a:t>
            </a:r>
          </a:p>
          <a:p>
            <a:r>
              <a:rPr lang="en-US" dirty="0" smtClean="0"/>
              <a:t>To use + operator for strings, compulsory both arguments should be str type.</a:t>
            </a:r>
          </a:p>
          <a:p>
            <a:r>
              <a:rPr lang="en-US" dirty="0" smtClean="0"/>
              <a:t>To use * operator for Strings, compulsory one argument should be str and other argument should be int.</a:t>
            </a:r>
          </a:p>
          <a:p>
            <a:r>
              <a:rPr lang="en-US" dirty="0" smtClean="0"/>
              <a:t>Ex:</a:t>
            </a:r>
          </a:p>
          <a:p>
            <a:pPr marL="0" indent="0">
              <a:buNone/>
            </a:pPr>
            <a:r>
              <a:rPr lang="en-US" b="1" dirty="0" smtClean="0"/>
              <a:t>print(“SREE”+”NIDHI”)</a:t>
            </a:r>
            <a:r>
              <a:rPr lang="en-US" b="1" dirty="0" smtClean="0">
                <a:sym typeface="Wingdings" pitchFamily="2" charset="2"/>
              </a:rPr>
              <a:t>SREENIDHI</a:t>
            </a:r>
          </a:p>
          <a:p>
            <a:pPr marL="0" indent="0">
              <a:buNone/>
            </a:pPr>
            <a:r>
              <a:rPr lang="en-US" b="1" dirty="0" smtClean="0">
                <a:sym typeface="Wingdings" pitchFamily="2" charset="2"/>
              </a:rPr>
              <a:t>print(“SNIST”*2)SNISTSNIST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1754974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52400" y="152400"/>
            <a:ext cx="8839200" cy="6553200"/>
          </a:xfrm>
        </p:spPr>
        <p:txBody>
          <a:bodyPr/>
          <a:lstStyle/>
          <a:p>
            <a:pPr marL="0" indent="0">
              <a:buNone/>
            </a:pPr>
            <a:r>
              <a:rPr lang="en-US" b="1" dirty="0" smtClean="0"/>
              <a:t>len() in-built function:</a:t>
            </a:r>
          </a:p>
          <a:p>
            <a:r>
              <a:rPr lang="en-US" dirty="0" smtClean="0"/>
              <a:t>We can use len() function to find the number of character present in the string.</a:t>
            </a:r>
          </a:p>
          <a:p>
            <a:r>
              <a:rPr lang="en-US" dirty="0" smtClean="0"/>
              <a:t>Ex:</a:t>
            </a:r>
          </a:p>
          <a:p>
            <a:endParaRPr lang="en-US" dirty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7800" y="1600200"/>
            <a:ext cx="2438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2715490"/>
            <a:ext cx="6491288" cy="39139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3892259"/>
            <a:ext cx="5334000" cy="23492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ctangle 1"/>
          <p:cNvSpPr/>
          <p:nvPr/>
        </p:nvSpPr>
        <p:spPr>
          <a:xfrm>
            <a:off x="4953000" y="1447800"/>
            <a:ext cx="3429000" cy="9144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tx1"/>
                </a:solidFill>
              </a:rPr>
              <a:t>Task:Print </a:t>
            </a:r>
            <a:r>
              <a:rPr lang="en-US" b="1" dirty="0">
                <a:solidFill>
                  <a:schemeClr val="tx1"/>
                </a:solidFill>
              </a:rPr>
              <a:t>in fwd and bwd using slice operator</a:t>
            </a:r>
          </a:p>
          <a:p>
            <a:pPr algn="ctr"/>
            <a:endParaRPr lang="en-US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27681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52400" y="152400"/>
            <a:ext cx="8839200" cy="6553200"/>
          </a:xfrm>
        </p:spPr>
        <p:txBody>
          <a:bodyPr/>
          <a:lstStyle/>
          <a:p>
            <a:pPr marL="0" indent="0">
              <a:buNone/>
            </a:pPr>
            <a:r>
              <a:rPr lang="en-US" b="1" dirty="0" smtClean="0"/>
              <a:t>Checking membership:</a:t>
            </a:r>
          </a:p>
          <a:p>
            <a:r>
              <a:rPr lang="en-US" dirty="0" smtClean="0"/>
              <a:t>We can check whether the character or string is the member of another string or not by using in and not in operators.</a:t>
            </a:r>
          </a:p>
          <a:p>
            <a:endParaRPr lang="en-U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1524000"/>
            <a:ext cx="6934200" cy="2590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4267200"/>
            <a:ext cx="5791200" cy="213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427681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52400" y="152400"/>
            <a:ext cx="8839200" cy="6553200"/>
          </a:xfrm>
        </p:spPr>
        <p:txBody>
          <a:bodyPr/>
          <a:lstStyle/>
          <a:p>
            <a:pPr marL="0" indent="0">
              <a:buNone/>
            </a:pPr>
            <a:r>
              <a:rPr lang="en-US" b="1" dirty="0" smtClean="0"/>
              <a:t>Comparison of Strings:</a:t>
            </a:r>
          </a:p>
          <a:p>
            <a:r>
              <a:rPr lang="en-US" dirty="0" smtClean="0"/>
              <a:t>We can use comparison operators (&lt;,&lt;=,&gt;,&gt;=) and equality operators(==,!=) for strings.</a:t>
            </a:r>
          </a:p>
          <a:p>
            <a:r>
              <a:rPr lang="en-US" dirty="0" smtClean="0"/>
              <a:t>Comparison well be performed based on alphabetical order.</a:t>
            </a:r>
          </a:p>
          <a:p>
            <a:endParaRPr lang="en-US" dirty="0" smtClean="0"/>
          </a:p>
          <a:p>
            <a:endParaRPr lang="en-US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727" y="2057400"/>
            <a:ext cx="4267200" cy="3276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2057400"/>
            <a:ext cx="40386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427681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52400" y="152400"/>
            <a:ext cx="8839200" cy="6553200"/>
          </a:xfrm>
        </p:spPr>
        <p:txBody>
          <a:bodyPr/>
          <a:lstStyle/>
          <a:p>
            <a:pPr marL="0" indent="0">
              <a:buNone/>
            </a:pPr>
            <a:r>
              <a:rPr lang="en-US" b="1" dirty="0" smtClean="0"/>
              <a:t>Removing Spaces From the String:</a:t>
            </a:r>
          </a:p>
          <a:p>
            <a:r>
              <a:rPr lang="en-IN" dirty="0">
                <a:cs typeface="Times New Roman" pitchFamily="18" charset="0"/>
              </a:rPr>
              <a:t>This method removes whitespaces from the beginning and end of the string</a:t>
            </a:r>
            <a:r>
              <a:rPr lang="en-IN" dirty="0" smtClean="0">
                <a:cs typeface="Times New Roman" pitchFamily="18" charset="0"/>
              </a:rPr>
              <a:t>.</a:t>
            </a:r>
            <a:endParaRPr lang="en-US" b="1" dirty="0" smtClean="0"/>
          </a:p>
          <a:p>
            <a:pPr marL="0" indent="0">
              <a:buNone/>
            </a:pPr>
            <a:r>
              <a:rPr lang="en-US" dirty="0" smtClean="0"/>
              <a:t>We can use following 3 methods:</a:t>
            </a:r>
          </a:p>
          <a:p>
            <a:r>
              <a:rPr lang="en-US" dirty="0" smtClean="0"/>
              <a:t>1.rstrip()</a:t>
            </a:r>
            <a:r>
              <a:rPr lang="en-US" dirty="0" smtClean="0">
                <a:sym typeface="Wingdings" pitchFamily="2" charset="2"/>
              </a:rPr>
              <a:t>to remove spaces at right hand side</a:t>
            </a:r>
          </a:p>
          <a:p>
            <a:r>
              <a:rPr lang="en-US" dirty="0" smtClean="0">
                <a:sym typeface="Wingdings" pitchFamily="2" charset="2"/>
              </a:rPr>
              <a:t>2.lstrip()to remove spaces at left hand side</a:t>
            </a:r>
          </a:p>
          <a:p>
            <a:r>
              <a:rPr lang="en-US" dirty="0" smtClean="0">
                <a:sym typeface="Wingdings" pitchFamily="2" charset="2"/>
              </a:rPr>
              <a:t>3.strip()to remove spaces both sides</a:t>
            </a:r>
          </a:p>
          <a:p>
            <a:endParaRPr lang="en-US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810000"/>
            <a:ext cx="4191000" cy="15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42768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52400" y="152400"/>
            <a:ext cx="8839200" cy="6553200"/>
          </a:xfrm>
        </p:spPr>
        <p:txBody>
          <a:bodyPr/>
          <a:lstStyle/>
          <a:p>
            <a:r>
              <a:rPr lang="en-US" dirty="0" smtClean="0"/>
              <a:t>Removing spaces example using strip():</a:t>
            </a:r>
            <a:endParaRPr lang="en-US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155" y="609600"/>
            <a:ext cx="5105400" cy="381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0364" y="4000500"/>
            <a:ext cx="3424238" cy="2057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42768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52400" y="152400"/>
            <a:ext cx="8839200" cy="65532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800" b="1" dirty="0">
                <a:cs typeface="Times New Roman" pitchFamily="18" charset="0"/>
              </a:rPr>
              <a:t>str.capitalize</a:t>
            </a:r>
            <a:r>
              <a:rPr lang="en-US" sz="2800" b="1" dirty="0" smtClean="0">
                <a:cs typeface="Times New Roman" pitchFamily="18" charset="0"/>
              </a:rPr>
              <a:t>():</a:t>
            </a:r>
          </a:p>
          <a:p>
            <a:r>
              <a:rPr lang="en-US" sz="2800" dirty="0" smtClean="0">
                <a:cs typeface="Times New Roman" pitchFamily="18" charset="0"/>
              </a:rPr>
              <a:t>It </a:t>
            </a:r>
            <a:r>
              <a:rPr lang="en-US" sz="2800" dirty="0">
                <a:cs typeface="Times New Roman" pitchFamily="18" charset="0"/>
              </a:rPr>
              <a:t>returns a copy of the string with only its first character capitalized.</a:t>
            </a:r>
          </a:p>
          <a:p>
            <a:pPr marL="0" indent="0">
              <a:buNone/>
            </a:pPr>
            <a:r>
              <a:rPr lang="en-US" sz="2800" b="1" i="1" dirty="0" smtClean="0">
                <a:cs typeface="Times New Roman" pitchFamily="18" charset="0"/>
              </a:rPr>
              <a:t>Syntax:str.capitalize</a:t>
            </a:r>
            <a:r>
              <a:rPr lang="en-US" sz="2800" b="1" i="1" dirty="0">
                <a:cs typeface="Times New Roman" pitchFamily="18" charset="0"/>
              </a:rPr>
              <a:t>()</a:t>
            </a:r>
          </a:p>
          <a:p>
            <a:r>
              <a:rPr lang="en-US" sz="2800" dirty="0">
                <a:cs typeface="Times New Roman" pitchFamily="18" charset="0"/>
              </a:rPr>
              <a:t>str = "this is string example...!!!";</a:t>
            </a:r>
          </a:p>
          <a:p>
            <a:r>
              <a:rPr lang="en-US" sz="2800" dirty="0">
                <a:cs typeface="Times New Roman" pitchFamily="18" charset="0"/>
              </a:rPr>
              <a:t>print ("str.capitalize() : ", str.capitalize())</a:t>
            </a:r>
          </a:p>
          <a:p>
            <a:pPr marL="0" indent="0">
              <a:buNone/>
            </a:pPr>
            <a:r>
              <a:rPr lang="en-US" sz="2800" dirty="0" smtClean="0">
                <a:cs typeface="Times New Roman" pitchFamily="18" charset="0"/>
              </a:rPr>
              <a:t>Result:</a:t>
            </a:r>
            <a:endParaRPr lang="en-US" sz="2800" dirty="0"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sz="2800" dirty="0">
                <a:cs typeface="Times New Roman" pitchFamily="18" charset="0"/>
              </a:rPr>
              <a:t>str.capitalize() :  This is string example....!!</a:t>
            </a:r>
          </a:p>
          <a:p>
            <a:endParaRPr lang="en-US" sz="2800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4267200"/>
            <a:ext cx="6400800" cy="2209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42768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52400" y="152400"/>
            <a:ext cx="8839200" cy="6553200"/>
          </a:xfrm>
        </p:spPr>
        <p:txBody>
          <a:bodyPr/>
          <a:lstStyle/>
          <a:p>
            <a:pPr marL="0" indent="0">
              <a:buNone/>
            </a:pPr>
            <a:r>
              <a:rPr lang="en-US" b="1" dirty="0"/>
              <a:t>Python String </a:t>
            </a:r>
            <a:r>
              <a:rPr lang="en-US" b="1" dirty="0" smtClean="0"/>
              <a:t>count():</a:t>
            </a:r>
          </a:p>
          <a:p>
            <a:r>
              <a:rPr lang="en-US" sz="2800" dirty="0">
                <a:cs typeface="Times New Roman" pitchFamily="18" charset="0"/>
              </a:rPr>
              <a:t>In simple words, count() method searches the substring in the given string and returns how many times the substring is present in it.</a:t>
            </a:r>
          </a:p>
          <a:p>
            <a:endParaRPr lang="en-US" sz="2800" b="1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2286000"/>
            <a:ext cx="6400800" cy="190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3462" y="4897582"/>
            <a:ext cx="2545337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427681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0009" y="152400"/>
            <a:ext cx="8273618" cy="1295400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>
                <a:solidFill>
                  <a:schemeClr val="tx1"/>
                </a:solidFill>
                <a:latin typeface="+mn-lt"/>
              </a:rPr>
              <a:t/>
            </a:r>
            <a:br>
              <a:rPr lang="en-US" dirty="0" smtClean="0">
                <a:solidFill>
                  <a:schemeClr val="tx1"/>
                </a:solidFill>
                <a:latin typeface="+mn-lt"/>
              </a:rPr>
            </a:br>
            <a:r>
              <a:rPr lang="en-US" dirty="0">
                <a:solidFill>
                  <a:schemeClr val="tx1"/>
                </a:solidFill>
                <a:latin typeface="+mn-lt"/>
              </a:rPr>
              <a:t/>
            </a:r>
            <a:br>
              <a:rPr lang="en-US" dirty="0">
                <a:solidFill>
                  <a:schemeClr val="tx1"/>
                </a:solidFill>
                <a:latin typeface="+mn-lt"/>
              </a:rPr>
            </a:br>
            <a:r>
              <a:rPr lang="en-US" dirty="0" smtClean="0">
                <a:solidFill>
                  <a:schemeClr val="tx1"/>
                </a:solidFill>
                <a:latin typeface="+mn-lt"/>
              </a:rPr>
              <a:t/>
            </a:r>
            <a:br>
              <a:rPr lang="en-US" dirty="0" smtClean="0">
                <a:solidFill>
                  <a:schemeClr val="tx1"/>
                </a:solidFill>
                <a:latin typeface="+mn-lt"/>
              </a:rPr>
            </a:br>
            <a:r>
              <a:rPr lang="en-US" dirty="0">
                <a:solidFill>
                  <a:schemeClr val="tx1"/>
                </a:solidFill>
                <a:latin typeface="+mn-lt"/>
              </a:rPr>
              <a:t/>
            </a:r>
            <a:br>
              <a:rPr lang="en-US" dirty="0">
                <a:solidFill>
                  <a:schemeClr val="tx1"/>
                </a:solidFill>
                <a:latin typeface="+mn-lt"/>
              </a:rPr>
            </a:br>
            <a:r>
              <a:rPr lang="en-US" dirty="0" smtClean="0">
                <a:solidFill>
                  <a:schemeClr val="tx1"/>
                </a:solidFill>
                <a:latin typeface="+mn-lt"/>
              </a:rPr>
              <a:t/>
            </a:r>
            <a:br>
              <a:rPr lang="en-US" dirty="0" smtClean="0">
                <a:solidFill>
                  <a:schemeClr val="tx1"/>
                </a:solidFill>
                <a:latin typeface="+mn-lt"/>
              </a:rPr>
            </a:br>
            <a:r>
              <a:rPr lang="en-US" dirty="0">
                <a:solidFill>
                  <a:schemeClr val="tx1"/>
                </a:solidFill>
                <a:latin typeface="+mn-lt"/>
              </a:rPr>
              <a:t/>
            </a:r>
            <a:br>
              <a:rPr lang="en-US" dirty="0">
                <a:solidFill>
                  <a:schemeClr val="tx1"/>
                </a:solidFill>
                <a:latin typeface="+mn-lt"/>
              </a:rPr>
            </a:br>
            <a:r>
              <a:rPr lang="en-US" dirty="0" smtClean="0">
                <a:solidFill>
                  <a:schemeClr val="tx1"/>
                </a:solidFill>
                <a:latin typeface="+mn-lt"/>
              </a:rPr>
              <a:t/>
            </a:r>
            <a:br>
              <a:rPr lang="en-US" dirty="0" smtClean="0">
                <a:solidFill>
                  <a:schemeClr val="tx1"/>
                </a:solidFill>
                <a:latin typeface="+mn-lt"/>
              </a:rPr>
            </a:br>
            <a:r>
              <a:rPr lang="en-US" dirty="0" smtClean="0">
                <a:solidFill>
                  <a:schemeClr val="tx1"/>
                </a:solidFill>
                <a:latin typeface="+mn-lt"/>
              </a:rPr>
              <a:t>Python String isalnum()</a:t>
            </a:r>
            <a:br>
              <a:rPr lang="en-US" dirty="0" smtClean="0">
                <a:solidFill>
                  <a:schemeClr val="tx1"/>
                </a:solidFill>
                <a:latin typeface="+mn-lt"/>
              </a:rPr>
            </a:br>
            <a:endParaRPr lang="en-US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66563" name="Content Placeholder 2"/>
          <p:cNvSpPr>
            <a:spLocks noGrp="1"/>
          </p:cNvSpPr>
          <p:nvPr>
            <p:ph sz="quarter" idx="1"/>
          </p:nvPr>
        </p:nvSpPr>
        <p:spPr>
          <a:xfrm>
            <a:off x="533400" y="1628801"/>
            <a:ext cx="8153400" cy="3960440"/>
          </a:xfrm>
        </p:spPr>
        <p:txBody>
          <a:bodyPr>
            <a:normAutofit/>
          </a:bodyPr>
          <a:lstStyle/>
          <a:p>
            <a:pPr algn="just" eaLnBrk="1" hangingPunct="1">
              <a:buFont typeface="Wingdings" pitchFamily="2" charset="2"/>
              <a:buNone/>
            </a:pPr>
            <a:r>
              <a:rPr lang="en-US" sz="2800" dirty="0" smtClean="0">
                <a:cs typeface="Times New Roman" pitchFamily="18" charset="0"/>
              </a:rPr>
              <a:t>The isalnum() method returns True if all characters in the string are alphanumeric (either alphabets or numbers). If not, it returns False.</a:t>
            </a:r>
          </a:p>
          <a:p>
            <a:pPr algn="just" eaLnBrk="1" hangingPunct="1">
              <a:buFont typeface="Wingdings" pitchFamily="2" charset="2"/>
              <a:buNone/>
            </a:pPr>
            <a:r>
              <a:rPr lang="en-US" sz="2800" dirty="0" smtClean="0">
                <a:cs typeface="Times New Roman" pitchFamily="18" charset="0"/>
              </a:rPr>
              <a:t>Return Value from isalnum()</a:t>
            </a:r>
          </a:p>
          <a:p>
            <a:pPr algn="just" eaLnBrk="1" hangingPunct="1">
              <a:buFont typeface="Wingdings" pitchFamily="2" charset="2"/>
              <a:buNone/>
            </a:pPr>
            <a:r>
              <a:rPr lang="en-US" sz="2800" dirty="0" smtClean="0">
                <a:cs typeface="Times New Roman" pitchFamily="18" charset="0"/>
              </a:rPr>
              <a:t>The isalnum() returns:</a:t>
            </a:r>
          </a:p>
          <a:p>
            <a:pPr algn="just" eaLnBrk="1" hangingPunct="1">
              <a:buFont typeface="Wingdings" pitchFamily="2" charset="2"/>
              <a:buNone/>
            </a:pPr>
            <a:r>
              <a:rPr lang="en-US" sz="2800" dirty="0" smtClean="0">
                <a:cs typeface="Times New Roman" pitchFamily="18" charset="0"/>
              </a:rPr>
              <a:t>True if all characters in the string are alphanumeric</a:t>
            </a:r>
          </a:p>
          <a:p>
            <a:pPr algn="just" eaLnBrk="1" hangingPunct="1">
              <a:buFont typeface="Wingdings" pitchFamily="2" charset="2"/>
              <a:buNone/>
            </a:pPr>
            <a:r>
              <a:rPr lang="en-US" sz="2800" dirty="0" smtClean="0">
                <a:cs typeface="Times New Roman" pitchFamily="18" charset="0"/>
              </a:rPr>
              <a:t>False if at least one character is not alphanumeric</a:t>
            </a:r>
          </a:p>
          <a:p>
            <a:pPr algn="just" eaLnBrk="1" hangingPunct="1">
              <a:buFont typeface="Wingdings" pitchFamily="2" charset="2"/>
              <a:buNone/>
            </a:pPr>
            <a:endParaRPr lang="en-US" sz="2800" dirty="0" smtClean="0"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93150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71599" y="1196751"/>
            <a:ext cx="7200801" cy="4896545"/>
          </a:xfrm>
          <a:noFill/>
        </p:spPr>
      </p:pic>
    </p:spTree>
    <p:extLst>
      <p:ext uri="{BB962C8B-B14F-4D97-AF65-F5344CB8AC3E}">
        <p14:creationId xmlns:p14="http://schemas.microsoft.com/office/powerpoint/2010/main" val="3870237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>
                <a:solidFill>
                  <a:schemeClr val="tx1"/>
                </a:solidFill>
                <a:latin typeface="+mn-lt"/>
              </a:rPr>
              <a:t>Python String isalpha():</a:t>
            </a:r>
            <a:br>
              <a:rPr lang="en-US" dirty="0" smtClean="0">
                <a:solidFill>
                  <a:schemeClr val="tx1"/>
                </a:solidFill>
                <a:latin typeface="+mn-lt"/>
              </a:rPr>
            </a:br>
            <a:endParaRPr lang="en-US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68611" name="Content Placeholder 2"/>
          <p:cNvSpPr>
            <a:spLocks noGrp="1"/>
          </p:cNvSpPr>
          <p:nvPr>
            <p:ph sz="quarter" idx="1"/>
          </p:nvPr>
        </p:nvSpPr>
        <p:spPr>
          <a:xfrm>
            <a:off x="755576" y="1600201"/>
            <a:ext cx="7169224" cy="4277072"/>
          </a:xfrm>
        </p:spPr>
        <p:txBody>
          <a:bodyPr/>
          <a:lstStyle/>
          <a:p>
            <a:pPr algn="just" eaLnBrk="1" hangingPunct="1"/>
            <a:r>
              <a:rPr lang="en-US" sz="2800" dirty="0" smtClean="0">
                <a:cs typeface="Times New Roman" pitchFamily="18" charset="0"/>
              </a:rPr>
              <a:t>The isalpha() method returns True if all characters in the string are alphabets. </a:t>
            </a:r>
          </a:p>
          <a:p>
            <a:pPr algn="just" eaLnBrk="1" hangingPunct="1"/>
            <a:r>
              <a:rPr lang="en-US" sz="2800" dirty="0" smtClean="0">
                <a:cs typeface="Times New Roman" pitchFamily="18" charset="0"/>
              </a:rPr>
              <a:t>If not, it returns False.</a:t>
            </a:r>
          </a:p>
          <a:p>
            <a:pPr eaLnBrk="1" hangingPunct="1"/>
            <a:endParaRPr lang="en-US" dirty="0" smtClean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57250" y="3068960"/>
            <a:ext cx="7500938" cy="316835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814588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115616" y="1124744"/>
            <a:ext cx="7242572" cy="4947444"/>
          </a:xfrm>
          <a:noFill/>
        </p:spPr>
      </p:pic>
    </p:spTree>
    <p:extLst>
      <p:ext uri="{BB962C8B-B14F-4D97-AF65-F5344CB8AC3E}">
        <p14:creationId xmlns:p14="http://schemas.microsoft.com/office/powerpoint/2010/main" val="1689544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71600" y="609600"/>
            <a:ext cx="7128792" cy="1163216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>
                <a:solidFill>
                  <a:schemeClr val="tx1"/>
                </a:solidFill>
                <a:latin typeface="+mn-lt"/>
              </a:rPr>
              <a:t>Python String isdigit()</a:t>
            </a:r>
            <a:br>
              <a:rPr lang="en-US" dirty="0" smtClean="0">
                <a:solidFill>
                  <a:schemeClr val="tx1"/>
                </a:solidFill>
                <a:latin typeface="+mn-lt"/>
              </a:rPr>
            </a:br>
            <a:endParaRPr lang="en-US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71683" name="Content Placeholder 2"/>
          <p:cNvSpPr>
            <a:spLocks noGrp="1"/>
          </p:cNvSpPr>
          <p:nvPr>
            <p:ph sz="quarter" idx="1"/>
          </p:nvPr>
        </p:nvSpPr>
        <p:spPr>
          <a:xfrm>
            <a:off x="1043608" y="1772815"/>
            <a:ext cx="7272808" cy="3672409"/>
          </a:xfrm>
        </p:spPr>
        <p:txBody>
          <a:bodyPr>
            <a:normAutofit/>
          </a:bodyPr>
          <a:lstStyle/>
          <a:p>
            <a:pPr algn="just"/>
            <a:r>
              <a:rPr lang="en-GB" sz="2800" dirty="0">
                <a:cs typeface="Times New Roman" pitchFamily="18" charset="0"/>
              </a:rPr>
              <a:t>The isdigit() method returns True if all characters in a string are digits. If not, it returns False.</a:t>
            </a:r>
          </a:p>
          <a:p>
            <a:pPr algn="just"/>
            <a:r>
              <a:rPr lang="en-GB" sz="2800" dirty="0">
                <a:cs typeface="Times New Roman" pitchFamily="18" charset="0"/>
              </a:rPr>
              <a:t>Return Value from isdigit()</a:t>
            </a:r>
          </a:p>
          <a:p>
            <a:pPr algn="just"/>
            <a:r>
              <a:rPr lang="en-GB" sz="2800" dirty="0">
                <a:cs typeface="Times New Roman" pitchFamily="18" charset="0"/>
              </a:rPr>
              <a:t>The isdigit() returns:</a:t>
            </a:r>
          </a:p>
          <a:p>
            <a:pPr algn="just"/>
            <a:r>
              <a:rPr lang="en-GB" sz="2800" dirty="0">
                <a:cs typeface="Times New Roman" pitchFamily="18" charset="0"/>
              </a:rPr>
              <a:t>True if all characters in the string are digits.</a:t>
            </a:r>
          </a:p>
          <a:p>
            <a:pPr algn="just"/>
            <a:r>
              <a:rPr lang="en-GB" sz="2800" dirty="0">
                <a:cs typeface="Times New Roman" pitchFamily="18" charset="0"/>
              </a:rPr>
              <a:t>False if at least one character is not a digit.</a:t>
            </a:r>
            <a:endParaRPr lang="en-US" sz="2800" dirty="0"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0694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331641" y="1196751"/>
            <a:ext cx="6840760" cy="4635723"/>
          </a:xfrm>
          <a:noFill/>
        </p:spPr>
      </p:pic>
    </p:spTree>
    <p:extLst>
      <p:ext uri="{BB962C8B-B14F-4D97-AF65-F5344CB8AC3E}">
        <p14:creationId xmlns:p14="http://schemas.microsoft.com/office/powerpoint/2010/main" val="24370968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5" name="Content Placeholder 2"/>
          <p:cNvSpPr>
            <a:spLocks noGrp="1"/>
          </p:cNvSpPr>
          <p:nvPr>
            <p:ph sz="quarter" idx="1"/>
          </p:nvPr>
        </p:nvSpPr>
        <p:spPr>
          <a:xfrm>
            <a:off x="899592" y="228600"/>
            <a:ext cx="7344816" cy="5936705"/>
          </a:xfrm>
        </p:spPr>
        <p:txBody>
          <a:bodyPr/>
          <a:lstStyle/>
          <a:p>
            <a:pPr marL="0" indent="0">
              <a:buNone/>
            </a:pPr>
            <a:r>
              <a:rPr lang="en-US" sz="3200" dirty="0">
                <a:cs typeface="Times New Roman" pitchFamily="18" charset="0"/>
              </a:rPr>
              <a:t>Python String isidentifier</a:t>
            </a:r>
            <a:r>
              <a:rPr lang="en-US" sz="3200" dirty="0" smtClean="0">
                <a:cs typeface="Times New Roman" pitchFamily="18" charset="0"/>
              </a:rPr>
              <a:t>():</a:t>
            </a:r>
          </a:p>
          <a:p>
            <a:pPr eaLnBrk="1" hangingPunct="1"/>
            <a:r>
              <a:rPr lang="en-US" sz="3200" dirty="0" smtClean="0">
                <a:cs typeface="Times New Roman" pitchFamily="18" charset="0"/>
              </a:rPr>
              <a:t>The isidentifier() method returns True if the string is a valid identifier in Python. If not, it returns False.</a:t>
            </a:r>
          </a:p>
          <a:p>
            <a:pPr eaLnBrk="1" hangingPunct="1"/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2590800"/>
            <a:ext cx="7488833" cy="36724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85646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52400" y="152400"/>
            <a:ext cx="8839200" cy="6553200"/>
          </a:xfrm>
        </p:spPr>
        <p:txBody>
          <a:bodyPr/>
          <a:lstStyle/>
          <a:p>
            <a:pPr marL="0" indent="0">
              <a:buNone/>
            </a:pPr>
            <a:r>
              <a:rPr lang="en-US" b="1" dirty="0" smtClean="0"/>
              <a:t>Replace a string with another string:</a:t>
            </a:r>
          </a:p>
          <a:p>
            <a:r>
              <a:rPr lang="en-US" dirty="0" smtClean="0"/>
              <a:t>s.replace(oldstring,newstring)</a:t>
            </a:r>
          </a:p>
          <a:p>
            <a:r>
              <a:rPr lang="en-US" dirty="0" smtClean="0"/>
              <a:t>Inside s, every occurrence of oldstring will be replaced with newstring.</a:t>
            </a:r>
          </a:p>
          <a:p>
            <a:pPr marL="0" indent="0">
              <a:buNone/>
            </a:pPr>
            <a:endParaRPr lang="en-US" dirty="0" smtClean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2057400"/>
            <a:ext cx="4343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182" y="3429000"/>
            <a:ext cx="2874818" cy="83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4343400"/>
            <a:ext cx="3276600" cy="1295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5638800"/>
            <a:ext cx="2590800" cy="83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427681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52400" y="152400"/>
            <a:ext cx="8839200" cy="6553200"/>
          </a:xfrm>
        </p:spPr>
        <p:txBody>
          <a:bodyPr/>
          <a:lstStyle/>
          <a:p>
            <a:r>
              <a:rPr lang="en-US" dirty="0" smtClean="0"/>
              <a:t>String objects are immutable then how we can change the content by using replace() method:</a:t>
            </a:r>
          </a:p>
          <a:p>
            <a:r>
              <a:rPr lang="en-US" dirty="0" smtClean="0"/>
              <a:t>Once we create string object, we cannot change the content.</a:t>
            </a:r>
          </a:p>
          <a:p>
            <a:r>
              <a:rPr lang="en-US" dirty="0" smtClean="0"/>
              <a:t>This non changeable behavior is nothing but immutability.</a:t>
            </a:r>
          </a:p>
          <a:p>
            <a:r>
              <a:rPr lang="en-US" dirty="0" smtClean="0"/>
              <a:t>If we are trying to change the content by using any methods, then with those changes a new object will be changed and changes won’t be happened in existing object.</a:t>
            </a:r>
          </a:p>
          <a:p>
            <a:r>
              <a:rPr lang="en-US" dirty="0" smtClean="0"/>
              <a:t>Hence with replace() method also a new object got created but existing object won’t be changed.</a:t>
            </a:r>
          </a:p>
          <a:p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4191000"/>
            <a:ext cx="4953000" cy="228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7800" y="4471554"/>
            <a:ext cx="3648075" cy="17248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427681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52400" y="152400"/>
            <a:ext cx="8839200" cy="6553200"/>
          </a:xfrm>
        </p:spPr>
        <p:txBody>
          <a:bodyPr/>
          <a:lstStyle/>
          <a:p>
            <a:pPr marL="0" indent="0">
              <a:buNone/>
            </a:pPr>
            <a:r>
              <a:rPr lang="en-US" b="1" dirty="0" smtClean="0"/>
              <a:t>Splitting of Strings:</a:t>
            </a:r>
          </a:p>
          <a:p>
            <a:r>
              <a:rPr lang="en-US" dirty="0" smtClean="0"/>
              <a:t>We can split the given string according to specified seperator by using split() method.</a:t>
            </a:r>
          </a:p>
          <a:p>
            <a:r>
              <a:rPr lang="en-US" b="1" i="1" dirty="0" smtClean="0"/>
              <a:t>Syntax:split(seperator)</a:t>
            </a:r>
          </a:p>
          <a:p>
            <a:r>
              <a:rPr lang="en-US" dirty="0" smtClean="0"/>
              <a:t>The default seperator is space. The return type of split() method is List.</a:t>
            </a:r>
          </a:p>
          <a:p>
            <a:endParaRPr lang="en-US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2804246"/>
            <a:ext cx="3048000" cy="15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7800" y="2905125"/>
            <a:ext cx="1428750" cy="1285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891" y="4821382"/>
            <a:ext cx="2944091" cy="1371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7800" y="4906674"/>
            <a:ext cx="1066799" cy="11893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427681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52400" y="152400"/>
            <a:ext cx="8839200" cy="6553200"/>
          </a:xfrm>
        </p:spPr>
        <p:txBody>
          <a:bodyPr/>
          <a:lstStyle/>
          <a:p>
            <a:pPr marL="0" indent="0">
              <a:buNone/>
            </a:pPr>
            <a:r>
              <a:rPr lang="en-US" b="1" dirty="0" smtClean="0"/>
              <a:t>Joining of String:</a:t>
            </a:r>
          </a:p>
          <a:p>
            <a:r>
              <a:rPr lang="en-US" dirty="0" smtClean="0"/>
              <a:t>We can join a group of strings(list or tuple) with the given seperator.</a:t>
            </a:r>
          </a:p>
          <a:p>
            <a:r>
              <a:rPr lang="en-US" b="1" i="1" dirty="0" smtClean="0"/>
              <a:t>Syntax:s=seperator.join(group of strings)</a:t>
            </a:r>
          </a:p>
          <a:p>
            <a:endParaRPr lang="en-US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1828800"/>
            <a:ext cx="3810000" cy="990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1943100"/>
            <a:ext cx="30480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554" y="3810000"/>
            <a:ext cx="4748646" cy="1371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1630" y="4419600"/>
            <a:ext cx="3691370" cy="1371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427681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52400" y="152400"/>
            <a:ext cx="8839200" cy="6553200"/>
          </a:xfrm>
        </p:spPr>
        <p:txBody>
          <a:bodyPr/>
          <a:lstStyle/>
          <a:p>
            <a:pPr marL="0" indent="0">
              <a:buNone/>
            </a:pPr>
            <a:r>
              <a:rPr lang="en-US" b="1" dirty="0" smtClean="0"/>
              <a:t>Changing case of a String:</a:t>
            </a:r>
          </a:p>
          <a:p>
            <a:r>
              <a:rPr lang="en-US" dirty="0" smtClean="0"/>
              <a:t>1.upper()</a:t>
            </a:r>
            <a:r>
              <a:rPr lang="en-US" dirty="0" smtClean="0">
                <a:sym typeface="Wingdings" pitchFamily="2" charset="2"/>
              </a:rPr>
              <a:t>To convert all character to upper case</a:t>
            </a:r>
          </a:p>
          <a:p>
            <a:r>
              <a:rPr lang="en-US" dirty="0" smtClean="0">
                <a:sym typeface="Wingdings" pitchFamily="2" charset="2"/>
              </a:rPr>
              <a:t>2.lower()To convert all characters to lower case</a:t>
            </a:r>
          </a:p>
          <a:p>
            <a:r>
              <a:rPr lang="en-US" dirty="0" smtClean="0">
                <a:sym typeface="Wingdings" pitchFamily="2" charset="2"/>
              </a:rPr>
              <a:t>3.swapcaseconverts all lowercase characters to upper case and all upper case characters to lower case</a:t>
            </a:r>
          </a:p>
          <a:p>
            <a:r>
              <a:rPr lang="en-US" dirty="0" smtClean="0">
                <a:sym typeface="Wingdings" pitchFamily="2" charset="2"/>
              </a:rPr>
              <a:t>4.title()To convert all characters to title case.i.e</a:t>
            </a:r>
            <a:r>
              <a:rPr lang="en-US" dirty="0">
                <a:sym typeface="Wingdings" pitchFamily="2" charset="2"/>
              </a:rPr>
              <a:t> </a:t>
            </a:r>
            <a:r>
              <a:rPr lang="en-US" dirty="0" smtClean="0">
                <a:sym typeface="Wingdings" pitchFamily="2" charset="2"/>
              </a:rPr>
              <a:t>first character in every word should be upper case and all remaining characters should be in lower case.</a:t>
            </a:r>
          </a:p>
          <a:p>
            <a:r>
              <a:rPr lang="en-US" dirty="0" smtClean="0">
                <a:sym typeface="Wingdings" pitchFamily="2" charset="2"/>
              </a:rPr>
              <a:t>4.capitalizeOnly  first character will be converted to upper case and remaining characters can be converted to lower case</a:t>
            </a:r>
          </a:p>
          <a:p>
            <a:endParaRPr lang="en-US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4572000"/>
            <a:ext cx="5410200" cy="2057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6200" y="4953000"/>
            <a:ext cx="3810000" cy="15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427681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52400" y="152400"/>
            <a:ext cx="8839200" cy="6553200"/>
          </a:xfrm>
        </p:spPr>
        <p:txBody>
          <a:bodyPr/>
          <a:lstStyle/>
          <a:p>
            <a:pPr marL="0" indent="0">
              <a:buNone/>
            </a:pPr>
            <a:r>
              <a:rPr lang="en-US" b="1" dirty="0" smtClean="0"/>
              <a:t>To check type of character present in a string:</a:t>
            </a:r>
          </a:p>
          <a:p>
            <a:r>
              <a:rPr lang="en-US" dirty="0" smtClean="0"/>
              <a:t>Python contains the following methods:</a:t>
            </a:r>
          </a:p>
          <a:p>
            <a:r>
              <a:rPr lang="en-US" dirty="0" smtClean="0"/>
              <a:t>1.isalnum():Returns  True if all characters are alphanumeric(a to z,A to Z,0 to 9)</a:t>
            </a:r>
          </a:p>
          <a:p>
            <a:r>
              <a:rPr lang="en-US" dirty="0" smtClean="0"/>
              <a:t>2.isalpha():Returns True if all characters are only alphabet symbols(a to z, A to Z)</a:t>
            </a:r>
          </a:p>
          <a:p>
            <a:r>
              <a:rPr lang="en-US" dirty="0" smtClean="0"/>
              <a:t>3.isdigit():Returns True if all characters are digit only(0 to 9)</a:t>
            </a:r>
          </a:p>
          <a:p>
            <a:r>
              <a:rPr lang="en-US" dirty="0" smtClean="0"/>
              <a:t>4.islower():Returns  True if all characters are lower case alphabets symbols.</a:t>
            </a:r>
          </a:p>
          <a:p>
            <a:r>
              <a:rPr lang="en-US" dirty="0" smtClean="0"/>
              <a:t>5.isupper():Returns True if all characters are upper case alphabets symbols.</a:t>
            </a:r>
          </a:p>
          <a:p>
            <a:r>
              <a:rPr lang="en-US" dirty="0" smtClean="0"/>
              <a:t>6.istitle():Returns True if string is in title case</a:t>
            </a:r>
          </a:p>
          <a:p>
            <a:r>
              <a:rPr lang="en-US" dirty="0" smtClean="0"/>
              <a:t>7.isspace():Returns True if string contains only spaces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42768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745" y="484909"/>
            <a:ext cx="5791200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2200" y="484908"/>
            <a:ext cx="1752600" cy="55348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42768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381000"/>
            <a:ext cx="5181600" cy="5791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0" y="762000"/>
            <a:ext cx="3276600" cy="5105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427681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52400" y="152400"/>
            <a:ext cx="8839200" cy="6553200"/>
          </a:xfrm>
        </p:spPr>
        <p:txBody>
          <a:bodyPr/>
          <a:lstStyle/>
          <a:p>
            <a:pPr marL="0" indent="0">
              <a:buNone/>
            </a:pPr>
            <a:r>
              <a:rPr lang="en-US" b="1" dirty="0" smtClean="0"/>
              <a:t>Formatting the Strings:</a:t>
            </a:r>
          </a:p>
          <a:p>
            <a:r>
              <a:rPr lang="en-US" dirty="0" smtClean="0"/>
              <a:t>We can format the strings with the variable values by using replacement operator{} and format() method.</a:t>
            </a:r>
          </a:p>
          <a:p>
            <a:endParaRPr lang="en-US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855" y="1600200"/>
            <a:ext cx="7848600" cy="3276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855" y="5029200"/>
            <a:ext cx="7377545" cy="121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427681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52400" y="152400"/>
            <a:ext cx="8839200" cy="6553200"/>
          </a:xfrm>
        </p:spPr>
        <p:txBody>
          <a:bodyPr/>
          <a:lstStyle/>
          <a:p>
            <a:pPr marL="0" indent="0">
              <a:buNone/>
            </a:pPr>
            <a:r>
              <a:rPr lang="en-US" b="1" dirty="0"/>
              <a:t>Python </a:t>
            </a:r>
            <a:r>
              <a:rPr lang="en-US" b="1" dirty="0" smtClean="0"/>
              <a:t>Method:</a:t>
            </a:r>
            <a:endParaRPr lang="en-US" dirty="0"/>
          </a:p>
          <a:p>
            <a:r>
              <a:rPr lang="en-US" dirty="0"/>
              <a:t>Method is called by its name, but it is </a:t>
            </a:r>
            <a:r>
              <a:rPr lang="en-US" b="1" dirty="0"/>
              <a:t>associated to an object</a:t>
            </a:r>
            <a:r>
              <a:rPr lang="en-US" dirty="0"/>
              <a:t> (dependent). </a:t>
            </a:r>
          </a:p>
          <a:p>
            <a:r>
              <a:rPr lang="en-US" dirty="0"/>
              <a:t>A method is </a:t>
            </a:r>
            <a:r>
              <a:rPr lang="en-US" b="1" dirty="0"/>
              <a:t>implicitly passed the object</a:t>
            </a:r>
            <a:r>
              <a:rPr lang="en-US" dirty="0"/>
              <a:t> on which it is invoked. </a:t>
            </a:r>
          </a:p>
          <a:p>
            <a:r>
              <a:rPr lang="en-US" dirty="0"/>
              <a:t>It </a:t>
            </a:r>
            <a:r>
              <a:rPr lang="en-US" b="1" dirty="0"/>
              <a:t>may or may not return any data.</a:t>
            </a:r>
            <a:r>
              <a:rPr lang="en-US" dirty="0"/>
              <a:t> </a:t>
            </a:r>
          </a:p>
          <a:p>
            <a:r>
              <a:rPr lang="en-US" dirty="0"/>
              <a:t>A method </a:t>
            </a:r>
            <a:r>
              <a:rPr lang="en-US" b="1" dirty="0"/>
              <a:t>can operate on the data (instance variables) that is contained by the corresponding class</a:t>
            </a:r>
            <a:r>
              <a:rPr lang="en-US" dirty="0"/>
              <a:t> </a:t>
            </a:r>
            <a:endParaRPr lang="en-US" dirty="0" smtClean="0"/>
          </a:p>
          <a:p>
            <a:pPr marL="0" indent="0">
              <a:buNone/>
            </a:pPr>
            <a:r>
              <a:rPr lang="en-US" b="1" dirty="0" smtClean="0"/>
              <a:t>Functions:</a:t>
            </a:r>
            <a:endParaRPr lang="en-US" dirty="0"/>
          </a:p>
          <a:p>
            <a:r>
              <a:rPr lang="en-US" dirty="0"/>
              <a:t>Function is block of code that is also </a:t>
            </a:r>
            <a:r>
              <a:rPr lang="en-US" b="1" dirty="0"/>
              <a:t>called by its name</a:t>
            </a:r>
            <a:r>
              <a:rPr lang="en-US" dirty="0"/>
              <a:t>. (independent) </a:t>
            </a:r>
          </a:p>
          <a:p>
            <a:r>
              <a:rPr lang="en-US" dirty="0"/>
              <a:t>The function can have different parameters or may not have any at all. If </a:t>
            </a:r>
            <a:r>
              <a:rPr lang="en-US" b="1" dirty="0"/>
              <a:t>any data (parameters)</a:t>
            </a:r>
            <a:r>
              <a:rPr lang="en-US" dirty="0"/>
              <a:t> are passed, they are </a:t>
            </a:r>
            <a:r>
              <a:rPr lang="en-US" b="1" dirty="0"/>
              <a:t>passed explicitly</a:t>
            </a:r>
            <a:r>
              <a:rPr lang="en-US" dirty="0"/>
              <a:t>. </a:t>
            </a:r>
          </a:p>
          <a:p>
            <a:r>
              <a:rPr lang="en-US" dirty="0"/>
              <a:t>It </a:t>
            </a:r>
            <a:r>
              <a:rPr lang="en-US" b="1" dirty="0"/>
              <a:t>may or may not return any data.</a:t>
            </a:r>
            <a:r>
              <a:rPr lang="en-US" dirty="0"/>
              <a:t> </a:t>
            </a:r>
          </a:p>
          <a:p>
            <a:r>
              <a:rPr lang="en-US" dirty="0"/>
              <a:t>Function does not deal with Class and its instance concept. 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42768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52400" y="152400"/>
            <a:ext cx="8839200" cy="6553200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b="1" dirty="0"/>
              <a:t>Lists</a:t>
            </a:r>
            <a:r>
              <a:rPr lang="en-US" b="1" dirty="0" smtClean="0"/>
              <a:t>:</a:t>
            </a:r>
          </a:p>
          <a:p>
            <a:r>
              <a:rPr lang="en-US" dirty="0" smtClean="0"/>
              <a:t>If we want to represent a group of individual objects as a single entity where insertion order preserved and duplicates are allowed, then we should go for list.</a:t>
            </a:r>
          </a:p>
          <a:p>
            <a:r>
              <a:rPr lang="en-US" dirty="0" smtClean="0"/>
              <a:t>Insertion order preserved</a:t>
            </a:r>
          </a:p>
          <a:p>
            <a:r>
              <a:rPr lang="en-US" dirty="0" smtClean="0"/>
              <a:t>Duplicate objects are allowed</a:t>
            </a:r>
          </a:p>
          <a:p>
            <a:r>
              <a:rPr lang="en-US" dirty="0" smtClean="0"/>
              <a:t>Heterogeneous objects are allowed.</a:t>
            </a:r>
          </a:p>
          <a:p>
            <a:r>
              <a:rPr lang="en-US" dirty="0" smtClean="0"/>
              <a:t>List is dynamic because based on requirement we can increase the size and decreases the size.</a:t>
            </a:r>
          </a:p>
          <a:p>
            <a:r>
              <a:rPr lang="en-US" dirty="0" smtClean="0"/>
              <a:t>In list the elements will be places within square”[ ]” bracket and with comma operator.</a:t>
            </a:r>
          </a:p>
          <a:p>
            <a:r>
              <a:rPr lang="en-US" dirty="0" smtClean="0"/>
              <a:t>We can differentiate duplicate elements by using index and we can preserve insertion order by using index.</a:t>
            </a:r>
          </a:p>
          <a:p>
            <a:r>
              <a:rPr lang="en-US" dirty="0" smtClean="0"/>
              <a:t>Python supports both positive and negative indexes.</a:t>
            </a:r>
          </a:p>
          <a:p>
            <a:r>
              <a:rPr lang="en-US" dirty="0" smtClean="0"/>
              <a:t>+ve</a:t>
            </a:r>
            <a:r>
              <a:rPr lang="en-US" dirty="0" smtClean="0">
                <a:sym typeface="Wingdings" pitchFamily="2" charset="2"/>
              </a:rPr>
              <a:t>left to right</a:t>
            </a:r>
          </a:p>
          <a:p>
            <a:r>
              <a:rPr lang="en-US" dirty="0" smtClean="0">
                <a:sym typeface="Wingdings" pitchFamily="2" charset="2"/>
              </a:rPr>
              <a:t>-veright to left</a:t>
            </a:r>
          </a:p>
          <a:p>
            <a:r>
              <a:rPr lang="en-US" dirty="0"/>
              <a:t>List objects are mutable .i.e, we can change the content.</a:t>
            </a:r>
          </a:p>
          <a:p>
            <a:endParaRPr lang="en-US" dirty="0" smtClean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42768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52400" y="152400"/>
            <a:ext cx="8839200" cy="6553200"/>
          </a:xfrm>
        </p:spPr>
        <p:txBody>
          <a:bodyPr/>
          <a:lstStyle/>
          <a:p>
            <a:pPr marL="0" indent="0">
              <a:buNone/>
            </a:pPr>
            <a:r>
              <a:rPr lang="en-US" b="1" dirty="0" smtClean="0"/>
              <a:t>Creation of List Objects:</a:t>
            </a:r>
          </a:p>
          <a:p>
            <a:r>
              <a:rPr lang="en-US" dirty="0" smtClean="0"/>
              <a:t>1.we can create  empty list objects as follows…</a:t>
            </a:r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r>
              <a:rPr lang="en-US" dirty="0" smtClean="0"/>
              <a:t>2.if we know elements already then we can create list as follows</a:t>
            </a:r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r>
              <a:rPr lang="en-US" dirty="0" smtClean="0"/>
              <a:t>3.with dynamic input</a:t>
            </a:r>
            <a:endParaRPr 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219200"/>
            <a:ext cx="3276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3400" y="1377661"/>
            <a:ext cx="1981200" cy="8321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3224645"/>
            <a:ext cx="2962275" cy="990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5029200"/>
            <a:ext cx="3276600" cy="1295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3400" y="5008418"/>
            <a:ext cx="2819400" cy="11637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427681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52400" y="152400"/>
            <a:ext cx="8839200" cy="6553200"/>
          </a:xfrm>
        </p:spPr>
        <p:txBody>
          <a:bodyPr/>
          <a:lstStyle/>
          <a:p>
            <a:r>
              <a:rPr lang="en-US" dirty="0" smtClean="0"/>
              <a:t>4.With list() function:</a:t>
            </a:r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r>
              <a:rPr lang="en-US" dirty="0" smtClean="0"/>
              <a:t>5.with split() function:</a:t>
            </a:r>
          </a:p>
          <a:p>
            <a:endParaRPr lang="en-U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762000"/>
            <a:ext cx="3200400" cy="1447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838200"/>
            <a:ext cx="2362200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855" y="2163040"/>
            <a:ext cx="2424545" cy="11135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2291194"/>
            <a:ext cx="2667000" cy="9092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4315691"/>
            <a:ext cx="3200400" cy="1752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4495800"/>
            <a:ext cx="3886200" cy="1295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427681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52400" y="152400"/>
            <a:ext cx="8839200" cy="6553200"/>
          </a:xfrm>
        </p:spPr>
        <p:txBody>
          <a:bodyPr/>
          <a:lstStyle/>
          <a:p>
            <a:pPr marL="0" indent="0">
              <a:buNone/>
            </a:pPr>
            <a:r>
              <a:rPr lang="en-US" b="1" dirty="0" smtClean="0"/>
              <a:t>Accessing Elements of List:</a:t>
            </a:r>
          </a:p>
          <a:p>
            <a:r>
              <a:rPr lang="en-US" dirty="0" smtClean="0"/>
              <a:t>We can access elements of the list ether by using index or by using slice operator(</a:t>
            </a:r>
            <a:r>
              <a:rPr lang="en-US" dirty="0">
                <a:sym typeface="Wingdings" pitchFamily="2" charset="2"/>
              </a:rPr>
              <a:t>:</a:t>
            </a:r>
            <a:r>
              <a:rPr lang="en-US" dirty="0" smtClean="0">
                <a:sym typeface="Wingdings" pitchFamily="2" charset="2"/>
              </a:rPr>
              <a:t> )</a:t>
            </a:r>
          </a:p>
          <a:p>
            <a:pPr marL="0" indent="0">
              <a:buNone/>
            </a:pPr>
            <a:r>
              <a:rPr lang="en-US" b="1" dirty="0" smtClean="0">
                <a:sym typeface="Wingdings" pitchFamily="2" charset="2"/>
              </a:rPr>
              <a:t>1.By using index:</a:t>
            </a:r>
          </a:p>
          <a:p>
            <a:r>
              <a:rPr lang="en-US" dirty="0" smtClean="0">
                <a:sym typeface="Wingdings" pitchFamily="2" charset="2"/>
              </a:rPr>
              <a:t>List follows zero based index. i.e. index of first element is zero.</a:t>
            </a:r>
          </a:p>
          <a:p>
            <a:r>
              <a:rPr lang="en-US" dirty="0" smtClean="0">
                <a:sym typeface="Wingdings" pitchFamily="2" charset="2"/>
              </a:rPr>
              <a:t>List supports both +ve and –ve indexes.</a:t>
            </a:r>
          </a:p>
          <a:p>
            <a:endParaRPr lang="en-US" dirty="0" smtClean="0"/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3124200"/>
            <a:ext cx="5867400" cy="3352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427681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52400" y="152400"/>
            <a:ext cx="8839200" cy="6553200"/>
          </a:xfrm>
        </p:spPr>
        <p:txBody>
          <a:bodyPr/>
          <a:lstStyle/>
          <a:p>
            <a:pPr marL="0" indent="0">
              <a:buNone/>
            </a:pPr>
            <a:r>
              <a:rPr lang="en-US" b="1" dirty="0" smtClean="0"/>
              <a:t>2.By using slice operator:</a:t>
            </a:r>
          </a:p>
          <a:p>
            <a:r>
              <a:rPr lang="en-US" b="1" i="1" dirty="0" smtClean="0"/>
              <a:t>Syntax:list1=list2[start:stop:step]</a:t>
            </a:r>
          </a:p>
          <a:p>
            <a:r>
              <a:rPr lang="en-US" dirty="0" smtClean="0"/>
              <a:t>start</a:t>
            </a:r>
            <a:r>
              <a:rPr lang="en-US" dirty="0" smtClean="0">
                <a:sym typeface="Wingdings" pitchFamily="2" charset="2"/>
              </a:rPr>
              <a:t>it indicates the index where slice has to start, default value is 0</a:t>
            </a:r>
          </a:p>
          <a:p>
            <a:r>
              <a:rPr lang="en-US" dirty="0">
                <a:sym typeface="Wingdings" pitchFamily="2" charset="2"/>
              </a:rPr>
              <a:t>s</a:t>
            </a:r>
            <a:r>
              <a:rPr lang="en-US" dirty="0" smtClean="0">
                <a:sym typeface="Wingdings" pitchFamily="2" charset="2"/>
              </a:rPr>
              <a:t>topit indicates the index where slice has to end, default value is max allowed index of list i.e. length of the list</a:t>
            </a:r>
          </a:p>
          <a:p>
            <a:r>
              <a:rPr lang="en-US" dirty="0">
                <a:sym typeface="Wingdings" pitchFamily="2" charset="2"/>
              </a:rPr>
              <a:t>s</a:t>
            </a:r>
            <a:r>
              <a:rPr lang="en-US" dirty="0" smtClean="0">
                <a:sym typeface="Wingdings" pitchFamily="2" charset="2"/>
              </a:rPr>
              <a:t>tepincrement value, default value is 1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3429000"/>
            <a:ext cx="4572000" cy="2590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4800" y="3810000"/>
            <a:ext cx="3314700" cy="2438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427681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52400" y="152400"/>
            <a:ext cx="8839200" cy="6553200"/>
          </a:xfrm>
        </p:spPr>
        <p:txBody>
          <a:bodyPr/>
          <a:lstStyle/>
          <a:p>
            <a:pPr marL="0" indent="0">
              <a:buNone/>
            </a:pPr>
            <a:r>
              <a:rPr lang="en-US" b="1" dirty="0" smtClean="0"/>
              <a:t>List vs. mutability:</a:t>
            </a:r>
          </a:p>
          <a:p>
            <a:r>
              <a:rPr lang="en-US" dirty="0" smtClean="0"/>
              <a:t>Once we create a list object, we can modify its content.</a:t>
            </a:r>
          </a:p>
          <a:p>
            <a:r>
              <a:rPr lang="en-US" dirty="0" smtClean="0"/>
              <a:t>Hence List objects are mutable.</a:t>
            </a:r>
          </a:p>
          <a:p>
            <a:endParaRPr lang="en-US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969" y="1981200"/>
            <a:ext cx="3231573" cy="190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214562"/>
            <a:ext cx="2743200" cy="1438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427681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52400" y="152400"/>
            <a:ext cx="8839200" cy="6553200"/>
          </a:xfrm>
        </p:spPr>
        <p:txBody>
          <a:bodyPr/>
          <a:lstStyle/>
          <a:p>
            <a:pPr marL="0" indent="0">
              <a:buNone/>
            </a:pPr>
            <a:r>
              <a:rPr lang="en-US" b="1" dirty="0" smtClean="0"/>
              <a:t>Traversing the elements of List:</a:t>
            </a:r>
          </a:p>
          <a:p>
            <a:r>
              <a:rPr lang="en-US" dirty="0" smtClean="0"/>
              <a:t>The sequential access of each element in the list is called traversal.</a:t>
            </a:r>
          </a:p>
          <a:p>
            <a:r>
              <a:rPr lang="en-US" dirty="0" smtClean="0"/>
              <a:t>1.By using while loop:</a:t>
            </a:r>
          </a:p>
          <a:p>
            <a:endParaRPr lang="en-US" dirty="0" smtClean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1828800"/>
            <a:ext cx="3200400" cy="228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000" y="2056534"/>
            <a:ext cx="604837" cy="20582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4495800"/>
            <a:ext cx="32004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599" y="4509654"/>
            <a:ext cx="757237" cy="19673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427681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52400" y="152400"/>
            <a:ext cx="8839200" cy="6553200"/>
          </a:xfrm>
        </p:spPr>
        <p:txBody>
          <a:bodyPr/>
          <a:lstStyle/>
          <a:p>
            <a:pPr marL="0" indent="0">
              <a:buNone/>
            </a:pPr>
            <a:r>
              <a:rPr lang="en-US" b="1" dirty="0" smtClean="0"/>
              <a:t>Functions of List:</a:t>
            </a:r>
          </a:p>
          <a:p>
            <a:pPr marL="0" indent="0">
              <a:buNone/>
            </a:pPr>
            <a:r>
              <a:rPr lang="en-US" b="1" dirty="0" smtClean="0"/>
              <a:t>len():</a:t>
            </a:r>
          </a:p>
          <a:p>
            <a:r>
              <a:rPr lang="en-US" dirty="0" smtClean="0"/>
              <a:t>Returns the number of elements present in the list</a:t>
            </a:r>
          </a:p>
          <a:p>
            <a:endParaRPr lang="en-US" dirty="0"/>
          </a:p>
          <a:p>
            <a:endParaRPr lang="en-US" dirty="0" smtClean="0"/>
          </a:p>
          <a:p>
            <a:pPr marL="0" indent="0">
              <a:buNone/>
            </a:pPr>
            <a:endParaRPr lang="en-US" b="1" dirty="0" smtClean="0"/>
          </a:p>
          <a:p>
            <a:pPr marL="0" indent="0">
              <a:buNone/>
            </a:pPr>
            <a:r>
              <a:rPr lang="en-US" b="1" dirty="0" smtClean="0"/>
              <a:t>max():</a:t>
            </a:r>
          </a:p>
          <a:p>
            <a:r>
              <a:rPr lang="en-US" dirty="0"/>
              <a:t>It returns the item from the list with the highest value.</a:t>
            </a:r>
            <a:endParaRPr lang="en-US" b="1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1676400"/>
            <a:ext cx="2743200" cy="10183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450" y="4038600"/>
            <a:ext cx="6229350" cy="2590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9577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52400" y="152400"/>
            <a:ext cx="8839200" cy="6553200"/>
          </a:xfrm>
        </p:spPr>
        <p:txBody>
          <a:bodyPr/>
          <a:lstStyle/>
          <a:p>
            <a:pPr marL="0" indent="0">
              <a:buNone/>
            </a:pPr>
            <a:r>
              <a:rPr lang="en-US" b="1" dirty="0" smtClean="0"/>
              <a:t>min():</a:t>
            </a:r>
          </a:p>
          <a:p>
            <a:r>
              <a:rPr lang="en-US" dirty="0"/>
              <a:t>The method </a:t>
            </a:r>
            <a:r>
              <a:rPr lang="en-US" b="1" dirty="0"/>
              <a:t>min()</a:t>
            </a:r>
            <a:r>
              <a:rPr lang="en-US" dirty="0"/>
              <a:t> returns the elements from the </a:t>
            </a:r>
            <a:r>
              <a:rPr lang="en-US" i="1" dirty="0"/>
              <a:t>list</a:t>
            </a:r>
            <a:r>
              <a:rPr lang="en-US" dirty="0"/>
              <a:t> with minimum value.</a:t>
            </a:r>
          </a:p>
          <a:p>
            <a:r>
              <a:rPr lang="en-US" b="1" dirty="0" smtClean="0"/>
              <a:t>Syntax:</a:t>
            </a:r>
            <a:r>
              <a:rPr lang="en-US" dirty="0" smtClean="0"/>
              <a:t>min(list</a:t>
            </a:r>
            <a:r>
              <a:rPr lang="en-US" dirty="0"/>
              <a:t>) 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1905000"/>
            <a:ext cx="3886200" cy="2819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8400" y="4890655"/>
            <a:ext cx="501015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95775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52400" y="152400"/>
            <a:ext cx="8839200" cy="6553200"/>
          </a:xfrm>
        </p:spPr>
        <p:txBody>
          <a:bodyPr/>
          <a:lstStyle/>
          <a:p>
            <a:pPr marL="0" indent="0">
              <a:buNone/>
            </a:pPr>
            <a:r>
              <a:rPr lang="en-US" b="1" dirty="0" smtClean="0"/>
              <a:t>sum():</a:t>
            </a:r>
            <a:endParaRPr lang="en-US" b="1" dirty="0"/>
          </a:p>
          <a:p>
            <a:r>
              <a:rPr lang="en-US" dirty="0"/>
              <a:t>It returns the sum of all the elements in the list.</a:t>
            </a:r>
          </a:p>
          <a:p>
            <a:endParaRPr lang="en-U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4964" y="1752600"/>
            <a:ext cx="6324600" cy="3429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9577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52400" y="152400"/>
            <a:ext cx="8839200" cy="6553200"/>
          </a:xfrm>
        </p:spPr>
        <p:txBody>
          <a:bodyPr/>
          <a:lstStyle/>
          <a:p>
            <a:pPr marL="0" indent="0">
              <a:buNone/>
            </a:pPr>
            <a:r>
              <a:rPr lang="en-US" b="1" dirty="0" smtClean="0"/>
              <a:t>count</a:t>
            </a:r>
            <a:r>
              <a:rPr lang="en-US" b="1" dirty="0"/>
              <a:t>():</a:t>
            </a:r>
          </a:p>
          <a:p>
            <a:r>
              <a:rPr lang="en-US" dirty="0"/>
              <a:t>It returns the number of occurrences of specified item in the list</a:t>
            </a:r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1828800"/>
            <a:ext cx="4038600" cy="213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04961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52400" y="152400"/>
            <a:ext cx="8839200" cy="6553200"/>
          </a:xfrm>
        </p:spPr>
        <p:txBody>
          <a:bodyPr/>
          <a:lstStyle/>
          <a:p>
            <a:pPr marL="0" indent="0">
              <a:buNone/>
            </a:pPr>
            <a:r>
              <a:rPr lang="en-US" b="1" dirty="0"/>
              <a:t>i</a:t>
            </a:r>
            <a:r>
              <a:rPr lang="en-US" b="1" dirty="0" smtClean="0"/>
              <a:t>ndex():</a:t>
            </a:r>
          </a:p>
          <a:p>
            <a:r>
              <a:rPr lang="en-US" dirty="0" smtClean="0"/>
              <a:t>Returns the index of first occurrence of the specified item.</a:t>
            </a:r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r>
              <a:rPr lang="en-US" dirty="0" smtClean="0"/>
              <a:t>If the specified element not present in the list then we will get ValuError.</a:t>
            </a:r>
          </a:p>
          <a:p>
            <a:r>
              <a:rPr lang="en-US" dirty="0" smtClean="0"/>
              <a:t>Hence before index() method we have to check whether item present in the list or not by using in operator.</a:t>
            </a:r>
          </a:p>
          <a:p>
            <a:r>
              <a:rPr lang="en-US" dirty="0" smtClean="0"/>
              <a:t>&gt;&gt;&gt;print(10 in n)</a:t>
            </a:r>
          </a:p>
          <a:p>
            <a:endParaRPr lang="en-US" dirty="0" smtClean="0"/>
          </a:p>
          <a:p>
            <a:endParaRPr lang="en-US" dirty="0" smtClean="0"/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1143000"/>
            <a:ext cx="3810000" cy="304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6582" y="1143000"/>
            <a:ext cx="3657600" cy="289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95775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52400" y="152400"/>
            <a:ext cx="8839200" cy="6553200"/>
          </a:xfrm>
        </p:spPr>
        <p:txBody>
          <a:bodyPr/>
          <a:lstStyle/>
          <a:p>
            <a:pPr marL="0" indent="0">
              <a:buNone/>
            </a:pPr>
            <a:r>
              <a:rPr lang="en-US" b="1" dirty="0" smtClean="0"/>
              <a:t>Manipulating elements in List:</a:t>
            </a:r>
          </a:p>
          <a:p>
            <a:r>
              <a:rPr lang="en-US" b="1" dirty="0"/>
              <a:t>a</a:t>
            </a:r>
            <a:r>
              <a:rPr lang="en-US" b="1" dirty="0" smtClean="0"/>
              <a:t>ppend():</a:t>
            </a:r>
          </a:p>
          <a:p>
            <a:r>
              <a:rPr lang="en-US" dirty="0" smtClean="0"/>
              <a:t>We can use append() function to add item at the end of the list.</a:t>
            </a:r>
          </a:p>
          <a:p>
            <a:endParaRPr lang="en-US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1752600"/>
            <a:ext cx="2667000" cy="213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0" y="2371725"/>
            <a:ext cx="2133600" cy="676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3733800"/>
            <a:ext cx="6400800" cy="289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5410200"/>
            <a:ext cx="4453370" cy="7806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95775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52400" y="152400"/>
            <a:ext cx="8839200" cy="6553200"/>
          </a:xfrm>
        </p:spPr>
        <p:txBody>
          <a:bodyPr/>
          <a:lstStyle/>
          <a:p>
            <a:pPr marL="0" indent="0">
              <a:buNone/>
            </a:pPr>
            <a:r>
              <a:rPr lang="en-US" b="1" dirty="0"/>
              <a:t>i</a:t>
            </a:r>
            <a:r>
              <a:rPr lang="en-US" b="1" dirty="0" smtClean="0"/>
              <a:t>nsert() function:</a:t>
            </a:r>
          </a:p>
          <a:p>
            <a:r>
              <a:rPr lang="en-US" dirty="0" smtClean="0"/>
              <a:t>To insert item at specified index position.</a:t>
            </a:r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r>
              <a:rPr lang="en-US" dirty="0" smtClean="0"/>
              <a:t>If the specified index is greater than max index then element will be inserted at last position.</a:t>
            </a:r>
          </a:p>
          <a:p>
            <a:r>
              <a:rPr lang="en-US" dirty="0" smtClean="0"/>
              <a:t>If the specified index is smaller than min index then element will be inserted at first position.</a:t>
            </a:r>
            <a:endParaRPr lang="en-US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524000"/>
            <a:ext cx="2971800" cy="1447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4800" y="1772949"/>
            <a:ext cx="2286000" cy="7628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220" y="3200400"/>
            <a:ext cx="2766580" cy="167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6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4800" y="3383972"/>
            <a:ext cx="3200400" cy="10356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9577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52400" y="152400"/>
            <a:ext cx="8839200" cy="6553200"/>
          </a:xfrm>
        </p:spPr>
        <p:txBody>
          <a:bodyPr/>
          <a:lstStyle/>
          <a:p>
            <a:r>
              <a:rPr lang="en-US" dirty="0" smtClean="0"/>
              <a:t>Difference between append() and insert()</a:t>
            </a:r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pPr marL="0" indent="0">
              <a:buNone/>
            </a:pPr>
            <a:r>
              <a:rPr lang="en-US" b="1" dirty="0"/>
              <a:t>e</a:t>
            </a:r>
            <a:r>
              <a:rPr lang="en-US" b="1" dirty="0" smtClean="0"/>
              <a:t>xtend() function:</a:t>
            </a:r>
          </a:p>
          <a:p>
            <a:r>
              <a:rPr lang="en-US" dirty="0" smtClean="0"/>
              <a:t>To add items of one list to another list</a:t>
            </a:r>
          </a:p>
          <a:p>
            <a:r>
              <a:rPr lang="en-US" b="1" dirty="0" smtClean="0"/>
              <a:t>Syntax:l1.extend(l2)</a:t>
            </a:r>
          </a:p>
          <a:p>
            <a:r>
              <a:rPr lang="en-US" dirty="0" smtClean="0"/>
              <a:t>All items present in l2 will be added to l1</a:t>
            </a:r>
          </a:p>
          <a:p>
            <a:endParaRPr lang="en-US" dirty="0" smtClean="0"/>
          </a:p>
          <a:p>
            <a:endParaRPr lang="en-US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5101683"/>
              </p:ext>
            </p:extLst>
          </p:nvPr>
        </p:nvGraphicFramePr>
        <p:xfrm>
          <a:off x="533400" y="838200"/>
          <a:ext cx="8001000" cy="1600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00500"/>
                <a:gridCol w="4000500"/>
              </a:tblGrid>
              <a:tr h="587008"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solidFill>
                            <a:srgbClr val="FF0000"/>
                          </a:solidFill>
                        </a:rPr>
                        <a:t>append()</a:t>
                      </a:r>
                      <a:endParaRPr lang="en-US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solidFill>
                            <a:srgbClr val="FF0000"/>
                          </a:solidFill>
                        </a:rPr>
                        <a:t>insert()</a:t>
                      </a:r>
                    </a:p>
                  </a:txBody>
                  <a:tcPr>
                    <a:solidFill>
                      <a:schemeClr val="bg2"/>
                    </a:solidFill>
                  </a:tcPr>
                </a:tc>
              </a:tr>
              <a:tr h="1013192">
                <a:tc>
                  <a:txBody>
                    <a:bodyPr/>
                    <a:lstStyle/>
                    <a:p>
                      <a:r>
                        <a:rPr lang="en-US" b="1" dirty="0" smtClean="0">
                          <a:solidFill>
                            <a:srgbClr val="FF0000"/>
                          </a:solidFill>
                        </a:rPr>
                        <a:t>In List when we add</a:t>
                      </a:r>
                      <a:r>
                        <a:rPr lang="en-US" b="1" baseline="0" dirty="0" smtClean="0">
                          <a:solidFill>
                            <a:srgbClr val="FF0000"/>
                          </a:solidFill>
                        </a:rPr>
                        <a:t> any element it will come in last i.e., it will be last element.</a:t>
                      </a:r>
                      <a:endParaRPr lang="en-US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1" dirty="0" smtClean="0">
                          <a:solidFill>
                            <a:srgbClr val="FF0000"/>
                          </a:solidFill>
                        </a:rPr>
                        <a:t>In List we can insert any element</a:t>
                      </a:r>
                      <a:r>
                        <a:rPr lang="en-US" b="1" baseline="0" dirty="0" smtClean="0">
                          <a:solidFill>
                            <a:srgbClr val="FF0000"/>
                          </a:solidFill>
                        </a:rPr>
                        <a:t> in specified index position.</a:t>
                      </a:r>
                      <a:endParaRPr lang="en-US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</a:tr>
            </a:tbl>
          </a:graphicData>
        </a:graphic>
      </p:graphicFrame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174" y="4495800"/>
            <a:ext cx="4162425" cy="1752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0999" y="5562600"/>
            <a:ext cx="4676775" cy="8832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95775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52400" y="152400"/>
            <a:ext cx="8839200" cy="6553200"/>
          </a:xfrm>
        </p:spPr>
        <p:txBody>
          <a:bodyPr/>
          <a:lstStyle/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pPr marL="0" indent="0">
              <a:buNone/>
            </a:pPr>
            <a:r>
              <a:rPr lang="en-US" b="1" dirty="0" smtClean="0"/>
              <a:t>remove() function:</a:t>
            </a:r>
          </a:p>
          <a:p>
            <a:r>
              <a:rPr lang="en-US" dirty="0" smtClean="0"/>
              <a:t>We can use this function to remove specified item from the list.</a:t>
            </a:r>
          </a:p>
          <a:p>
            <a:r>
              <a:rPr lang="en-US" dirty="0" smtClean="0"/>
              <a:t>If the item present multiple times then only first occurrence will be removed.</a:t>
            </a:r>
          </a:p>
          <a:p>
            <a:r>
              <a:rPr lang="en-US" dirty="0" smtClean="0"/>
              <a:t>If the specified item is not present in the list then we will get ValueError.</a:t>
            </a:r>
          </a:p>
          <a:p>
            <a:r>
              <a:rPr lang="en-US" dirty="0" smtClean="0"/>
              <a:t>Hence before using remove() method first we have to check specified element present in the list or not by using in operator.</a:t>
            </a:r>
          </a:p>
          <a:p>
            <a:endParaRPr lang="en-US" dirty="0" smtClean="0"/>
          </a:p>
          <a:p>
            <a:endParaRPr lang="en-US" dirty="0" smtClean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228601"/>
            <a:ext cx="4038600" cy="12503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9000" y="853787"/>
            <a:ext cx="5486400" cy="695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5105400"/>
            <a:ext cx="2590800" cy="163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3800" y="5126182"/>
            <a:ext cx="4419600" cy="1503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95775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52400" y="152400"/>
            <a:ext cx="8839200" cy="6553200"/>
          </a:xfrm>
        </p:spPr>
        <p:txBody>
          <a:bodyPr/>
          <a:lstStyle/>
          <a:p>
            <a:pPr marL="0" indent="0">
              <a:buNone/>
            </a:pPr>
            <a:r>
              <a:rPr lang="en-US" b="1" dirty="0" smtClean="0"/>
              <a:t>pop() function():</a:t>
            </a:r>
          </a:p>
          <a:p>
            <a:r>
              <a:rPr lang="en-US" dirty="0" smtClean="0"/>
              <a:t>It removes and returns the last element of the list.</a:t>
            </a:r>
          </a:p>
          <a:p>
            <a:r>
              <a:rPr lang="en-US" dirty="0" smtClean="0"/>
              <a:t>This is only function which  manipulates list and returns some element.</a:t>
            </a:r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r>
              <a:rPr lang="en-US" dirty="0" smtClean="0"/>
              <a:t>If the list is empty then pop() function raises IndexError</a:t>
            </a:r>
          </a:p>
          <a:p>
            <a:r>
              <a:rPr lang="en-US" dirty="0"/>
              <a:t>p</a:t>
            </a:r>
            <a:r>
              <a:rPr lang="en-US" dirty="0" smtClean="0"/>
              <a:t>op() is the only function which manipulates the list and returns some value.</a:t>
            </a:r>
          </a:p>
          <a:p>
            <a:r>
              <a:rPr lang="en-US" dirty="0" smtClean="0"/>
              <a:t>In general we can use append() and pop() functions to implement stack data structure by using list, which follows LIFO.</a:t>
            </a:r>
          </a:p>
          <a:p>
            <a:pPr marL="0" indent="0">
              <a:buNone/>
            </a:pPr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1981200"/>
            <a:ext cx="4114800" cy="1752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8201" y="2415020"/>
            <a:ext cx="3367088" cy="1304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95775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52400" y="152400"/>
            <a:ext cx="8839200" cy="6553200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In general we can use pop() function to remove last element of the list.But we can use to remove elements based on index.</a:t>
            </a:r>
          </a:p>
          <a:p>
            <a:r>
              <a:rPr lang="en-US" dirty="0" smtClean="0"/>
              <a:t>n.pop(index)</a:t>
            </a:r>
            <a:r>
              <a:rPr lang="en-US" dirty="0" smtClean="0">
                <a:sym typeface="Wingdings" pitchFamily="2" charset="2"/>
              </a:rPr>
              <a:t>To remove and return element present at specified index.</a:t>
            </a:r>
          </a:p>
          <a:p>
            <a:r>
              <a:rPr lang="en-US" dirty="0" smtClean="0">
                <a:sym typeface="Wingdings" pitchFamily="2" charset="2"/>
              </a:rPr>
              <a:t>n.pop()To remove and return last element of the list.</a:t>
            </a:r>
          </a:p>
          <a:p>
            <a:r>
              <a:rPr lang="en-US" dirty="0" smtClean="0">
                <a:sym typeface="Wingdings" pitchFamily="2" charset="2"/>
              </a:rPr>
              <a:t>Difference between remove() and pop()</a:t>
            </a:r>
          </a:p>
          <a:p>
            <a:endParaRPr lang="en-US" dirty="0">
              <a:sym typeface="Wingdings" pitchFamily="2" charset="2"/>
            </a:endParaRPr>
          </a:p>
          <a:p>
            <a:endParaRPr lang="en-US" dirty="0" smtClean="0">
              <a:sym typeface="Wingdings" pitchFamily="2" charset="2"/>
            </a:endParaRPr>
          </a:p>
          <a:p>
            <a:endParaRPr lang="en-US" dirty="0">
              <a:sym typeface="Wingdings" pitchFamily="2" charset="2"/>
            </a:endParaRPr>
          </a:p>
          <a:p>
            <a:endParaRPr lang="en-US" dirty="0" smtClean="0">
              <a:sym typeface="Wingdings" pitchFamily="2" charset="2"/>
            </a:endParaRPr>
          </a:p>
          <a:p>
            <a:endParaRPr lang="en-US" dirty="0">
              <a:sym typeface="Wingdings" pitchFamily="2" charset="2"/>
            </a:endParaRPr>
          </a:p>
          <a:p>
            <a:r>
              <a:rPr lang="en-US" dirty="0" smtClean="0">
                <a:sym typeface="Wingdings" pitchFamily="2" charset="2"/>
              </a:rPr>
              <a:t>List objects are dynamic. i.e. based on requirement we can increase and decrease the size.</a:t>
            </a:r>
          </a:p>
          <a:p>
            <a:r>
              <a:rPr lang="en-US" dirty="0">
                <a:sym typeface="Wingdings" pitchFamily="2" charset="2"/>
              </a:rPr>
              <a:t>a</a:t>
            </a:r>
            <a:r>
              <a:rPr lang="en-US" dirty="0" smtClean="0">
                <a:sym typeface="Wingdings" pitchFamily="2" charset="2"/>
              </a:rPr>
              <a:t>ppend(),insert(),extend()increasing size/growable nature</a:t>
            </a:r>
          </a:p>
          <a:p>
            <a:r>
              <a:rPr lang="en-US" dirty="0">
                <a:sym typeface="Wingdings" pitchFamily="2" charset="2"/>
              </a:rPr>
              <a:t>r</a:t>
            </a:r>
            <a:r>
              <a:rPr lang="en-US" dirty="0" smtClean="0">
                <a:sym typeface="Wingdings" pitchFamily="2" charset="2"/>
              </a:rPr>
              <a:t>emove(),pop()decreasing size/shrinking nature</a:t>
            </a:r>
          </a:p>
          <a:p>
            <a:endParaRPr lang="en-US" dirty="0" smtClean="0">
              <a:sym typeface="Wingdings" pitchFamily="2" charset="2"/>
            </a:endParaRPr>
          </a:p>
          <a:p>
            <a:endParaRPr lang="en-US" dirty="0" smtClean="0"/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4052538"/>
              </p:ext>
            </p:extLst>
          </p:nvPr>
        </p:nvGraphicFramePr>
        <p:xfrm>
          <a:off x="457200" y="2667000"/>
          <a:ext cx="8077200" cy="2021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38600"/>
                <a:gridCol w="40386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b="1" baseline="0" dirty="0" smtClean="0"/>
                        <a:t> r</a:t>
                      </a:r>
                      <a:r>
                        <a:rPr lang="en-US" b="1" dirty="0" smtClean="0"/>
                        <a:t>emove()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pop()</a:t>
                      </a:r>
                      <a:endParaRPr lang="en-US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b="1" dirty="0" smtClean="0"/>
                        <a:t>1.We can use to remove</a:t>
                      </a:r>
                      <a:r>
                        <a:rPr lang="en-US" b="1" baseline="0" dirty="0" smtClean="0"/>
                        <a:t> specified element from the List.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dirty="0" smtClean="0"/>
                        <a:t>1.We</a:t>
                      </a:r>
                      <a:r>
                        <a:rPr lang="en-US" b="1" baseline="0" dirty="0" smtClean="0"/>
                        <a:t> can use to remove last element from the List.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b="1" dirty="0" smtClean="0"/>
                        <a:t>2.It can’t return any</a:t>
                      </a:r>
                      <a:r>
                        <a:rPr lang="en-US" b="1" baseline="0" dirty="0" smtClean="0"/>
                        <a:t> value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dirty="0" smtClean="0"/>
                        <a:t>2.It returned removed element.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b="1" dirty="0" smtClean="0"/>
                        <a:t>3.If specified element not available then we will get</a:t>
                      </a:r>
                      <a:r>
                        <a:rPr lang="en-US" b="1" baseline="0" dirty="0" smtClean="0"/>
                        <a:t> VALUE EROR.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dirty="0" smtClean="0"/>
                        <a:t>If list is empty then we will get Error.</a:t>
                      </a:r>
                      <a:endParaRPr lang="en-US" b="1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9577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52400" y="152400"/>
            <a:ext cx="8839200" cy="6553200"/>
          </a:xfrm>
        </p:spPr>
        <p:txBody>
          <a:bodyPr/>
          <a:lstStyle/>
          <a:p>
            <a:pPr marL="0" indent="0">
              <a:buNone/>
            </a:pPr>
            <a:r>
              <a:rPr lang="en-US" b="1" dirty="0"/>
              <a:t>r</a:t>
            </a:r>
            <a:r>
              <a:rPr lang="en-US" b="1" dirty="0" smtClean="0"/>
              <a:t>everse():</a:t>
            </a:r>
          </a:p>
          <a:p>
            <a:r>
              <a:rPr lang="en-US" dirty="0" smtClean="0"/>
              <a:t>We can reverse() order of elements of list.</a:t>
            </a:r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527" y="1295400"/>
            <a:ext cx="3657600" cy="190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3126" y="1828800"/>
            <a:ext cx="2964873" cy="10667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95775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52400" y="152400"/>
            <a:ext cx="8839200" cy="6553200"/>
          </a:xfrm>
        </p:spPr>
        <p:txBody>
          <a:bodyPr/>
          <a:lstStyle/>
          <a:p>
            <a:pPr marL="0" indent="0">
              <a:buNone/>
            </a:pPr>
            <a:r>
              <a:rPr lang="en-US" b="1" dirty="0"/>
              <a:t>s</a:t>
            </a:r>
            <a:r>
              <a:rPr lang="en-US" b="1" dirty="0" smtClean="0"/>
              <a:t>ort() function:</a:t>
            </a:r>
          </a:p>
          <a:p>
            <a:r>
              <a:rPr lang="en-US" dirty="0" smtClean="0"/>
              <a:t>In list by default order is preserved.</a:t>
            </a:r>
          </a:p>
          <a:p>
            <a:r>
              <a:rPr lang="en-US" dirty="0" smtClean="0"/>
              <a:t>If we want to sort the elements of list according to default natural sorting order then we should go for sort() method.</a:t>
            </a:r>
          </a:p>
          <a:p>
            <a:r>
              <a:rPr lang="en-US" dirty="0" smtClean="0"/>
              <a:t>For numbers </a:t>
            </a:r>
            <a:r>
              <a:rPr lang="en-US" dirty="0" smtClean="0">
                <a:sym typeface="Wingdings" pitchFamily="2" charset="2"/>
              </a:rPr>
              <a:t>default natural sorting order is Ascending order</a:t>
            </a:r>
          </a:p>
          <a:p>
            <a:r>
              <a:rPr lang="en-US" dirty="0" smtClean="0">
                <a:sym typeface="Wingdings" pitchFamily="2" charset="2"/>
              </a:rPr>
              <a:t>For strings default </a:t>
            </a:r>
            <a:r>
              <a:rPr lang="en-US" dirty="0">
                <a:sym typeface="Wingdings" pitchFamily="2" charset="2"/>
              </a:rPr>
              <a:t>natural sorting order is </a:t>
            </a:r>
            <a:r>
              <a:rPr lang="en-US" dirty="0" smtClean="0">
                <a:sym typeface="Wingdings" pitchFamily="2" charset="2"/>
              </a:rPr>
              <a:t>Alphabetical order</a:t>
            </a:r>
          </a:p>
          <a:p>
            <a:endParaRPr lang="en-US" dirty="0">
              <a:sym typeface="Wingdings" pitchFamily="2" charset="2"/>
            </a:endParaRPr>
          </a:p>
          <a:p>
            <a:endParaRPr lang="en-US" dirty="0" smtClean="0">
              <a:sym typeface="Wingdings" pitchFamily="2" charset="2"/>
            </a:endParaRPr>
          </a:p>
          <a:p>
            <a:endParaRPr lang="en-US" dirty="0">
              <a:sym typeface="Wingdings" pitchFamily="2" charset="2"/>
            </a:endParaRPr>
          </a:p>
          <a:p>
            <a:endParaRPr lang="en-US" dirty="0" smtClean="0">
              <a:sym typeface="Wingdings" pitchFamily="2" charset="2"/>
            </a:endParaRPr>
          </a:p>
          <a:p>
            <a:endParaRPr lang="en-US" dirty="0">
              <a:sym typeface="Wingdings" pitchFamily="2" charset="2"/>
            </a:endParaRPr>
          </a:p>
          <a:p>
            <a:endParaRPr lang="en-US" dirty="0" smtClean="0">
              <a:sym typeface="Wingdings" pitchFamily="2" charset="2"/>
            </a:endParaRPr>
          </a:p>
          <a:p>
            <a:r>
              <a:rPr lang="en-US" dirty="0" smtClean="0">
                <a:sym typeface="Wingdings" pitchFamily="2" charset="2"/>
              </a:rPr>
              <a:t>To use sort() function, compulsory list should contain only homogeneous elements, otherwise we will get TypeError</a:t>
            </a:r>
          </a:p>
          <a:p>
            <a:endParaRPr lang="en-US" dirty="0">
              <a:sym typeface="Wingdings" pitchFamily="2" charset="2"/>
            </a:endParaRPr>
          </a:p>
          <a:p>
            <a:endParaRPr 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3200400"/>
            <a:ext cx="4724400" cy="2362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9982" y="4267200"/>
            <a:ext cx="3657600" cy="1428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95775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52400" y="152400"/>
            <a:ext cx="8839200" cy="6553200"/>
          </a:xfrm>
        </p:spPr>
        <p:txBody>
          <a:bodyPr/>
          <a:lstStyle/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r>
              <a:rPr lang="en-US" dirty="0" smtClean="0"/>
              <a:t>In python 2 if List contains both numbers and Strings then sort() function first sort numbers followed by srtings.</a:t>
            </a:r>
          </a:p>
          <a:p>
            <a:r>
              <a:rPr lang="en-US" dirty="0" smtClean="0"/>
              <a:t>But in python 3 it is invalid.</a:t>
            </a:r>
          </a:p>
          <a:p>
            <a:r>
              <a:rPr lang="en-US" dirty="0" smtClean="0"/>
              <a:t>We can sort according to reverse of default natural sorting order by using reverse=True argument.</a:t>
            </a:r>
            <a:endParaRPr lang="en-U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457200"/>
            <a:ext cx="2819400" cy="1295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04800"/>
            <a:ext cx="5010150" cy="1447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072" y="4267200"/>
            <a:ext cx="3664527" cy="228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6800" y="4876800"/>
            <a:ext cx="3048000" cy="1371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95775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52400" y="152400"/>
            <a:ext cx="8839200" cy="6553200"/>
          </a:xfrm>
        </p:spPr>
        <p:txBody>
          <a:bodyPr/>
          <a:lstStyle/>
          <a:p>
            <a:pPr marL="0" indent="0">
              <a:buNone/>
            </a:pPr>
            <a:r>
              <a:rPr lang="en-US" b="1" dirty="0" smtClean="0"/>
              <a:t>Aliasing and Cloning of List objects:</a:t>
            </a:r>
          </a:p>
          <a:p>
            <a:r>
              <a:rPr lang="en-US" dirty="0" smtClean="0"/>
              <a:t>The process of giving another reference varaible to the exisiting list is called aliasing.</a:t>
            </a:r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r>
              <a:rPr lang="en-US" dirty="0" smtClean="0"/>
              <a:t>The problem in this approach is by using one reference variable if we are changing content, then those changes will be reflected to other reference variable.</a:t>
            </a:r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r>
              <a:rPr lang="en-US" dirty="0" smtClean="0"/>
              <a:t>To overcome this problem we should go for </a:t>
            </a:r>
            <a:r>
              <a:rPr lang="en-US" b="1" dirty="0" smtClean="0"/>
              <a:t>cloning.</a:t>
            </a:r>
          </a:p>
          <a:p>
            <a:endParaRPr lang="en-US" dirty="0" smtClean="0"/>
          </a:p>
          <a:p>
            <a:endParaRPr lang="en-US" dirty="0" smtClean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1828800"/>
            <a:ext cx="205740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7600" y="2012156"/>
            <a:ext cx="1524000" cy="700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17" name="Group 16"/>
          <p:cNvGrpSpPr/>
          <p:nvPr/>
        </p:nvGrpSpPr>
        <p:grpSpPr>
          <a:xfrm>
            <a:off x="5274375" y="1143000"/>
            <a:ext cx="3336225" cy="1569244"/>
            <a:chOff x="5274375" y="1143000"/>
            <a:chExt cx="3336225" cy="1569244"/>
          </a:xfrm>
        </p:grpSpPr>
        <p:sp>
          <p:nvSpPr>
            <p:cNvPr id="2" name="Oval 1"/>
            <p:cNvSpPr/>
            <p:nvPr/>
          </p:nvSpPr>
          <p:spPr>
            <a:xfrm>
              <a:off x="5715000" y="1828800"/>
              <a:ext cx="2895600" cy="88344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b="1" dirty="0">
                  <a:solidFill>
                    <a:schemeClr val="tx1"/>
                  </a:solidFill>
                </a:rPr>
                <a:t>[40,30,10,60]</a:t>
              </a:r>
            </a:p>
          </p:txBody>
        </p:sp>
        <p:cxnSp>
          <p:nvCxnSpPr>
            <p:cNvPr id="5" name="Straight Arrow Connector 4"/>
            <p:cNvCxnSpPr>
              <a:endCxn id="2" idx="1"/>
            </p:cNvCxnSpPr>
            <p:nvPr/>
          </p:nvCxnSpPr>
          <p:spPr>
            <a:xfrm>
              <a:off x="5715000" y="1600200"/>
              <a:ext cx="424051" cy="357977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Arrow Connector 9"/>
            <p:cNvCxnSpPr/>
            <p:nvPr/>
          </p:nvCxnSpPr>
          <p:spPr>
            <a:xfrm>
              <a:off x="6019800" y="1447800"/>
              <a:ext cx="457200" cy="38100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Rectangle 15"/>
            <p:cNvSpPr/>
            <p:nvPr/>
          </p:nvSpPr>
          <p:spPr>
            <a:xfrm>
              <a:off x="5274375" y="1143000"/>
              <a:ext cx="745425" cy="457200"/>
            </a:xfrm>
            <a:prstGeom prst="rect">
              <a:avLst/>
            </a:prstGeom>
            <a:solidFill>
              <a:schemeClr val="bg2"/>
            </a:solidFill>
            <a:ln>
              <a:solidFill>
                <a:schemeClr val="bg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b="1" dirty="0" smtClean="0">
                  <a:solidFill>
                    <a:schemeClr val="tx1"/>
                  </a:solidFill>
                </a:rPr>
                <a:t>x,y</a:t>
              </a:r>
              <a:endParaRPr lang="en-US" b="1" dirty="0">
                <a:solidFill>
                  <a:schemeClr val="tx1"/>
                </a:solidFill>
              </a:endParaRPr>
            </a:p>
          </p:txBody>
        </p:sp>
      </p:grp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650" y="4343400"/>
            <a:ext cx="2038350" cy="121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7075" y="4779200"/>
            <a:ext cx="1685925" cy="6933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1" name="Oval 20"/>
          <p:cNvSpPr/>
          <p:nvPr/>
        </p:nvSpPr>
        <p:spPr>
          <a:xfrm>
            <a:off x="5763491" y="4649823"/>
            <a:ext cx="2895600" cy="88344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</a:rPr>
              <a:t>[</a:t>
            </a:r>
            <a:r>
              <a:rPr lang="en-US" b="1" dirty="0" smtClean="0">
                <a:solidFill>
                  <a:schemeClr val="tx1"/>
                </a:solidFill>
              </a:rPr>
              <a:t>40,30,10,60]</a:t>
            </a:r>
          </a:p>
          <a:p>
            <a:pPr algn="ctr"/>
            <a:r>
              <a:rPr lang="en-US" b="1" dirty="0" smtClean="0">
                <a:solidFill>
                  <a:schemeClr val="tx1"/>
                </a:solidFill>
              </a:rPr>
              <a:t>666  </a:t>
            </a:r>
            <a:endParaRPr lang="en-US" b="1" dirty="0">
              <a:solidFill>
                <a:schemeClr val="tx1"/>
              </a:solidFill>
            </a:endParaRPr>
          </a:p>
        </p:txBody>
      </p:sp>
      <p:cxnSp>
        <p:nvCxnSpPr>
          <p:cNvPr id="22" name="Straight Arrow Connector 21"/>
          <p:cNvCxnSpPr>
            <a:endCxn id="21" idx="1"/>
          </p:cNvCxnSpPr>
          <p:nvPr/>
        </p:nvCxnSpPr>
        <p:spPr>
          <a:xfrm>
            <a:off x="5763491" y="4421223"/>
            <a:ext cx="424051" cy="35797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/>
          <p:nvPr/>
        </p:nvCxnSpPr>
        <p:spPr>
          <a:xfrm>
            <a:off x="6068291" y="4268823"/>
            <a:ext cx="457200" cy="3810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/>
          <p:cNvSpPr/>
          <p:nvPr/>
        </p:nvSpPr>
        <p:spPr>
          <a:xfrm>
            <a:off x="5322866" y="3964023"/>
            <a:ext cx="745425" cy="457200"/>
          </a:xfrm>
          <a:prstGeom prst="rect">
            <a:avLst/>
          </a:prstGeom>
          <a:solidFill>
            <a:schemeClr val="bg2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tx1"/>
                </a:solidFill>
              </a:rPr>
              <a:t>x,y</a:t>
            </a:r>
            <a:endParaRPr lang="en-US" b="1" dirty="0">
              <a:solidFill>
                <a:schemeClr val="tx1"/>
              </a:solidFill>
            </a:endParaRPr>
          </a:p>
        </p:txBody>
      </p:sp>
      <p:cxnSp>
        <p:nvCxnSpPr>
          <p:cNvPr id="19" name="Straight Connector 18"/>
          <p:cNvCxnSpPr/>
          <p:nvPr/>
        </p:nvCxnSpPr>
        <p:spPr>
          <a:xfrm flipH="1">
            <a:off x="6934200" y="4779200"/>
            <a:ext cx="228600" cy="312345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>
            <a:off x="6934200" y="4779200"/>
            <a:ext cx="277091" cy="312345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95775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4" grpId="0" animBg="1"/>
    </p:bld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52400" y="152400"/>
            <a:ext cx="8839200" cy="6553200"/>
          </a:xfrm>
        </p:spPr>
        <p:txBody>
          <a:bodyPr/>
          <a:lstStyle/>
          <a:p>
            <a:r>
              <a:rPr lang="en-US" b="1" dirty="0" smtClean="0"/>
              <a:t>The process of creating exactly duplicate independent object is called cloning.</a:t>
            </a:r>
          </a:p>
          <a:p>
            <a:r>
              <a:rPr lang="en-US" dirty="0" smtClean="0"/>
              <a:t>We can implement cloning by using </a:t>
            </a:r>
            <a:r>
              <a:rPr lang="en-US" b="1" dirty="0" smtClean="0"/>
              <a:t>slice operator </a:t>
            </a:r>
            <a:r>
              <a:rPr lang="en-US" dirty="0" smtClean="0"/>
              <a:t>or by using </a:t>
            </a:r>
            <a:r>
              <a:rPr lang="en-US" b="1" dirty="0" smtClean="0"/>
              <a:t>copy() function</a:t>
            </a:r>
          </a:p>
          <a:p>
            <a:r>
              <a:rPr lang="en-US" dirty="0" smtClean="0"/>
              <a:t>1.By using slice operator:</a:t>
            </a:r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r>
              <a:rPr lang="en-US" dirty="0" smtClean="0"/>
              <a:t>2.By using copy() function:</a:t>
            </a:r>
          </a:p>
          <a:p>
            <a:endParaRPr lang="en-US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2514600"/>
            <a:ext cx="2438400" cy="167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9538" y="2759868"/>
            <a:ext cx="2100262" cy="1185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608" y="4876800"/>
            <a:ext cx="2372591" cy="167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4800" y="5181600"/>
            <a:ext cx="2286000" cy="121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ctangle 1"/>
          <p:cNvSpPr/>
          <p:nvPr/>
        </p:nvSpPr>
        <p:spPr>
          <a:xfrm>
            <a:off x="5257800" y="3657600"/>
            <a:ext cx="3657600" cy="10668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tx1"/>
                </a:solidFill>
              </a:rPr>
              <a:t>=operator meant for aliasing</a:t>
            </a:r>
          </a:p>
          <a:p>
            <a:pPr algn="ctr"/>
            <a:r>
              <a:rPr lang="en-US" b="1" dirty="0" smtClean="0">
                <a:solidFill>
                  <a:schemeClr val="tx1"/>
                </a:solidFill>
              </a:rPr>
              <a:t>copy() function meant for cloning</a:t>
            </a:r>
            <a:endParaRPr lang="en-US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5775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52400" y="152400"/>
            <a:ext cx="8839200" cy="6553200"/>
          </a:xfrm>
        </p:spPr>
        <p:txBody>
          <a:bodyPr/>
          <a:lstStyle/>
          <a:p>
            <a:pPr marL="0" indent="0">
              <a:buNone/>
            </a:pPr>
            <a:r>
              <a:rPr lang="en-US" b="1" dirty="0" smtClean="0"/>
              <a:t>We can use * and + operators for List Objects.</a:t>
            </a:r>
          </a:p>
          <a:p>
            <a:pPr marL="0" indent="0">
              <a:buNone/>
            </a:pPr>
            <a:r>
              <a:rPr lang="en-US" b="1" dirty="0" smtClean="0"/>
              <a:t>1.Concatenation operator(+):</a:t>
            </a:r>
          </a:p>
          <a:p>
            <a:r>
              <a:rPr lang="en-US" dirty="0" smtClean="0"/>
              <a:t>We can + to concatenate 2 lists into a single list.</a:t>
            </a:r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r>
              <a:rPr lang="en-US" dirty="0" smtClean="0"/>
              <a:t>To use + operator compulsory both arguments should be list objects, otherwise we will get TypeError.</a:t>
            </a:r>
          </a:p>
          <a:p>
            <a:r>
              <a:rPr lang="en-US" dirty="0" smtClean="0"/>
              <a:t>Ex:c=a+40</a:t>
            </a:r>
            <a:r>
              <a:rPr lang="en-US" dirty="0" smtClean="0">
                <a:sym typeface="Wingdings" pitchFamily="2" charset="2"/>
              </a:rPr>
              <a:t>Type Error:can only concatenate list (not “int”) to list</a:t>
            </a:r>
          </a:p>
          <a:p>
            <a:r>
              <a:rPr lang="en-US" dirty="0" smtClean="0">
                <a:sym typeface="Wingdings" pitchFamily="2" charset="2"/>
              </a:rPr>
              <a:t>C=a+[40]valid</a:t>
            </a:r>
          </a:p>
          <a:p>
            <a:pPr marL="0" indent="0">
              <a:buNone/>
            </a:pPr>
            <a:r>
              <a:rPr lang="en-US" b="1" dirty="0" smtClean="0">
                <a:sym typeface="Wingdings" pitchFamily="2" charset="2"/>
              </a:rPr>
              <a:t>2.Repetition operator(*):</a:t>
            </a:r>
          </a:p>
          <a:p>
            <a:r>
              <a:rPr lang="en-US" dirty="0" smtClean="0">
                <a:sym typeface="Wingdings" pitchFamily="2" charset="2"/>
              </a:rPr>
              <a:t>We can use repetition operator * to repeat elements of list specified number of times.</a:t>
            </a:r>
            <a:endParaRPr lang="en-US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1600200"/>
            <a:ext cx="2438400" cy="1447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2152650"/>
            <a:ext cx="3124200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1300" y="5791200"/>
            <a:ext cx="1600200" cy="83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6001616"/>
            <a:ext cx="2943225" cy="4753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95775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52400" y="152400"/>
            <a:ext cx="8839200" cy="6553200"/>
          </a:xfrm>
        </p:spPr>
        <p:txBody>
          <a:bodyPr/>
          <a:lstStyle/>
          <a:p>
            <a:pPr marL="0" indent="0">
              <a:buNone/>
            </a:pPr>
            <a:r>
              <a:rPr lang="en-US" b="1" dirty="0" smtClean="0"/>
              <a:t>Comparing List Objects:</a:t>
            </a:r>
          </a:p>
          <a:p>
            <a:r>
              <a:rPr lang="en-US" dirty="0" smtClean="0"/>
              <a:t>We can use comparison operators for List Objects.</a:t>
            </a:r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r>
              <a:rPr lang="en-US" dirty="0" smtClean="0"/>
              <a:t>Whenever we are using comparison operators(==,!=) foe List objects then the following should be considered.</a:t>
            </a:r>
          </a:p>
          <a:p>
            <a:r>
              <a:rPr lang="en-US" dirty="0" smtClean="0"/>
              <a:t>1.The number of elements</a:t>
            </a:r>
          </a:p>
          <a:p>
            <a:r>
              <a:rPr lang="en-US" dirty="0" smtClean="0"/>
              <a:t>The order of elements</a:t>
            </a:r>
          </a:p>
          <a:p>
            <a:r>
              <a:rPr lang="en-US" dirty="0" smtClean="0"/>
              <a:t>The content of elements(Case sensitive)</a:t>
            </a:r>
          </a:p>
          <a:p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1219200"/>
            <a:ext cx="3733800" cy="167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5400" y="1814945"/>
            <a:ext cx="91440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95775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52400" y="152400"/>
            <a:ext cx="8839200" cy="6553200"/>
          </a:xfrm>
        </p:spPr>
        <p:txBody>
          <a:bodyPr/>
          <a:lstStyle/>
          <a:p>
            <a:r>
              <a:rPr lang="en-US" dirty="0"/>
              <a:t>When ever we are using relational operators (&lt;,&gt;,&lt;=,&gt;=) between list objects, only first element comparison will be performed.</a:t>
            </a:r>
          </a:p>
          <a:p>
            <a:endParaRPr lang="en-US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173" y="1524000"/>
            <a:ext cx="2362200" cy="19051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599" y="2209800"/>
            <a:ext cx="1523999" cy="9258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173" y="4114800"/>
            <a:ext cx="2940627" cy="190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3422" y="4791074"/>
            <a:ext cx="1019175" cy="107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057355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52400" y="152400"/>
            <a:ext cx="8839200" cy="6553200"/>
          </a:xfrm>
        </p:spPr>
        <p:txBody>
          <a:bodyPr/>
          <a:lstStyle/>
          <a:p>
            <a:pPr marL="0" indent="0">
              <a:buNone/>
            </a:pPr>
            <a:r>
              <a:rPr lang="en-US" b="1" dirty="0"/>
              <a:t>c</a:t>
            </a:r>
            <a:r>
              <a:rPr lang="en-US" b="1" dirty="0" smtClean="0"/>
              <a:t>lear() function:</a:t>
            </a:r>
          </a:p>
          <a:p>
            <a:r>
              <a:rPr lang="en-US" dirty="0" smtClean="0"/>
              <a:t>We can use clear() function to remove all elements of list.</a:t>
            </a:r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pPr marL="0" indent="0">
              <a:buNone/>
            </a:pPr>
            <a:r>
              <a:rPr lang="en-US" b="1" dirty="0" smtClean="0"/>
              <a:t>Nested Lists:</a:t>
            </a:r>
          </a:p>
          <a:p>
            <a:r>
              <a:rPr lang="en-US" dirty="0" smtClean="0"/>
              <a:t>Some times we can take one list inside another list.</a:t>
            </a:r>
          </a:p>
          <a:p>
            <a:r>
              <a:rPr lang="en-US" dirty="0" smtClean="0"/>
              <a:t>Such type of Lists are called nested Lists.</a:t>
            </a:r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r>
              <a:rPr lang="en-US" dirty="0" smtClean="0"/>
              <a:t>We can access nested list elements by using index just like accessing multi dimensional array elements</a:t>
            </a:r>
          </a:p>
          <a:p>
            <a:endParaRPr lang="en-US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1295400"/>
            <a:ext cx="2743200" cy="121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0" y="1808451"/>
            <a:ext cx="2438400" cy="7801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4038600"/>
            <a:ext cx="25146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7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6145" y="4287982"/>
            <a:ext cx="2209800" cy="13300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057355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52400" y="152400"/>
            <a:ext cx="8839200" cy="6553200"/>
          </a:xfrm>
        </p:spPr>
        <p:txBody>
          <a:bodyPr/>
          <a:lstStyle/>
          <a:p>
            <a:pPr marL="0" indent="0">
              <a:buNone/>
            </a:pPr>
            <a:r>
              <a:rPr lang="en-US" b="1" dirty="0" smtClean="0"/>
              <a:t>Nested List as Matrix:</a:t>
            </a:r>
          </a:p>
          <a:p>
            <a:r>
              <a:rPr lang="en-US" dirty="0" smtClean="0"/>
              <a:t>In python we can represent matrix by using nested lists.</a:t>
            </a:r>
          </a:p>
          <a:p>
            <a:endParaRPr lang="en-US" dirty="0" smtClean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111" y="1239982"/>
            <a:ext cx="477549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0" y="3048000"/>
            <a:ext cx="3657600" cy="2438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057355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52400" y="152400"/>
            <a:ext cx="8839200" cy="655320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b="1" dirty="0" smtClean="0"/>
              <a:t>Tuple:</a:t>
            </a:r>
            <a:endParaRPr lang="en-US" dirty="0"/>
          </a:p>
          <a:p>
            <a:r>
              <a:rPr lang="en-US" dirty="0" smtClean="0"/>
              <a:t>Tuple is exactly same as List except that is immutable. i.e. once we creates Tuple object, we cannot perform any changes in that object.</a:t>
            </a:r>
          </a:p>
          <a:p>
            <a:r>
              <a:rPr lang="en-US" dirty="0" smtClean="0"/>
              <a:t>Hence Tuple is Read Only Version of List.</a:t>
            </a:r>
          </a:p>
          <a:p>
            <a:r>
              <a:rPr lang="en-US" dirty="0" smtClean="0"/>
              <a:t>If our data is fixed and never changes then we should go for Tuple.</a:t>
            </a:r>
          </a:p>
          <a:p>
            <a:r>
              <a:rPr lang="en-US" dirty="0" smtClean="0"/>
              <a:t>Insertion order is preserved.</a:t>
            </a:r>
          </a:p>
          <a:p>
            <a:r>
              <a:rPr lang="en-US" dirty="0" smtClean="0"/>
              <a:t>Duplicates are allowed</a:t>
            </a:r>
          </a:p>
          <a:p>
            <a:r>
              <a:rPr lang="en-US" dirty="0" smtClean="0"/>
              <a:t>Heterogeneous objects are allowed.</a:t>
            </a:r>
          </a:p>
          <a:p>
            <a:r>
              <a:rPr lang="en-US" dirty="0" smtClean="0"/>
              <a:t>We can preserve insertion order and we can differentiate duplicate objects by using index.</a:t>
            </a:r>
          </a:p>
          <a:p>
            <a:r>
              <a:rPr lang="en-US" dirty="0" smtClean="0"/>
              <a:t>Hence index will play important role in Tuple.</a:t>
            </a:r>
          </a:p>
          <a:p>
            <a:r>
              <a:rPr lang="en-US" dirty="0" smtClean="0"/>
              <a:t>Tuple supports both +ve and –ve index.</a:t>
            </a:r>
          </a:p>
          <a:p>
            <a:r>
              <a:rPr lang="en-US" dirty="0" smtClean="0"/>
              <a:t>We can represent Tuple elements within parenthesis </a:t>
            </a:r>
            <a:r>
              <a:rPr lang="en-US" b="1" dirty="0" smtClean="0"/>
              <a:t>“()” </a:t>
            </a:r>
            <a:r>
              <a:rPr lang="en-US" dirty="0" smtClean="0"/>
              <a:t> and with comma separator.</a:t>
            </a:r>
          </a:p>
          <a:p>
            <a:r>
              <a:rPr lang="en-US" dirty="0" smtClean="0"/>
              <a:t>Parenthesis are optional but recommended to use.</a:t>
            </a:r>
          </a:p>
          <a:p>
            <a:endParaRPr lang="en-US" b="1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05735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52400" y="152400"/>
            <a:ext cx="8839200" cy="6553200"/>
          </a:xfrm>
        </p:spPr>
        <p:txBody>
          <a:bodyPr/>
          <a:lstStyle/>
          <a:p>
            <a:r>
              <a:rPr lang="en-US" dirty="0" smtClean="0"/>
              <a:t>Example:</a:t>
            </a:r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r>
              <a:rPr lang="en-US" dirty="0" smtClean="0"/>
              <a:t>When tuple contains single value then compulsory value should end with comma, otherwise it is not treated as tuple.</a:t>
            </a:r>
          </a:p>
          <a:p>
            <a:endParaRPr lang="en-US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762000"/>
            <a:ext cx="3733800" cy="2209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8607" y="1118755"/>
            <a:ext cx="2485593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591973"/>
            <a:ext cx="2133600" cy="7702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5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419350"/>
            <a:ext cx="2514600" cy="552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6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4267200"/>
            <a:ext cx="2819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7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2400" y="4672012"/>
            <a:ext cx="2057400" cy="738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057355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0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52400" y="152400"/>
            <a:ext cx="8839200" cy="6553200"/>
          </a:xfrm>
        </p:spPr>
        <p:txBody>
          <a:bodyPr/>
          <a:lstStyle/>
          <a:p>
            <a:pPr marL="0" indent="0">
              <a:buNone/>
            </a:pPr>
            <a:r>
              <a:rPr lang="en-US" b="1" dirty="0" smtClean="0"/>
              <a:t>Tuple Creation:</a:t>
            </a:r>
          </a:p>
          <a:p>
            <a:pPr marL="0" indent="0">
              <a:buNone/>
            </a:pPr>
            <a:r>
              <a:rPr lang="en-US" b="1" dirty="0" smtClean="0"/>
              <a:t>1.t=()</a:t>
            </a:r>
          </a:p>
          <a:p>
            <a:r>
              <a:rPr lang="en-US" dirty="0" smtClean="0"/>
              <a:t>Creation of empty tuple.</a:t>
            </a:r>
          </a:p>
          <a:p>
            <a:pPr marL="0" indent="0">
              <a:buNone/>
            </a:pPr>
            <a:r>
              <a:rPr lang="en-US" b="1" dirty="0" smtClean="0"/>
              <a:t>2.t=(16,)</a:t>
            </a:r>
            <a:r>
              <a:rPr lang="en-US" b="1" dirty="0"/>
              <a:t> </a:t>
            </a:r>
            <a:r>
              <a:rPr lang="en-US" b="1" dirty="0" smtClean="0"/>
              <a:t>or t=16,</a:t>
            </a:r>
          </a:p>
          <a:p>
            <a:r>
              <a:rPr lang="en-US" dirty="0" smtClean="0"/>
              <a:t>Creation of single valued tuple, parenthesis are optional, should ends with comma.</a:t>
            </a:r>
          </a:p>
          <a:p>
            <a:pPr marL="0" indent="0">
              <a:buNone/>
            </a:pPr>
            <a:r>
              <a:rPr lang="en-US" b="1" dirty="0" smtClean="0"/>
              <a:t>3.t=10,20,30</a:t>
            </a:r>
            <a:r>
              <a:rPr lang="en-US" b="1" dirty="0"/>
              <a:t> </a:t>
            </a:r>
            <a:r>
              <a:rPr lang="en-US" b="1" dirty="0" smtClean="0"/>
              <a:t>or t=(10,20,30)</a:t>
            </a:r>
          </a:p>
          <a:p>
            <a:r>
              <a:rPr lang="en-US" dirty="0" smtClean="0"/>
              <a:t>Creation of multi values tuples &amp; parenthesis are optional</a:t>
            </a:r>
          </a:p>
          <a:p>
            <a:pPr marL="0" indent="0">
              <a:buNone/>
            </a:pPr>
            <a:r>
              <a:rPr lang="en-US" b="1" dirty="0" smtClean="0"/>
              <a:t>4.By suing tuple() function:</a:t>
            </a:r>
          </a:p>
          <a:p>
            <a:endParaRPr lang="en-US" dirty="0" smtClean="0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4423063"/>
            <a:ext cx="2286000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4200" y="4578926"/>
            <a:ext cx="1781175" cy="6026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326" y="5562600"/>
            <a:ext cx="2279073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8974" y="5798127"/>
            <a:ext cx="2105026" cy="5957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057355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52400" y="152400"/>
            <a:ext cx="8839200" cy="6553200"/>
          </a:xfrm>
        </p:spPr>
        <p:txBody>
          <a:bodyPr/>
          <a:lstStyle/>
          <a:p>
            <a:pPr marL="0" indent="0">
              <a:buNone/>
            </a:pPr>
            <a:r>
              <a:rPr lang="en-US" b="1" dirty="0" smtClean="0"/>
              <a:t>Accessing  elements of Tuple :</a:t>
            </a:r>
          </a:p>
          <a:p>
            <a:r>
              <a:rPr lang="en-US" dirty="0" smtClean="0"/>
              <a:t>We can access either by index or slice operator.</a:t>
            </a:r>
          </a:p>
          <a:p>
            <a:pPr marL="0" indent="0">
              <a:buNone/>
            </a:pPr>
            <a:r>
              <a:rPr lang="en-US" b="1" dirty="0" smtClean="0"/>
              <a:t>1.By using index:</a:t>
            </a:r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 smtClean="0"/>
          </a:p>
          <a:p>
            <a:pPr marL="0" indent="0">
              <a:buNone/>
            </a:pPr>
            <a:r>
              <a:rPr lang="en-US" b="1" dirty="0" smtClean="0"/>
              <a:t>2.By using slice operator:</a:t>
            </a:r>
          </a:p>
          <a:p>
            <a:endParaRPr lang="en-US" dirty="0" smtClean="0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1695882"/>
            <a:ext cx="2286000" cy="18093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0" y="2057400"/>
            <a:ext cx="4191000" cy="1447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454" y="4495800"/>
            <a:ext cx="2500745" cy="213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3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7600" y="5068166"/>
            <a:ext cx="1371600" cy="1304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05735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52400" y="152400"/>
            <a:ext cx="8839200" cy="6553200"/>
          </a:xfrm>
        </p:spPr>
        <p:txBody>
          <a:bodyPr/>
          <a:lstStyle/>
          <a:p>
            <a:pPr marL="0" indent="0">
              <a:buNone/>
            </a:pPr>
            <a:r>
              <a:rPr lang="en-US" b="1" dirty="0" smtClean="0"/>
              <a:t>Tuple vs. immutability:</a:t>
            </a:r>
          </a:p>
          <a:p>
            <a:r>
              <a:rPr lang="en-US" dirty="0" smtClean="0"/>
              <a:t>Once we creates tuple, we cannot change its content.</a:t>
            </a:r>
          </a:p>
          <a:p>
            <a:r>
              <a:rPr lang="en-US" dirty="0" smtClean="0"/>
              <a:t>Hence tuple object are immutable.</a:t>
            </a:r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r>
              <a:rPr lang="en-US" b="1" dirty="0" smtClean="0"/>
              <a:t>We can apply + and * operators for tuple.</a:t>
            </a:r>
          </a:p>
          <a:p>
            <a:endParaRPr lang="en-US" dirty="0" smtClean="0"/>
          </a:p>
          <a:p>
            <a:endParaRPr lang="en-US" dirty="0"/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2133600"/>
            <a:ext cx="2971800" cy="121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9400" y="2981324"/>
            <a:ext cx="5181600" cy="22764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057355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52400" y="152400"/>
            <a:ext cx="8839200" cy="6553200"/>
          </a:xfrm>
        </p:spPr>
        <p:txBody>
          <a:bodyPr/>
          <a:lstStyle/>
          <a:p>
            <a:pPr marL="0" indent="0">
              <a:buNone/>
            </a:pPr>
            <a:r>
              <a:rPr lang="en-US" b="1" dirty="0" smtClean="0"/>
              <a:t>Functions of Tuple:</a:t>
            </a:r>
          </a:p>
          <a:p>
            <a:pPr marL="0" indent="0">
              <a:buNone/>
            </a:pPr>
            <a:r>
              <a:rPr lang="en-US" b="1" dirty="0" smtClean="0"/>
              <a:t>len():</a:t>
            </a:r>
          </a:p>
          <a:p>
            <a:r>
              <a:rPr lang="en-US" dirty="0" smtClean="0"/>
              <a:t>To return number of elements present in tuple.</a:t>
            </a:r>
          </a:p>
          <a:p>
            <a:pPr marL="0" indent="0">
              <a:buNone/>
            </a:pPr>
            <a:r>
              <a:rPr lang="en-US" b="1" dirty="0" smtClean="0"/>
              <a:t>count():</a:t>
            </a:r>
          </a:p>
          <a:p>
            <a:r>
              <a:rPr lang="en-US" dirty="0" smtClean="0"/>
              <a:t>To return number of occurrences of given elements in the tuple.</a:t>
            </a:r>
          </a:p>
          <a:p>
            <a:pPr marL="0" indent="0">
              <a:buNone/>
            </a:pPr>
            <a:r>
              <a:rPr lang="en-US" b="1" dirty="0"/>
              <a:t>i</a:t>
            </a:r>
            <a:r>
              <a:rPr lang="en-US" b="1" dirty="0" smtClean="0"/>
              <a:t>ndex():</a:t>
            </a:r>
          </a:p>
          <a:p>
            <a:r>
              <a:rPr lang="en-US" dirty="0" smtClean="0"/>
              <a:t>Return index of first occurrence of the given element.</a:t>
            </a:r>
          </a:p>
          <a:p>
            <a:r>
              <a:rPr lang="en-US" dirty="0" smtClean="0"/>
              <a:t>If the specified element is not available then ValueError.</a:t>
            </a:r>
          </a:p>
          <a:p>
            <a:pPr marL="0" indent="0">
              <a:buNone/>
            </a:pPr>
            <a:r>
              <a:rPr lang="en-US" b="1" dirty="0"/>
              <a:t>s</a:t>
            </a:r>
            <a:r>
              <a:rPr lang="en-US" b="1" dirty="0" smtClean="0"/>
              <a:t>orted():</a:t>
            </a:r>
          </a:p>
          <a:p>
            <a:r>
              <a:rPr lang="en-US" dirty="0" smtClean="0"/>
              <a:t>To sort elements based on default natural sorting order.</a:t>
            </a:r>
          </a:p>
          <a:p>
            <a:endParaRPr lang="en-US" dirty="0" smtClean="0"/>
          </a:p>
          <a:p>
            <a:endParaRPr lang="en-US" dirty="0"/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908" y="4862945"/>
            <a:ext cx="4371109" cy="1838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4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5445269"/>
            <a:ext cx="2590800" cy="12191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05735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52400" y="838200"/>
            <a:ext cx="8839200" cy="4876800"/>
          </a:xfrm>
        </p:spPr>
        <p:txBody>
          <a:bodyPr/>
          <a:lstStyle/>
          <a:p>
            <a:pPr marL="0" indent="0">
              <a:buNone/>
            </a:pPr>
            <a:r>
              <a:rPr lang="en-US" b="1" dirty="0" smtClean="0"/>
              <a:t>min() and max() functions:</a:t>
            </a:r>
          </a:p>
          <a:p>
            <a:r>
              <a:rPr lang="en-US" dirty="0" smtClean="0"/>
              <a:t>These functions return min and max values according o default natural sorting order.</a:t>
            </a:r>
          </a:p>
          <a:p>
            <a:pPr marL="0" indent="0">
              <a:buNone/>
            </a:pPr>
            <a:r>
              <a:rPr lang="en-US" b="1" dirty="0"/>
              <a:t>c</a:t>
            </a:r>
            <a:r>
              <a:rPr lang="en-US" b="1" dirty="0" smtClean="0"/>
              <a:t>mp():</a:t>
            </a:r>
          </a:p>
          <a:p>
            <a:r>
              <a:rPr lang="en-US" dirty="0" smtClean="0"/>
              <a:t>It compares the elements of both tuples.</a:t>
            </a:r>
          </a:p>
          <a:p>
            <a:r>
              <a:rPr lang="en-US" dirty="0" smtClean="0"/>
              <a:t>If both tuples are equal then returns 0</a:t>
            </a:r>
          </a:p>
          <a:p>
            <a:r>
              <a:rPr lang="en-US" dirty="0" smtClean="0"/>
              <a:t>If the first tuple is less than second tuple then it returns -1</a:t>
            </a:r>
          </a:p>
          <a:p>
            <a:r>
              <a:rPr lang="en-US" dirty="0" smtClean="0"/>
              <a:t>If the first tuple is greater than second tuple then it returns +1</a:t>
            </a:r>
          </a:p>
          <a:p>
            <a:r>
              <a:rPr lang="en-US" dirty="0" smtClean="0"/>
              <a:t>Note:cmp() function is available only in python 2 but not in Python 3</a:t>
            </a:r>
          </a:p>
          <a:p>
            <a:endParaRPr lang="en-US" dirty="0" smtClean="0"/>
          </a:p>
          <a:p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905735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52400" y="152400"/>
            <a:ext cx="8839200" cy="6553200"/>
          </a:xfrm>
        </p:spPr>
        <p:txBody>
          <a:bodyPr/>
          <a:lstStyle/>
          <a:p>
            <a:pPr marL="0" indent="0">
              <a:buNone/>
            </a:pPr>
            <a:r>
              <a:rPr lang="en-US" b="1" dirty="0" smtClean="0"/>
              <a:t>Tuple Packing and Unpacking:</a:t>
            </a:r>
          </a:p>
          <a:p>
            <a:r>
              <a:rPr lang="en-US" dirty="0" smtClean="0"/>
              <a:t>We can create a tuple by packing a group of variables.</a:t>
            </a:r>
          </a:p>
          <a:p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r>
              <a:rPr lang="en-US" dirty="0" smtClean="0"/>
              <a:t>Here a,b,c  are packed into tuple this is known as Tuple Packing.</a:t>
            </a:r>
          </a:p>
          <a:p>
            <a:r>
              <a:rPr lang="en-US" dirty="0" smtClean="0"/>
              <a:t>Tuple unpacking is the reverse process of tuple packing.</a:t>
            </a:r>
          </a:p>
          <a:p>
            <a:r>
              <a:rPr lang="en-US" dirty="0" smtClean="0"/>
              <a:t>We can unpack a tuple and assign its value to different variables.</a:t>
            </a:r>
          </a:p>
          <a:p>
            <a:r>
              <a:rPr lang="en-US" dirty="0" smtClean="0"/>
              <a:t>At the time of tuple unpacking the number of variables and number of values should be same. Otherwise we will get ValueError.</a:t>
            </a:r>
            <a:endParaRPr lang="en-US" dirty="0"/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7518" y="1073725"/>
            <a:ext cx="1866900" cy="10668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1293235"/>
            <a:ext cx="1524000" cy="686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655" y="4429558"/>
            <a:ext cx="3343275" cy="1981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5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4327" y="4648200"/>
            <a:ext cx="2230582" cy="9343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4" name="Straight Connector 3"/>
          <p:cNvCxnSpPr/>
          <p:nvPr/>
        </p:nvCxnSpPr>
        <p:spPr>
          <a:xfrm>
            <a:off x="4294909" y="4343400"/>
            <a:ext cx="0" cy="22098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366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4381933"/>
            <a:ext cx="2447925" cy="2028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7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1200" y="4429558"/>
            <a:ext cx="3200400" cy="11529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057355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5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53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52400" y="152400"/>
            <a:ext cx="8839200" cy="6553200"/>
          </a:xfrm>
        </p:spPr>
        <p:txBody>
          <a:bodyPr/>
          <a:lstStyle/>
          <a:p>
            <a:r>
              <a:rPr lang="en-US" dirty="0" smtClean="0"/>
              <a:t>Difference between List and Tuple:</a:t>
            </a:r>
            <a:endParaRPr lang="en-US" dirty="0"/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762000"/>
            <a:ext cx="8458200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05735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52400" y="152400"/>
            <a:ext cx="8839200" cy="6553200"/>
          </a:xfrm>
        </p:spPr>
        <p:txBody>
          <a:bodyPr>
            <a:normAutofit fontScale="92500" lnSpcReduction="10000"/>
          </a:bodyPr>
          <a:lstStyle/>
          <a:p>
            <a:r>
              <a:rPr lang="en-US" b="1" dirty="0"/>
              <a:t>Dictionaries:</a:t>
            </a:r>
            <a:r>
              <a:rPr lang="en-US" dirty="0"/>
              <a:t>	Accessing values in dictionaries, working with dictionaries, Properties Functions and Methods</a:t>
            </a:r>
            <a:r>
              <a:rPr lang="en-US" dirty="0" smtClean="0"/>
              <a:t>.</a:t>
            </a:r>
          </a:p>
          <a:p>
            <a:r>
              <a:rPr lang="en-US" b="1" dirty="0" smtClean="0"/>
              <a:t>Dictionaries:</a:t>
            </a:r>
          </a:p>
          <a:p>
            <a:r>
              <a:rPr lang="en-US" dirty="0" smtClean="0"/>
              <a:t>We can use List, Tuple and Set to represent a group of individual objects as a single entity.</a:t>
            </a:r>
          </a:p>
          <a:p>
            <a:r>
              <a:rPr lang="en-US" dirty="0" smtClean="0"/>
              <a:t>If we want to represent a group of objects as key-value pairs then we should go for dictionary.</a:t>
            </a:r>
          </a:p>
          <a:p>
            <a:r>
              <a:rPr lang="en-US" dirty="0" smtClean="0"/>
              <a:t>Ex:rollno---name</a:t>
            </a:r>
          </a:p>
          <a:p>
            <a:r>
              <a:rPr lang="en-US" dirty="0" smtClean="0"/>
              <a:t>Phone number---address</a:t>
            </a:r>
          </a:p>
          <a:p>
            <a:r>
              <a:rPr lang="en-US" dirty="0" smtClean="0"/>
              <a:t>Ipaddress---domain name</a:t>
            </a:r>
          </a:p>
          <a:p>
            <a:r>
              <a:rPr lang="en-US" dirty="0" smtClean="0"/>
              <a:t>Duplicate keys are not allowed but values can be duplicated.</a:t>
            </a:r>
          </a:p>
          <a:p>
            <a:r>
              <a:rPr lang="en-US" dirty="0" smtClean="0"/>
              <a:t>Heterogeneous objects are allowed for both key and values.</a:t>
            </a:r>
          </a:p>
          <a:p>
            <a:r>
              <a:rPr lang="en-US" dirty="0" smtClean="0"/>
              <a:t>Insert order is not preserved</a:t>
            </a:r>
          </a:p>
          <a:p>
            <a:r>
              <a:rPr lang="en-US" dirty="0" smtClean="0"/>
              <a:t>Dictionaries are mutable.</a:t>
            </a:r>
          </a:p>
          <a:p>
            <a:r>
              <a:rPr lang="en-US" dirty="0" smtClean="0"/>
              <a:t>Dictionaries are dynamic</a:t>
            </a:r>
          </a:p>
          <a:p>
            <a:r>
              <a:rPr lang="en-US" dirty="0" smtClean="0"/>
              <a:t>Indexing and slicing concepts are not applicable.</a:t>
            </a:r>
          </a:p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05735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52400" y="152400"/>
            <a:ext cx="8839200" cy="6553200"/>
          </a:xfrm>
        </p:spPr>
        <p:txBody>
          <a:bodyPr/>
          <a:lstStyle/>
          <a:p>
            <a:r>
              <a:rPr lang="en-US" dirty="0" smtClean="0"/>
              <a:t>Note: In C++ and java Dictionaries are known as “Map” where as in Perl and Ruby it is known as “Hash”.</a:t>
            </a:r>
          </a:p>
          <a:p>
            <a:pPr marL="0" indent="0">
              <a:buNone/>
            </a:pPr>
            <a:r>
              <a:rPr lang="en-US" b="1" dirty="0"/>
              <a:t>Creating the dictionary </a:t>
            </a:r>
            <a:r>
              <a:rPr lang="en-US" b="1" dirty="0" smtClean="0"/>
              <a:t>:</a:t>
            </a:r>
          </a:p>
          <a:p>
            <a:r>
              <a:rPr lang="en-US" dirty="0"/>
              <a:t>The dictionary can be created by using multiple key-value pairs enclosed with the small brackets () and separated by the colon (:). </a:t>
            </a:r>
            <a:endParaRPr lang="en-US" dirty="0" smtClean="0"/>
          </a:p>
          <a:p>
            <a:r>
              <a:rPr lang="en-US" dirty="0" smtClean="0"/>
              <a:t>The </a:t>
            </a:r>
            <a:r>
              <a:rPr lang="en-US" dirty="0"/>
              <a:t>collections of the key-value pairs are enclosed within the curly braces {}. 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Syntax:</a:t>
            </a:r>
          </a:p>
          <a:p>
            <a:r>
              <a:rPr lang="en-US" b="1" i="1" dirty="0" smtClean="0"/>
              <a:t>d={} or d=</a:t>
            </a:r>
            <a:r>
              <a:rPr lang="en-US" b="1" i="1" dirty="0" err="1" smtClean="0"/>
              <a:t>dict</a:t>
            </a:r>
            <a:r>
              <a:rPr lang="en-US" b="1" i="1" dirty="0" smtClean="0"/>
              <a:t>()</a:t>
            </a:r>
          </a:p>
          <a:p>
            <a:r>
              <a:rPr lang="en-US" b="1" i="1" dirty="0" smtClean="0"/>
              <a:t>d={</a:t>
            </a:r>
            <a:r>
              <a:rPr lang="en-US" b="1" i="1" dirty="0" err="1" smtClean="0"/>
              <a:t>key:value,key:value</a:t>
            </a:r>
            <a:r>
              <a:rPr lang="en-US" b="1" i="1" dirty="0" smtClean="0"/>
              <a:t>}</a:t>
            </a:r>
          </a:p>
          <a:p>
            <a:endParaRPr 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581400"/>
            <a:ext cx="4735657" cy="2857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057355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304800"/>
            <a:ext cx="8001000" cy="2743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3190442"/>
            <a:ext cx="7162800" cy="14577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057355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52400" y="152400"/>
            <a:ext cx="8839200" cy="655320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b="1" dirty="0"/>
              <a:t>Accessing values in </a:t>
            </a:r>
            <a:r>
              <a:rPr lang="en-US" b="1" dirty="0" smtClean="0"/>
              <a:t>dictionaries:</a:t>
            </a:r>
          </a:p>
          <a:p>
            <a:r>
              <a:rPr lang="en-US" dirty="0" smtClean="0"/>
              <a:t>The </a:t>
            </a:r>
            <a:r>
              <a:rPr lang="en-US" dirty="0"/>
              <a:t>values can be accessed in the dictionary by using the keys as keys are unique in the dictionary</a:t>
            </a:r>
            <a:r>
              <a:rPr lang="en-US" dirty="0" smtClean="0"/>
              <a:t>.</a:t>
            </a:r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r>
              <a:rPr lang="en-US" dirty="0" smtClean="0"/>
              <a:t>If the specified key is not available then we will get KeyError.</a:t>
            </a:r>
          </a:p>
          <a:p>
            <a:r>
              <a:rPr lang="en-US" dirty="0" smtClean="0"/>
              <a:t>We can prevent this by checking whether key is already available or not by using has_key() function or by using in operator.</a:t>
            </a:r>
          </a:p>
          <a:p>
            <a:r>
              <a:rPr lang="en-US" dirty="0" smtClean="0"/>
              <a:t>If key value is available it returns 1 otherwise 0</a:t>
            </a:r>
          </a:p>
          <a:p>
            <a:r>
              <a:rPr lang="en-US" dirty="0" smtClean="0"/>
              <a:t>But has_key() function is available only in Python 2 but not in Python 3.</a:t>
            </a:r>
          </a:p>
          <a:p>
            <a:r>
              <a:rPr lang="en-US" dirty="0" smtClean="0"/>
              <a:t>Hence compulsory we have to use in operator. 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709" y="1066800"/>
            <a:ext cx="4114800" cy="2209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6800" y="1139536"/>
            <a:ext cx="3248025" cy="17803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057355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304800"/>
            <a:ext cx="8153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636" y="4419600"/>
            <a:ext cx="4668982" cy="190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ctangle 1"/>
          <p:cNvSpPr/>
          <p:nvPr/>
        </p:nvSpPr>
        <p:spPr>
          <a:xfrm>
            <a:off x="5084618" y="1828800"/>
            <a:ext cx="3906982" cy="13716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tx1"/>
                </a:solidFill>
              </a:rPr>
              <a:t>Task: write a program to enter name and percentage marks in a dictionary and display information on the screen.</a:t>
            </a:r>
            <a:endParaRPr lang="en-US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57355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52400" y="152400"/>
            <a:ext cx="8839200" cy="6553200"/>
          </a:xfrm>
        </p:spPr>
        <p:txBody>
          <a:bodyPr/>
          <a:lstStyle/>
          <a:p>
            <a:pPr marL="0" indent="0">
              <a:buNone/>
            </a:pPr>
            <a:r>
              <a:rPr lang="en-US" b="1" dirty="0" smtClean="0"/>
              <a:t>How o update dictionaries?</a:t>
            </a:r>
          </a:p>
          <a:p>
            <a:r>
              <a:rPr lang="en-US" dirty="0" smtClean="0"/>
              <a:t>d[key]=value</a:t>
            </a:r>
          </a:p>
          <a:p>
            <a:r>
              <a:rPr lang="en-US" b="1" dirty="0" smtClean="0"/>
              <a:t>If the key is not available then a new entry will be added to the dictionary with the specified key-value pair.</a:t>
            </a:r>
          </a:p>
          <a:p>
            <a:r>
              <a:rPr lang="en-US" b="1" dirty="0" smtClean="0"/>
              <a:t>If the key is already available then old value will be replaced with new value.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488" y="3200400"/>
            <a:ext cx="4329112" cy="2590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3810000"/>
            <a:ext cx="4953000" cy="1752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057355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52400" y="152400"/>
            <a:ext cx="8839200" cy="6553200"/>
          </a:xfrm>
        </p:spPr>
        <p:txBody>
          <a:bodyPr/>
          <a:lstStyle/>
          <a:p>
            <a:pPr marL="0" indent="0">
              <a:buNone/>
            </a:pPr>
            <a:r>
              <a:rPr lang="en-US" b="1" dirty="0" smtClean="0"/>
              <a:t>How to delete elements from dictionary?</a:t>
            </a:r>
          </a:p>
          <a:p>
            <a:r>
              <a:rPr lang="en-US" dirty="0" smtClean="0"/>
              <a:t>del d[Key]</a:t>
            </a:r>
          </a:p>
          <a:p>
            <a:r>
              <a:rPr lang="en-US" dirty="0" smtClean="0"/>
              <a:t>It deletes entry associated with the specified key.</a:t>
            </a:r>
          </a:p>
          <a:p>
            <a:r>
              <a:rPr lang="en-US" dirty="0" smtClean="0"/>
              <a:t>If the key is not available then we will get KeyError.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2438400"/>
            <a:ext cx="4343400" cy="228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743200"/>
            <a:ext cx="4038600" cy="17313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057355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52400" y="152400"/>
            <a:ext cx="8839200" cy="6553200"/>
          </a:xfrm>
        </p:spPr>
        <p:txBody>
          <a:bodyPr/>
          <a:lstStyle/>
          <a:p>
            <a:pPr marL="0" indent="0">
              <a:buNone/>
            </a:pPr>
            <a:r>
              <a:rPr lang="en-US" b="1" dirty="0" smtClean="0"/>
              <a:t>d.clear():</a:t>
            </a:r>
          </a:p>
          <a:p>
            <a:r>
              <a:rPr lang="en-US" dirty="0" smtClean="0"/>
              <a:t>To remove all entries from the dictionary</a:t>
            </a:r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pPr marL="0" indent="0">
              <a:buNone/>
            </a:pPr>
            <a:r>
              <a:rPr lang="en-US" b="1" dirty="0" smtClean="0"/>
              <a:t>del d:</a:t>
            </a:r>
          </a:p>
          <a:p>
            <a:r>
              <a:rPr lang="en-US" b="1" dirty="0" smtClean="0"/>
              <a:t>To delete total dictionary. Now we cannot access d</a:t>
            </a:r>
          </a:p>
          <a:p>
            <a:pPr marL="0" indent="0">
              <a:buNone/>
            </a:pPr>
            <a:r>
              <a:rPr lang="en-US" b="1" dirty="0" smtClean="0"/>
              <a:t> </a:t>
            </a:r>
          </a:p>
          <a:p>
            <a:endParaRPr lang="en-US" dirty="0" smtClean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1371600"/>
            <a:ext cx="4267200" cy="15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648691"/>
            <a:ext cx="3429000" cy="9698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582" y="4115232"/>
            <a:ext cx="3636818" cy="15235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4122159"/>
            <a:ext cx="3962400" cy="16690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057355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52400" y="152400"/>
            <a:ext cx="8839200" cy="65532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 smtClean="0"/>
              <a:t>Functions:</a:t>
            </a:r>
          </a:p>
          <a:p>
            <a:pPr marL="0" indent="0">
              <a:buNone/>
            </a:pPr>
            <a:r>
              <a:rPr lang="en-US" b="1" dirty="0" smtClean="0"/>
              <a:t>dict():</a:t>
            </a:r>
          </a:p>
          <a:p>
            <a:r>
              <a:rPr lang="en-US" dirty="0" smtClean="0"/>
              <a:t>To create a dictionary</a:t>
            </a:r>
          </a:p>
          <a:p>
            <a:r>
              <a:rPr lang="en-US" dirty="0" smtClean="0"/>
              <a:t>d=</a:t>
            </a:r>
            <a:r>
              <a:rPr lang="en-US" dirty="0" err="1" smtClean="0"/>
              <a:t>dict</a:t>
            </a:r>
            <a:r>
              <a:rPr lang="en-US" dirty="0" smtClean="0"/>
              <a:t>()</a:t>
            </a:r>
            <a:r>
              <a:rPr lang="en-US" dirty="0" smtClean="0">
                <a:sym typeface="Wingdings" pitchFamily="2" charset="2"/>
              </a:rPr>
              <a:t>It creates empty dictionary</a:t>
            </a:r>
          </a:p>
          <a:p>
            <a:r>
              <a:rPr lang="en-US" dirty="0" smtClean="0">
                <a:sym typeface="Wingdings" pitchFamily="2" charset="2"/>
              </a:rPr>
              <a:t>d=</a:t>
            </a:r>
            <a:r>
              <a:rPr lang="en-US" dirty="0" err="1" smtClean="0">
                <a:sym typeface="Wingdings" pitchFamily="2" charset="2"/>
              </a:rPr>
              <a:t>dict</a:t>
            </a:r>
            <a:r>
              <a:rPr lang="en-US" dirty="0" smtClean="0">
                <a:sym typeface="Wingdings" pitchFamily="2" charset="2"/>
              </a:rPr>
              <a:t>({16:”Prem”,17:”Kannaya”})It creates dictionary with specified elements.</a:t>
            </a:r>
          </a:p>
          <a:p>
            <a:r>
              <a:rPr lang="en-US" dirty="0" smtClean="0">
                <a:sym typeface="Wingdings" pitchFamily="2" charset="2"/>
              </a:rPr>
              <a:t>d=</a:t>
            </a:r>
            <a:r>
              <a:rPr lang="en-US" dirty="0" err="1" smtClean="0">
                <a:sym typeface="Wingdings" pitchFamily="2" charset="2"/>
              </a:rPr>
              <a:t>dict</a:t>
            </a:r>
            <a:r>
              <a:rPr lang="en-US" dirty="0" smtClean="0">
                <a:sym typeface="Wingdings" pitchFamily="2" charset="2"/>
              </a:rPr>
              <a:t>([16,”Prem”),(17,”Kanna”),(18,”Kittu”)])it creates dictionary with the given list of tuple elements.</a:t>
            </a:r>
          </a:p>
          <a:p>
            <a:pPr marL="0" indent="0">
              <a:buNone/>
            </a:pPr>
            <a:r>
              <a:rPr lang="en-US" b="1" dirty="0" smtClean="0"/>
              <a:t>len():</a:t>
            </a:r>
          </a:p>
          <a:p>
            <a:r>
              <a:rPr lang="en-US" dirty="0" smtClean="0"/>
              <a:t>Returns the number of items in the dictionary.</a:t>
            </a:r>
          </a:p>
          <a:p>
            <a:pPr marL="0" indent="0">
              <a:buNone/>
            </a:pPr>
            <a:r>
              <a:rPr lang="en-US" b="1" dirty="0" smtClean="0"/>
              <a:t>clear():</a:t>
            </a:r>
          </a:p>
          <a:p>
            <a:r>
              <a:rPr lang="en-US" dirty="0" smtClean="0"/>
              <a:t>to remove all the elements from the dictionary</a:t>
            </a:r>
          </a:p>
        </p:txBody>
      </p:sp>
    </p:spTree>
    <p:extLst>
      <p:ext uri="{BB962C8B-B14F-4D97-AF65-F5344CB8AC3E}">
        <p14:creationId xmlns:p14="http://schemas.microsoft.com/office/powerpoint/2010/main" val="905735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52400" y="152400"/>
            <a:ext cx="8839200" cy="6553200"/>
          </a:xfrm>
        </p:spPr>
        <p:txBody>
          <a:bodyPr/>
          <a:lstStyle/>
          <a:p>
            <a:pPr marL="0" indent="0">
              <a:buNone/>
            </a:pPr>
            <a:r>
              <a:rPr lang="en-US" b="1" dirty="0"/>
              <a:t>get():</a:t>
            </a:r>
          </a:p>
          <a:p>
            <a:r>
              <a:rPr lang="en-US" dirty="0"/>
              <a:t>To get the value associated with the key.</a:t>
            </a:r>
          </a:p>
          <a:p>
            <a:pPr marL="0" indent="0">
              <a:buNone/>
            </a:pPr>
            <a:r>
              <a:rPr lang="en-US" b="1" dirty="0" smtClean="0"/>
              <a:t>d.get(key)</a:t>
            </a:r>
          </a:p>
          <a:p>
            <a:r>
              <a:rPr lang="en-US" dirty="0" smtClean="0"/>
              <a:t>If the key is available then returns the corresponding value otherwise returns None.</a:t>
            </a:r>
          </a:p>
          <a:p>
            <a:r>
              <a:rPr lang="en-US" dirty="0" smtClean="0"/>
              <a:t>It wont raise any error.</a:t>
            </a:r>
          </a:p>
          <a:p>
            <a:pPr marL="0" indent="0">
              <a:buNone/>
            </a:pPr>
            <a:r>
              <a:rPr lang="en-US" b="1" dirty="0" smtClean="0"/>
              <a:t>d.get(</a:t>
            </a:r>
            <a:r>
              <a:rPr lang="en-US" b="1" dirty="0" err="1" smtClean="0"/>
              <a:t>key,default</a:t>
            </a:r>
            <a:r>
              <a:rPr lang="en-US" b="1" dirty="0" smtClean="0"/>
              <a:t> value)</a:t>
            </a:r>
          </a:p>
          <a:p>
            <a:r>
              <a:rPr lang="en-US" dirty="0" smtClean="0"/>
              <a:t>If the key is available then returns the corresponding value otherwise returns default value.</a:t>
            </a:r>
          </a:p>
          <a:p>
            <a:endParaRPr lang="en-US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4267200"/>
            <a:ext cx="4800600" cy="2209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2255" y="4724400"/>
            <a:ext cx="1295400" cy="1557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057355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52400" y="152400"/>
            <a:ext cx="8839200" cy="6553200"/>
          </a:xfrm>
        </p:spPr>
        <p:txBody>
          <a:bodyPr/>
          <a:lstStyle/>
          <a:p>
            <a:pPr marL="0" indent="0">
              <a:buNone/>
            </a:pPr>
            <a:r>
              <a:rPr lang="en-US" b="1" dirty="0" smtClean="0"/>
              <a:t>pop():</a:t>
            </a:r>
          </a:p>
          <a:p>
            <a:r>
              <a:rPr lang="en-US" b="1" i="1" dirty="0" err="1" smtClean="0"/>
              <a:t>d.pop</a:t>
            </a:r>
            <a:r>
              <a:rPr lang="en-US" b="1" i="1" dirty="0" smtClean="0"/>
              <a:t>(key)</a:t>
            </a:r>
          </a:p>
          <a:p>
            <a:r>
              <a:rPr lang="en-US" dirty="0" smtClean="0"/>
              <a:t>It removes the entry associated with the specified key and returns the corresponding value.</a:t>
            </a:r>
          </a:p>
          <a:p>
            <a:r>
              <a:rPr lang="en-US" dirty="0" smtClean="0"/>
              <a:t>If the specified key is not available then we will get KeyError.</a:t>
            </a:r>
          </a:p>
          <a:p>
            <a:endParaRPr lang="en-US" dirty="0" smtClean="0"/>
          </a:p>
          <a:p>
            <a:endParaRPr lang="en-US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2770043"/>
            <a:ext cx="4114800" cy="19543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736" y="2880662"/>
            <a:ext cx="3886200" cy="17331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057355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52400" y="152400"/>
            <a:ext cx="8839200" cy="6553200"/>
          </a:xfrm>
        </p:spPr>
        <p:txBody>
          <a:bodyPr/>
          <a:lstStyle/>
          <a:p>
            <a:pPr marL="0" indent="0">
              <a:buNone/>
            </a:pPr>
            <a:r>
              <a:rPr lang="en-US" b="1" dirty="0" err="1"/>
              <a:t>p</a:t>
            </a:r>
            <a:r>
              <a:rPr lang="en-US" b="1" dirty="0" err="1" smtClean="0"/>
              <a:t>opitem</a:t>
            </a:r>
            <a:r>
              <a:rPr lang="en-US" b="1" dirty="0" smtClean="0"/>
              <a:t>():</a:t>
            </a:r>
          </a:p>
          <a:p>
            <a:r>
              <a:rPr lang="en-US" dirty="0" smtClean="0"/>
              <a:t>It removes an arbitrary item (key-value) from the dictionary and returns it.</a:t>
            </a:r>
          </a:p>
          <a:p>
            <a:r>
              <a:rPr lang="en-US" dirty="0" smtClean="0"/>
              <a:t>If the dictionary is empty then we will get KeyError.</a:t>
            </a:r>
          </a:p>
          <a:p>
            <a:r>
              <a:rPr lang="en-US" dirty="0"/>
              <a:t>d</a:t>
            </a:r>
            <a:r>
              <a:rPr lang="en-US" dirty="0" smtClean="0"/>
              <a:t>={}</a:t>
            </a:r>
          </a:p>
          <a:p>
            <a:r>
              <a:rPr lang="en-US" dirty="0" smtClean="0"/>
              <a:t>print(</a:t>
            </a:r>
            <a:r>
              <a:rPr lang="en-US" dirty="0" err="1" smtClean="0"/>
              <a:t>d.popitem</a:t>
            </a:r>
            <a:r>
              <a:rPr lang="en-US" dirty="0" smtClean="0"/>
              <a:t>())</a:t>
            </a:r>
            <a:r>
              <a:rPr lang="en-US" dirty="0" smtClean="0">
                <a:sym typeface="Wingdings" pitchFamily="2" charset="2"/>
              </a:rPr>
              <a:t></a:t>
            </a:r>
            <a:r>
              <a:rPr lang="en-US" dirty="0" err="1" smtClean="0">
                <a:sym typeface="Wingdings" pitchFamily="2" charset="2"/>
              </a:rPr>
              <a:t>keyError</a:t>
            </a:r>
            <a:r>
              <a:rPr lang="en-US" dirty="0" smtClean="0">
                <a:sym typeface="Wingdings" pitchFamily="2" charset="2"/>
              </a:rPr>
              <a:t>:’</a:t>
            </a:r>
            <a:r>
              <a:rPr lang="en-US" dirty="0" err="1" smtClean="0">
                <a:sym typeface="Wingdings" pitchFamily="2" charset="2"/>
              </a:rPr>
              <a:t>popitem</a:t>
            </a:r>
            <a:r>
              <a:rPr lang="en-US" dirty="0" smtClean="0">
                <a:sym typeface="Wingdings" pitchFamily="2" charset="2"/>
              </a:rPr>
              <a:t>():dictionary is empty’</a:t>
            </a:r>
            <a:r>
              <a:rPr lang="en-US" dirty="0">
                <a:sym typeface="Wingdings" pitchFamily="2" charset="2"/>
              </a:rPr>
              <a:t>.</a:t>
            </a:r>
            <a:endParaRPr lang="en-US" dirty="0" smtClean="0">
              <a:sym typeface="Wingdings" pitchFamily="2" charset="2"/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3366654"/>
            <a:ext cx="4191000" cy="18911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000" y="4191000"/>
            <a:ext cx="3200400" cy="14928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057355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52400" y="152400"/>
            <a:ext cx="8839200" cy="6553200"/>
          </a:xfrm>
        </p:spPr>
        <p:txBody>
          <a:bodyPr/>
          <a:lstStyle/>
          <a:p>
            <a:pPr marL="0" indent="0">
              <a:buNone/>
            </a:pPr>
            <a:r>
              <a:rPr lang="en-US" b="1" dirty="0" smtClean="0"/>
              <a:t>keys():</a:t>
            </a:r>
          </a:p>
          <a:p>
            <a:r>
              <a:rPr lang="en-US" dirty="0" smtClean="0"/>
              <a:t>It returns all keys associated with dictionary</a:t>
            </a:r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pPr marL="0" indent="0">
              <a:buNone/>
            </a:pPr>
            <a:r>
              <a:rPr lang="en-US" b="1" dirty="0"/>
              <a:t>v</a:t>
            </a:r>
            <a:r>
              <a:rPr lang="en-US" b="1" dirty="0" smtClean="0"/>
              <a:t>alues():</a:t>
            </a:r>
          </a:p>
          <a:p>
            <a:r>
              <a:rPr lang="en-US" dirty="0" smtClean="0"/>
              <a:t>It returns all values associated with the dictionary.</a:t>
            </a:r>
          </a:p>
          <a:p>
            <a:endParaRPr lang="en-US" dirty="0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1295400"/>
            <a:ext cx="3810000" cy="15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1469231"/>
            <a:ext cx="3048000" cy="1176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654" y="4267200"/>
            <a:ext cx="4024745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2025" y="4724400"/>
            <a:ext cx="3609975" cy="1371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057355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52400" y="152400"/>
            <a:ext cx="8839200" cy="6553200"/>
          </a:xfrm>
        </p:spPr>
        <p:txBody>
          <a:bodyPr/>
          <a:lstStyle/>
          <a:p>
            <a:pPr marL="0" indent="0">
              <a:buNone/>
            </a:pPr>
            <a:r>
              <a:rPr lang="en-US" b="1" dirty="0"/>
              <a:t>i</a:t>
            </a:r>
            <a:r>
              <a:rPr lang="en-US" b="1" dirty="0" smtClean="0"/>
              <a:t>tems():</a:t>
            </a:r>
          </a:p>
          <a:p>
            <a:r>
              <a:rPr lang="en-US" dirty="0" smtClean="0"/>
              <a:t>It returns list of tuple representing key-value pairs.</a:t>
            </a:r>
          </a:p>
          <a:p>
            <a:r>
              <a:rPr lang="en-US" dirty="0" smtClean="0"/>
              <a:t>[(</a:t>
            </a:r>
            <a:r>
              <a:rPr lang="en-US" dirty="0" err="1" smtClean="0"/>
              <a:t>k,v</a:t>
            </a:r>
            <a:r>
              <a:rPr lang="en-US" dirty="0" smtClean="0"/>
              <a:t>),(</a:t>
            </a:r>
            <a:r>
              <a:rPr lang="en-US" dirty="0" err="1" smtClean="0"/>
              <a:t>k,v</a:t>
            </a:r>
            <a:r>
              <a:rPr lang="en-US" dirty="0" smtClean="0"/>
              <a:t>)(</a:t>
            </a:r>
            <a:r>
              <a:rPr lang="en-US" dirty="0" err="1" smtClean="0"/>
              <a:t>k,v</a:t>
            </a:r>
            <a:r>
              <a:rPr lang="en-US" dirty="0" smtClean="0"/>
              <a:t>)]</a:t>
            </a:r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pPr marL="0" indent="0">
              <a:buNone/>
            </a:pPr>
            <a:r>
              <a:rPr lang="en-US" b="1" dirty="0" smtClean="0"/>
              <a:t>copy():</a:t>
            </a:r>
          </a:p>
          <a:p>
            <a:r>
              <a:rPr lang="en-US" dirty="0" smtClean="0"/>
              <a:t>To create exactly duplicate dictionary(cloned copy)</a:t>
            </a:r>
          </a:p>
          <a:p>
            <a:r>
              <a:rPr lang="en-US" dirty="0" smtClean="0"/>
              <a:t>d1=</a:t>
            </a:r>
            <a:r>
              <a:rPr lang="en-US" dirty="0" err="1" smtClean="0"/>
              <a:t>d.copy</a:t>
            </a:r>
            <a:r>
              <a:rPr lang="en-US" dirty="0" smtClean="0"/>
              <a:t>()</a:t>
            </a:r>
          </a:p>
          <a:p>
            <a:endParaRPr lang="en-US" dirty="0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1828800"/>
            <a:ext cx="4114800" cy="15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828800"/>
            <a:ext cx="2133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3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5015345"/>
            <a:ext cx="3962400" cy="1371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4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5015345"/>
            <a:ext cx="3581400" cy="1371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057355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52400" y="152400"/>
            <a:ext cx="8839200" cy="6553200"/>
          </a:xfrm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05735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52400" y="152400"/>
            <a:ext cx="8839200" cy="6553200"/>
          </a:xfrm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05735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52400" y="152400"/>
            <a:ext cx="8839200" cy="6553200"/>
          </a:xfrm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05735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52400" y="152400"/>
            <a:ext cx="8839200" cy="6553200"/>
          </a:xfrm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05735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quity">
  <a:themeElements>
    <a:clrScheme name="Equity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Equity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3511</TotalTime>
  <Words>5375</Words>
  <Application>Microsoft Office PowerPoint</Application>
  <PresentationFormat>On-screen Show (4:3)</PresentationFormat>
  <Paragraphs>793</Paragraphs>
  <Slides>131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131</vt:i4>
      </vt:variant>
    </vt:vector>
  </HeadingPairs>
  <TitlesOfParts>
    <vt:vector size="137" baseType="lpstr">
      <vt:lpstr>Franklin Gothic Book</vt:lpstr>
      <vt:lpstr>Perpetua</vt:lpstr>
      <vt:lpstr>Times New Roman</vt:lpstr>
      <vt:lpstr>Wingdings</vt:lpstr>
      <vt:lpstr>Wingdings 2</vt:lpstr>
      <vt:lpstr>Equity</vt:lpstr>
      <vt:lpstr>PowerPoint Presentation</vt:lpstr>
      <vt:lpstr>UNIT-II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       Python String isalnum() </vt:lpstr>
      <vt:lpstr>PowerPoint Presentation</vt:lpstr>
      <vt:lpstr>Python String isalpha(): </vt:lpstr>
      <vt:lpstr>PowerPoint Presentation</vt:lpstr>
      <vt:lpstr>Python String isdigit()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UNIT-II</dc:title>
  <dc:creator>prems</dc:creator>
  <cp:lastModifiedBy>dell</cp:lastModifiedBy>
  <cp:revision>247</cp:revision>
  <dcterms:created xsi:type="dcterms:W3CDTF">2019-07-30T04:51:41Z</dcterms:created>
  <dcterms:modified xsi:type="dcterms:W3CDTF">2026-01-21T09:19:05Z</dcterms:modified>
</cp:coreProperties>
</file>