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2"/>
  </p:notesMasterIdLst>
  <p:sldIdLst>
    <p:sldId id="261" r:id="rId2"/>
    <p:sldId id="256" r:id="rId3"/>
    <p:sldId id="311" r:id="rId4"/>
    <p:sldId id="257" r:id="rId5"/>
    <p:sldId id="258" r:id="rId6"/>
    <p:sldId id="259" r:id="rId7"/>
    <p:sldId id="260" r:id="rId8"/>
    <p:sldId id="262" r:id="rId9"/>
    <p:sldId id="263" r:id="rId10"/>
    <p:sldId id="266" r:id="rId11"/>
    <p:sldId id="322" r:id="rId12"/>
    <p:sldId id="323" r:id="rId13"/>
    <p:sldId id="324" r:id="rId14"/>
    <p:sldId id="325" r:id="rId15"/>
    <p:sldId id="326" r:id="rId16"/>
    <p:sldId id="327" r:id="rId17"/>
    <p:sldId id="328" r:id="rId18"/>
    <p:sldId id="329" r:id="rId19"/>
    <p:sldId id="330" r:id="rId20"/>
    <p:sldId id="331" r:id="rId21"/>
    <p:sldId id="332" r:id="rId22"/>
    <p:sldId id="333" r:id="rId23"/>
    <p:sldId id="313" r:id="rId24"/>
    <p:sldId id="264" r:id="rId25"/>
    <p:sldId id="265" r:id="rId26"/>
    <p:sldId id="270" r:id="rId27"/>
    <p:sldId id="271" r:id="rId28"/>
    <p:sldId id="274" r:id="rId29"/>
    <p:sldId id="272" r:id="rId30"/>
    <p:sldId id="273" r:id="rId31"/>
    <p:sldId id="278" r:id="rId32"/>
    <p:sldId id="279" r:id="rId33"/>
    <p:sldId id="280" r:id="rId34"/>
    <p:sldId id="281" r:id="rId35"/>
    <p:sldId id="282" r:id="rId36"/>
    <p:sldId id="283" r:id="rId37"/>
    <p:sldId id="315" r:id="rId38"/>
    <p:sldId id="275" r:id="rId39"/>
    <p:sldId id="276" r:id="rId40"/>
    <p:sldId id="277" r:id="rId41"/>
    <p:sldId id="334" r:id="rId42"/>
    <p:sldId id="335" r:id="rId43"/>
    <p:sldId id="336" r:id="rId44"/>
    <p:sldId id="337" r:id="rId45"/>
    <p:sldId id="338" r:id="rId46"/>
    <p:sldId id="339" r:id="rId47"/>
    <p:sldId id="340" r:id="rId48"/>
    <p:sldId id="341" r:id="rId49"/>
    <p:sldId id="284" r:id="rId50"/>
    <p:sldId id="285" r:id="rId51"/>
    <p:sldId id="286" r:id="rId52"/>
    <p:sldId id="287" r:id="rId53"/>
    <p:sldId id="290" r:id="rId54"/>
    <p:sldId id="291" r:id="rId55"/>
    <p:sldId id="288" r:id="rId56"/>
    <p:sldId id="289" r:id="rId57"/>
    <p:sldId id="292" r:id="rId58"/>
    <p:sldId id="293" r:id="rId59"/>
    <p:sldId id="294" r:id="rId60"/>
    <p:sldId id="295" r:id="rId61"/>
    <p:sldId id="296" r:id="rId62"/>
    <p:sldId id="297" r:id="rId63"/>
    <p:sldId id="317" r:id="rId64"/>
    <p:sldId id="298" r:id="rId65"/>
    <p:sldId id="299" r:id="rId66"/>
    <p:sldId id="300" r:id="rId67"/>
    <p:sldId id="301" r:id="rId68"/>
    <p:sldId id="302" r:id="rId69"/>
    <p:sldId id="303" r:id="rId70"/>
    <p:sldId id="304" r:id="rId71"/>
    <p:sldId id="318" r:id="rId72"/>
    <p:sldId id="307" r:id="rId73"/>
    <p:sldId id="308" r:id="rId74"/>
    <p:sldId id="309" r:id="rId75"/>
    <p:sldId id="319" r:id="rId76"/>
    <p:sldId id="305" r:id="rId77"/>
    <p:sldId id="320" r:id="rId78"/>
    <p:sldId id="306" r:id="rId79"/>
    <p:sldId id="321" r:id="rId80"/>
    <p:sldId id="310" r:id="rId8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5BC639-CB8E-4461-9FF0-84841A7131A1}" type="datetimeFigureOut">
              <a:rPr lang="en-US" smtClean="0"/>
              <a:pPr/>
              <a:t>10/9/2021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A01DFC-EE8C-4A41-AA01-87C5F1F2D6B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A01DFC-EE8C-4A41-AA01-87C5F1F2D6B7}" type="slidenum">
              <a:rPr lang="en-US" smtClean="0"/>
              <a:pPr/>
              <a:t>58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A01DFC-EE8C-4A41-AA01-87C5F1F2D6B7}" type="slidenum">
              <a:rPr lang="en-US" smtClean="0"/>
              <a:pPr/>
              <a:t>80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706E5C6-5BD3-4A83-8EB8-EEA87DDD9FF9}" type="datetimeFigureOut">
              <a:rPr lang="en-US" smtClean="0"/>
              <a:pPr/>
              <a:t>10/9/2021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75975D-AB64-4A84-A1FC-7D8B49D83F73}"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06E5C6-5BD3-4A83-8EB8-EEA87DDD9FF9}" type="datetimeFigureOut">
              <a:rPr lang="en-US" smtClean="0"/>
              <a:pPr/>
              <a:t>10/9/2021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75975D-AB64-4A84-A1FC-7D8B49D83F73}"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en.wikipedia.org/wiki/Read%E2%80%93eval%E2%80%93print_loop"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geeksforgeeks.org/python-strings/"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www.geeksforgeeks.org/python-list/"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geeksforgeeks.org/python-tuples/"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s://www.geeksforgeeks.org/python-sets/"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9144000" cy="4724400"/>
          </a:xfrm>
          <a:prstGeom prst="rect">
            <a:avLst/>
          </a:prstGeom>
          <a:noFill/>
          <a:ln w="9525">
            <a:noFill/>
            <a:miter lim="800000"/>
            <a:headEnd/>
            <a:tailEnd/>
          </a:ln>
          <a:effectLst/>
        </p:spPr>
      </p:pic>
      <p:sp>
        <p:nvSpPr>
          <p:cNvPr id="3" name="TextBox 2"/>
          <p:cNvSpPr txBox="1"/>
          <p:nvPr/>
        </p:nvSpPr>
        <p:spPr>
          <a:xfrm>
            <a:off x="4876800" y="4724400"/>
            <a:ext cx="3962400" cy="2062103"/>
          </a:xfrm>
          <a:prstGeom prst="rect">
            <a:avLst/>
          </a:prstGeom>
          <a:noFill/>
        </p:spPr>
        <p:txBody>
          <a:bodyPr wrap="square" rtlCol="0">
            <a:spAutoFit/>
          </a:bodyPr>
          <a:lstStyle/>
          <a:p>
            <a:r>
              <a:rPr lang="en-US" sz="3200" b="1" i="1" dirty="0" smtClean="0"/>
              <a:t>      Prepared By       </a:t>
            </a:r>
          </a:p>
          <a:p>
            <a:r>
              <a:rPr lang="en-US" sz="3200" dirty="0" smtClean="0"/>
              <a:t>       K </a:t>
            </a:r>
            <a:r>
              <a:rPr lang="en-US" sz="3200" dirty="0" err="1" smtClean="0"/>
              <a:t>Nalini</a:t>
            </a:r>
            <a:endParaRPr lang="en-US" sz="3200" dirty="0" smtClean="0"/>
          </a:p>
          <a:p>
            <a:r>
              <a:rPr lang="en-US" sz="3200" dirty="0" smtClean="0"/>
              <a:t>       Assistant Professor</a:t>
            </a:r>
          </a:p>
          <a:p>
            <a:r>
              <a:rPr lang="en-US" sz="3200" dirty="0" smtClean="0"/>
              <a:t>       Dept., of. IT</a:t>
            </a:r>
            <a:endParaRPr lang="en-US" sz="3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52400"/>
            <a:ext cx="8686800" cy="6863417"/>
          </a:xfrm>
          <a:prstGeom prst="rect">
            <a:avLst/>
          </a:prstGeom>
        </p:spPr>
        <p:txBody>
          <a:bodyPr wrap="square">
            <a:spAutoFit/>
          </a:bodyPr>
          <a:lstStyle/>
          <a:p>
            <a:pPr algn="ctr"/>
            <a:r>
              <a:rPr lang="en-US" sz="4000" b="1" dirty="0" smtClean="0">
                <a:latin typeface="Times New Roman" pitchFamily="18" charset="0"/>
                <a:cs typeface="Times New Roman" pitchFamily="18" charset="0"/>
              </a:rPr>
              <a:t>UNIT – I</a:t>
            </a:r>
          </a:p>
          <a:p>
            <a:r>
              <a:rPr lang="en-US" sz="4000" b="1" dirty="0" smtClean="0">
                <a:latin typeface="Times New Roman" pitchFamily="18" charset="0"/>
                <a:cs typeface="Times New Roman" pitchFamily="18" charset="0"/>
              </a:rPr>
              <a:t>Contents</a:t>
            </a:r>
          </a:p>
          <a:p>
            <a:pPr algn="just">
              <a:lnSpc>
                <a:spcPct val="150000"/>
              </a:lnSpc>
              <a:buFont typeface="Wingdings" pitchFamily="2" charset="2"/>
              <a:buChar char="§"/>
            </a:pPr>
            <a:r>
              <a:rPr lang="en-US" sz="2400" dirty="0" smtClean="0">
                <a:latin typeface="Times New Roman" pitchFamily="18" charset="0"/>
                <a:cs typeface="Times New Roman" pitchFamily="18" charset="0"/>
              </a:rPr>
              <a:t>     Introduction to Python: History </a:t>
            </a:r>
          </a:p>
          <a:p>
            <a:pPr algn="just">
              <a:lnSpc>
                <a:spcPct val="150000"/>
              </a:lnSpc>
              <a:buFont typeface="Wingdings" pitchFamily="2" charset="2"/>
              <a:buChar char="§"/>
            </a:pPr>
            <a:r>
              <a:rPr lang="en-US" sz="2400" dirty="0" smtClean="0">
                <a:latin typeface="Times New Roman" pitchFamily="18" charset="0"/>
                <a:cs typeface="Times New Roman" pitchFamily="18" charset="0"/>
              </a:rPr>
              <a:t>     Features </a:t>
            </a:r>
          </a:p>
          <a:p>
            <a:pPr algn="just">
              <a:lnSpc>
                <a:spcPct val="150000"/>
              </a:lnSpc>
              <a:buFont typeface="Wingdings" pitchFamily="2" charset="2"/>
              <a:buChar char="§"/>
            </a:pPr>
            <a:r>
              <a:rPr lang="en-US" sz="2400" dirty="0" smtClean="0">
                <a:latin typeface="Times New Roman" pitchFamily="18" charset="0"/>
                <a:cs typeface="Times New Roman" pitchFamily="18" charset="0"/>
              </a:rPr>
              <a:t>     Modes of Execution</a:t>
            </a:r>
          </a:p>
          <a:p>
            <a:pPr algn="just">
              <a:lnSpc>
                <a:spcPct val="150000"/>
              </a:lnSpc>
              <a:buFont typeface="Wingdings" pitchFamily="2" charset="2"/>
              <a:buChar char="§"/>
            </a:pPr>
            <a:r>
              <a:rPr lang="en-US" sz="2400" dirty="0" smtClean="0">
                <a:latin typeface="Times New Roman" pitchFamily="18" charset="0"/>
                <a:cs typeface="Times New Roman" pitchFamily="18" charset="0"/>
              </a:rPr>
              <a:t>     Setting up path </a:t>
            </a:r>
          </a:p>
          <a:p>
            <a:pPr algn="just">
              <a:lnSpc>
                <a:spcPct val="150000"/>
              </a:lnSpc>
              <a:buFont typeface="Wingdings" pitchFamily="2" charset="2"/>
              <a:buChar char="§"/>
            </a:pPr>
            <a:r>
              <a:rPr lang="en-US" sz="2400" dirty="0" smtClean="0">
                <a:latin typeface="Times New Roman" pitchFamily="18" charset="0"/>
                <a:cs typeface="Times New Roman" pitchFamily="18" charset="0"/>
              </a:rPr>
              <a:t>     Working with Python Basic Syntax </a:t>
            </a:r>
          </a:p>
          <a:p>
            <a:pPr algn="just">
              <a:lnSpc>
                <a:spcPct val="150000"/>
              </a:lnSpc>
              <a:buFont typeface="Wingdings" pitchFamily="2" charset="2"/>
              <a:buChar char="§"/>
            </a:pPr>
            <a:r>
              <a:rPr lang="en-US" sz="2400" dirty="0" smtClean="0">
                <a:latin typeface="Times New Roman" pitchFamily="18" charset="0"/>
                <a:cs typeface="Times New Roman" pitchFamily="18" charset="0"/>
              </a:rPr>
              <a:t>     Variable and Data Types </a:t>
            </a:r>
          </a:p>
          <a:p>
            <a:pPr algn="just">
              <a:lnSpc>
                <a:spcPct val="150000"/>
              </a:lnSpc>
              <a:buFont typeface="Wingdings" pitchFamily="2" charset="2"/>
              <a:buChar char="§"/>
            </a:pPr>
            <a:r>
              <a:rPr lang="en-US" sz="2400" dirty="0" smtClean="0">
                <a:latin typeface="Times New Roman" pitchFamily="18" charset="0"/>
                <a:cs typeface="Times New Roman" pitchFamily="18" charset="0"/>
              </a:rPr>
              <a:t>     Operators</a:t>
            </a:r>
            <a:endParaRPr lang="en-US" sz="2400" dirty="0">
              <a:latin typeface="Times New Roman" pitchFamily="18" charset="0"/>
              <a:cs typeface="Times New Roman" pitchFamily="18" charset="0"/>
            </a:endParaRPr>
          </a:p>
          <a:p>
            <a:pPr algn="just">
              <a:lnSpc>
                <a:spcPct val="150000"/>
              </a:lnSpc>
              <a:buFont typeface="Wingdings" pitchFamily="2" charset="2"/>
              <a:buChar char="§"/>
            </a:pPr>
            <a:r>
              <a:rPr lang="en-US" sz="2400" dirty="0" smtClean="0">
                <a:latin typeface="Times New Roman" pitchFamily="18" charset="0"/>
                <a:cs typeface="Times New Roman" pitchFamily="18" charset="0"/>
              </a:rPr>
              <a:t>     Conditional Statements(If ,If- else ,Nested if-else) </a:t>
            </a:r>
          </a:p>
          <a:p>
            <a:pPr algn="just">
              <a:lnSpc>
                <a:spcPct val="150000"/>
              </a:lnSpc>
              <a:buFont typeface="Wingdings" pitchFamily="2" charset="2"/>
              <a:buChar char="§"/>
            </a:pPr>
            <a:r>
              <a:rPr lang="en-US" sz="2400" dirty="0" smtClean="0">
                <a:latin typeface="Times New Roman" pitchFamily="18" charset="0"/>
                <a:cs typeface="Times New Roman" pitchFamily="18" charset="0"/>
              </a:rPr>
              <a:t>     Looping( for, While Nested loops) </a:t>
            </a:r>
          </a:p>
          <a:p>
            <a:pPr algn="just">
              <a:lnSpc>
                <a:spcPct val="150000"/>
              </a:lnSpc>
              <a:buFont typeface="Wingdings" pitchFamily="2" charset="2"/>
              <a:buChar char="§"/>
            </a:pPr>
            <a:r>
              <a:rPr lang="en-US" sz="2400" dirty="0" smtClean="0">
                <a:latin typeface="Times New Roman" pitchFamily="18" charset="0"/>
                <a:cs typeface="Times New Roman" pitchFamily="18" charset="0"/>
              </a:rPr>
              <a:t>     Control Statements(Break , Continue ,Pass)</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07857" cy="3416320"/>
          </a:xfrm>
          <a:prstGeom prst="rect">
            <a:avLst/>
          </a:prstGeom>
        </p:spPr>
        <p:txBody>
          <a:bodyPr wrap="square">
            <a:spAutoFit/>
          </a:bodyPr>
          <a:lstStyle/>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Introduction to Python: History </a:t>
            </a:r>
            <a:endParaRPr lang="en-US" sz="3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1" y="228600"/>
            <a:ext cx="8610600" cy="6432530"/>
          </a:xfrm>
          <a:prstGeom prst="rect">
            <a:avLst/>
          </a:prstGeom>
        </p:spPr>
        <p:txBody>
          <a:bodyPr wrap="square">
            <a:spAutoFit/>
          </a:bodyPr>
          <a:lstStyle/>
          <a:p>
            <a:r>
              <a:rPr lang="en-US" sz="2800" b="1" dirty="0" smtClean="0">
                <a:latin typeface="Times New Roman" pitchFamily="18" charset="0"/>
                <a:cs typeface="Times New Roman" pitchFamily="18" charset="0"/>
              </a:rPr>
              <a:t>Introduction to Python</a:t>
            </a:r>
          </a:p>
          <a:p>
            <a:pPr algn="just"/>
            <a:r>
              <a:rPr lang="en-US" sz="2400" dirty="0" smtClean="0">
                <a:latin typeface="Times New Roman" pitchFamily="18" charset="0"/>
                <a:cs typeface="Times New Roman" pitchFamily="18" charset="0"/>
              </a:rPr>
              <a:t>      </a:t>
            </a:r>
            <a:r>
              <a:rPr lang="en-US" sz="2400" dirty="0" smtClean="0">
                <a:cs typeface="Times New Roman" pitchFamily="18" charset="0"/>
              </a:rPr>
              <a:t>Python </a:t>
            </a:r>
            <a:r>
              <a:rPr lang="en-US" sz="2400" dirty="0">
                <a:cs typeface="Times New Roman" pitchFamily="18" charset="0"/>
              </a:rPr>
              <a:t>is a high-level, interpreted, interactive and object-oriented scripting language. </a:t>
            </a:r>
            <a:r>
              <a:rPr lang="en-US" sz="2400" dirty="0" smtClean="0">
                <a:cs typeface="Times New Roman" pitchFamily="18" charset="0"/>
              </a:rPr>
              <a:t>It is </a:t>
            </a:r>
            <a:r>
              <a:rPr lang="en-US" sz="2400" dirty="0">
                <a:cs typeface="Times New Roman" pitchFamily="18" charset="0"/>
              </a:rPr>
              <a:t>designed to be highly </a:t>
            </a:r>
            <a:r>
              <a:rPr lang="en-US" sz="2400" dirty="0" smtClean="0">
                <a:cs typeface="Times New Roman" pitchFamily="18" charset="0"/>
              </a:rPr>
              <a:t>readable.</a:t>
            </a:r>
          </a:p>
          <a:p>
            <a:pPr algn="just"/>
            <a:endParaRPr lang="en-US" sz="2400" dirty="0" smtClean="0">
              <a:cs typeface="Times New Roman" pitchFamily="18" charset="0"/>
            </a:endParaRPr>
          </a:p>
          <a:p>
            <a:pPr algn="just">
              <a:buFont typeface="Wingdings" pitchFamily="2" charset="2"/>
              <a:buChar char="§"/>
            </a:pPr>
            <a:r>
              <a:rPr lang="en-US" sz="2400" b="1" dirty="0">
                <a:cs typeface="Times New Roman" pitchFamily="18" charset="0"/>
              </a:rPr>
              <a:t> </a:t>
            </a:r>
            <a:r>
              <a:rPr lang="en-US" sz="2400" b="1" i="1" dirty="0" smtClean="0"/>
              <a:t>Python </a:t>
            </a:r>
            <a:r>
              <a:rPr lang="en-US" sz="2400" b="1" i="1" dirty="0"/>
              <a:t>is Interpreted: </a:t>
            </a:r>
            <a:r>
              <a:rPr lang="en-US" sz="2400" dirty="0"/>
              <a:t>Python is processed at runtime by the interpreter. You do not need to compile your program before executing it </a:t>
            </a:r>
            <a:r>
              <a:rPr lang="en-US" sz="2400" dirty="0" smtClean="0"/>
              <a:t>.</a:t>
            </a:r>
          </a:p>
          <a:p>
            <a:pPr algn="just">
              <a:buFont typeface="Wingdings" pitchFamily="2" charset="2"/>
              <a:buChar char="§"/>
            </a:pPr>
            <a:r>
              <a:rPr lang="en-US" sz="2400" b="1" dirty="0"/>
              <a:t> </a:t>
            </a:r>
            <a:r>
              <a:rPr lang="en-US" sz="2400" b="1" i="1" dirty="0" smtClean="0"/>
              <a:t>Python </a:t>
            </a:r>
            <a:r>
              <a:rPr lang="en-US" sz="2400" b="1" i="1" dirty="0"/>
              <a:t>is Interactive: </a:t>
            </a:r>
            <a:r>
              <a:rPr lang="en-US" sz="2400" dirty="0"/>
              <a:t>You can actually sit at a Python prompt and interact with the interpreter directly to write your programs. </a:t>
            </a:r>
            <a:endParaRPr lang="en-US" sz="2400" dirty="0" smtClean="0"/>
          </a:p>
          <a:p>
            <a:pPr algn="just">
              <a:buFont typeface="Wingdings" pitchFamily="2" charset="2"/>
              <a:buChar char="§"/>
            </a:pPr>
            <a:r>
              <a:rPr lang="en-US" sz="2400" dirty="0">
                <a:cs typeface="Times New Roman" pitchFamily="18" charset="0"/>
              </a:rPr>
              <a:t> </a:t>
            </a:r>
            <a:r>
              <a:rPr lang="en-US" sz="2400" b="1" i="1" dirty="0" smtClean="0">
                <a:cs typeface="Times New Roman" pitchFamily="18" charset="0"/>
              </a:rPr>
              <a:t>Python </a:t>
            </a:r>
            <a:r>
              <a:rPr lang="en-US" sz="2400" b="1" i="1" dirty="0">
                <a:cs typeface="Times New Roman" pitchFamily="18" charset="0"/>
              </a:rPr>
              <a:t>is Object-Oriented: </a:t>
            </a:r>
            <a:r>
              <a:rPr lang="en-US" sz="2400" dirty="0">
                <a:cs typeface="Times New Roman" pitchFamily="18" charset="0"/>
              </a:rPr>
              <a:t>Python supports Object-Oriented style or technique of programming that encapsulates code within objects. </a:t>
            </a:r>
            <a:endParaRPr lang="en-US" sz="2400" dirty="0" smtClean="0">
              <a:cs typeface="Times New Roman" pitchFamily="18" charset="0"/>
            </a:endParaRPr>
          </a:p>
          <a:p>
            <a:pPr algn="just">
              <a:buFont typeface="Wingdings" pitchFamily="2" charset="2"/>
              <a:buChar char="§"/>
            </a:pPr>
            <a:r>
              <a:rPr lang="en-US" sz="2400" dirty="0">
                <a:cs typeface="Times New Roman" pitchFamily="18" charset="0"/>
              </a:rPr>
              <a:t> </a:t>
            </a:r>
            <a:r>
              <a:rPr lang="en-US" sz="2400" b="1" i="1" dirty="0" smtClean="0">
                <a:cs typeface="Times New Roman" pitchFamily="18" charset="0"/>
              </a:rPr>
              <a:t>Python </a:t>
            </a:r>
            <a:r>
              <a:rPr lang="en-US" sz="2400" b="1" i="1" dirty="0">
                <a:cs typeface="Times New Roman" pitchFamily="18" charset="0"/>
              </a:rPr>
              <a:t>is a Beginner's Language: </a:t>
            </a:r>
            <a:r>
              <a:rPr lang="en-US" sz="2400" dirty="0">
                <a:cs typeface="Times New Roman" pitchFamily="18" charset="0"/>
              </a:rPr>
              <a:t>Python is a great language for the beginner-level programmers and supports the development of a wide range of applications from simple text processing to WWW browsers to games. </a:t>
            </a:r>
            <a:endParaRPr lang="en-US" sz="2400" dirty="0"/>
          </a:p>
          <a:p>
            <a:pPr algn="just">
              <a:buFont typeface="Wingdings" pitchFamily="2" charset="2"/>
              <a:buChar char="§"/>
            </a:pPr>
            <a:endParaRPr lang="en-US"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228600"/>
            <a:ext cx="1787669" cy="646331"/>
          </a:xfrm>
          <a:prstGeom prst="rect">
            <a:avLst/>
          </a:prstGeom>
        </p:spPr>
        <p:txBody>
          <a:bodyPr wrap="none">
            <a:spAutoFit/>
          </a:bodyPr>
          <a:lstStyle/>
          <a:p>
            <a:r>
              <a:rPr lang="en-US" sz="3600" b="1" dirty="0" smtClean="0">
                <a:latin typeface="Times New Roman" pitchFamily="18" charset="0"/>
                <a:cs typeface="Times New Roman" pitchFamily="18" charset="0"/>
              </a:rPr>
              <a:t>History </a:t>
            </a:r>
            <a:endParaRPr lang="en-US" sz="3600" b="1" dirty="0"/>
          </a:p>
        </p:txBody>
      </p:sp>
      <p:sp>
        <p:nvSpPr>
          <p:cNvPr id="3" name="Rectangle 2"/>
          <p:cNvSpPr/>
          <p:nvPr/>
        </p:nvSpPr>
        <p:spPr>
          <a:xfrm>
            <a:off x="0" y="914400"/>
            <a:ext cx="8839200" cy="6001643"/>
          </a:xfrm>
          <a:prstGeom prst="rect">
            <a:avLst/>
          </a:prstGeom>
        </p:spPr>
        <p:txBody>
          <a:bodyPr wrap="square">
            <a:spAutoFit/>
          </a:bodyPr>
          <a:lstStyle/>
          <a:p>
            <a:pPr algn="just">
              <a:buFont typeface="Wingdings" pitchFamily="2" charset="2"/>
              <a:buChar char="§"/>
            </a:pPr>
            <a:r>
              <a:rPr lang="en-US" sz="2400" dirty="0" smtClean="0"/>
              <a:t>   Python </a:t>
            </a:r>
            <a:r>
              <a:rPr lang="en-US" sz="2400" dirty="0"/>
              <a:t>was developed by Guido van Rossum in the late eighties and early nineties at the National Research Institute for Mathematics and Computer Science in the Netherlands. </a:t>
            </a:r>
            <a:endParaRPr lang="en-US" sz="2400" dirty="0" smtClean="0"/>
          </a:p>
          <a:p>
            <a:pPr algn="just"/>
            <a:endParaRPr lang="en-US" sz="2400" dirty="0"/>
          </a:p>
          <a:p>
            <a:pPr algn="just">
              <a:buFont typeface="Wingdings" pitchFamily="2" charset="2"/>
              <a:buChar char="§"/>
            </a:pPr>
            <a:r>
              <a:rPr lang="en-US" sz="2400" dirty="0" smtClean="0"/>
              <a:t>   Python </a:t>
            </a:r>
            <a:r>
              <a:rPr lang="en-US" sz="2400" dirty="0"/>
              <a:t>is derived from many other languages, including ABC, Modula-3, C, C++, Algol-68, SmallTalk, Unix shell, and other scripting languages. </a:t>
            </a:r>
            <a:endParaRPr lang="en-US" sz="2400" dirty="0" smtClean="0"/>
          </a:p>
          <a:p>
            <a:pPr algn="just"/>
            <a:endParaRPr lang="en-US" sz="2400" dirty="0" smtClean="0"/>
          </a:p>
          <a:p>
            <a:pPr algn="just">
              <a:buFont typeface="Wingdings" pitchFamily="2" charset="2"/>
              <a:buChar char="§"/>
            </a:pPr>
            <a:r>
              <a:rPr lang="en-US" sz="2400" dirty="0"/>
              <a:t> </a:t>
            </a:r>
            <a:r>
              <a:rPr lang="en-US" sz="2400" dirty="0" smtClean="0"/>
              <a:t>  Python </a:t>
            </a:r>
            <a:r>
              <a:rPr lang="en-US" sz="2400" dirty="0"/>
              <a:t>is copyrighted. Like Perl, Python source code is now available under the GNU General Public License (GPL). </a:t>
            </a:r>
            <a:endParaRPr lang="en-US" sz="2400" dirty="0" smtClean="0"/>
          </a:p>
          <a:p>
            <a:pPr algn="just"/>
            <a:endParaRPr lang="en-US" sz="2400" dirty="0" smtClean="0"/>
          </a:p>
          <a:p>
            <a:pPr algn="just">
              <a:buFont typeface="Wingdings" pitchFamily="2" charset="2"/>
              <a:buChar char="§"/>
            </a:pPr>
            <a:r>
              <a:rPr lang="en-US" sz="2400" dirty="0"/>
              <a:t> </a:t>
            </a:r>
            <a:r>
              <a:rPr lang="en-US" sz="2400" dirty="0" smtClean="0"/>
              <a:t>  python  first  version  is  1.0    and  latest  version    is   3.6</a:t>
            </a:r>
          </a:p>
          <a:p>
            <a:pPr algn="just"/>
            <a:endParaRPr lang="en-US" sz="2400" dirty="0" smtClean="0"/>
          </a:p>
          <a:p>
            <a:pPr algn="just">
              <a:buFont typeface="Wingdings" pitchFamily="2" charset="2"/>
              <a:buChar char="§"/>
            </a:pPr>
            <a:r>
              <a:rPr lang="en-US" sz="2400" dirty="0" smtClean="0"/>
              <a:t>   Major implementations of Python are Cpython, IronPython, Jpython,MicroPython,PyPy</a:t>
            </a:r>
          </a:p>
          <a:p>
            <a:pPr algn="just">
              <a:buFont typeface="Wingdings" pitchFamily="2" charset="2"/>
              <a:buChar char="§"/>
            </a:pPr>
            <a:endParaRPr lang="en-US"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0"/>
            <a:ext cx="1883682" cy="584775"/>
          </a:xfrm>
          <a:prstGeom prst="rect">
            <a:avLst/>
          </a:prstGeom>
        </p:spPr>
        <p:txBody>
          <a:bodyPr wrap="square">
            <a:spAutoFit/>
          </a:bodyPr>
          <a:lstStyle/>
          <a:p>
            <a:r>
              <a:rPr lang="en-US" sz="3200" b="1" dirty="0" smtClean="0">
                <a:latin typeface="Times New Roman" pitchFamily="18" charset="0"/>
                <a:cs typeface="Times New Roman" pitchFamily="18" charset="0"/>
              </a:rPr>
              <a:t>Features </a:t>
            </a:r>
            <a:endParaRPr lang="en-US" sz="3200" b="1" dirty="0"/>
          </a:p>
        </p:txBody>
      </p:sp>
      <p:sp>
        <p:nvSpPr>
          <p:cNvPr id="3" name="Rectangle 2"/>
          <p:cNvSpPr/>
          <p:nvPr/>
        </p:nvSpPr>
        <p:spPr>
          <a:xfrm>
            <a:off x="304800" y="533400"/>
            <a:ext cx="8382000" cy="6353354"/>
          </a:xfrm>
          <a:prstGeom prst="rect">
            <a:avLst/>
          </a:prstGeom>
        </p:spPr>
        <p:txBody>
          <a:bodyPr wrap="square">
            <a:spAutoFit/>
          </a:bodyPr>
          <a:lstStyle/>
          <a:p>
            <a:pPr>
              <a:buFont typeface="Wingdings" pitchFamily="2" charset="2"/>
              <a:buChar char="§"/>
            </a:pPr>
            <a:r>
              <a:rPr lang="en-US" sz="2800" dirty="0" smtClean="0"/>
              <a:t>   Simple &amp; Easy to Learn</a:t>
            </a:r>
          </a:p>
          <a:p>
            <a:pPr>
              <a:buFont typeface="Wingdings" pitchFamily="2" charset="2"/>
              <a:buChar char="§"/>
            </a:pPr>
            <a:r>
              <a:rPr lang="en-US" sz="2800" dirty="0" smtClean="0"/>
              <a:t>   Free and Open Source</a:t>
            </a:r>
          </a:p>
          <a:p>
            <a:pPr>
              <a:buFont typeface="Wingdings" pitchFamily="2" charset="2"/>
              <a:buChar char="§"/>
            </a:pPr>
            <a:r>
              <a:rPr lang="en-US" sz="2800" dirty="0" smtClean="0"/>
              <a:t>   Multi Purpose [ Web,GUI, Scripting etc..]</a:t>
            </a:r>
          </a:p>
          <a:p>
            <a:pPr>
              <a:buFont typeface="Wingdings" pitchFamily="2" charset="2"/>
              <a:buChar char="§"/>
            </a:pPr>
            <a:r>
              <a:rPr lang="en-US" sz="2800" dirty="0" smtClean="0"/>
              <a:t>   High Level</a:t>
            </a:r>
          </a:p>
          <a:p>
            <a:pPr>
              <a:buFont typeface="Wingdings" pitchFamily="2" charset="2"/>
              <a:buChar char="§"/>
            </a:pPr>
            <a:r>
              <a:rPr lang="en-US" sz="2800" dirty="0" smtClean="0"/>
              <a:t>   Embedded</a:t>
            </a:r>
          </a:p>
          <a:p>
            <a:pPr>
              <a:buFont typeface="Wingdings" pitchFamily="2" charset="2"/>
              <a:buChar char="§"/>
            </a:pPr>
            <a:r>
              <a:rPr lang="en-US" sz="2800" dirty="0" smtClean="0"/>
              <a:t>   Extensive Standard Library</a:t>
            </a:r>
          </a:p>
          <a:p>
            <a:pPr>
              <a:buFont typeface="Wingdings" pitchFamily="2" charset="2"/>
              <a:buChar char="§"/>
            </a:pPr>
            <a:r>
              <a:rPr lang="en-US" sz="2800" dirty="0" smtClean="0"/>
              <a:t>   Cross Platform Compatibility</a:t>
            </a:r>
          </a:p>
          <a:p>
            <a:pPr>
              <a:buFont typeface="Wingdings" pitchFamily="2" charset="2"/>
              <a:buChar char="§"/>
            </a:pPr>
            <a:r>
              <a:rPr lang="en-US" sz="2800" dirty="0" smtClean="0"/>
              <a:t>   Interactive Mode</a:t>
            </a:r>
          </a:p>
          <a:p>
            <a:pPr>
              <a:buFont typeface="Wingdings" pitchFamily="2" charset="2"/>
              <a:buChar char="§"/>
            </a:pPr>
            <a:r>
              <a:rPr lang="en-US" sz="2800" dirty="0" smtClean="0"/>
              <a:t>   Interpreted </a:t>
            </a:r>
          </a:p>
          <a:p>
            <a:pPr>
              <a:buFont typeface="Wingdings" pitchFamily="2" charset="2"/>
              <a:buChar char="§"/>
            </a:pPr>
            <a:r>
              <a:rPr lang="en-US" sz="2800" dirty="0" smtClean="0"/>
              <a:t>  Object Oriented</a:t>
            </a:r>
          </a:p>
          <a:p>
            <a:pPr>
              <a:buFont typeface="Wingdings" pitchFamily="2" charset="2"/>
              <a:buChar char="§"/>
            </a:pPr>
            <a:r>
              <a:rPr lang="en-US" sz="2800" dirty="0" smtClean="0"/>
              <a:t>   Portable, Extendable</a:t>
            </a:r>
          </a:p>
          <a:p>
            <a:pPr>
              <a:buFont typeface="Wingdings" pitchFamily="2" charset="2"/>
              <a:buChar char="§"/>
            </a:pPr>
            <a:r>
              <a:rPr lang="en-US" sz="2800" dirty="0" smtClean="0"/>
              <a:t>   Databases and GUI Programming </a:t>
            </a:r>
          </a:p>
          <a:p>
            <a:pPr>
              <a:buFont typeface="Wingdings" pitchFamily="2" charset="2"/>
              <a:buChar char="§"/>
            </a:pPr>
            <a:r>
              <a:rPr lang="en-US" sz="2800" dirty="0" smtClean="0"/>
              <a:t>   Scalable and Dynamic in nature</a:t>
            </a:r>
          </a:p>
          <a:p>
            <a:pPr>
              <a:buFont typeface="Wingdings" pitchFamily="2" charset="2"/>
              <a:buChar char="§"/>
            </a:pPr>
            <a:r>
              <a:rPr lang="en-US" sz="2800" dirty="0" smtClean="0"/>
              <a:t>   Automatic Garbage Collection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8839200" cy="6001643"/>
          </a:xfrm>
          <a:prstGeom prst="rect">
            <a:avLst/>
          </a:prstGeom>
        </p:spPr>
        <p:txBody>
          <a:bodyPr wrap="square">
            <a:spAutoFit/>
          </a:bodyPr>
          <a:lstStyle/>
          <a:p>
            <a:pPr algn="just"/>
            <a:r>
              <a:rPr lang="en-US" sz="2400" b="1" i="1" dirty="0" smtClean="0"/>
              <a:t>A simple language which is easier to learn</a:t>
            </a:r>
          </a:p>
          <a:p>
            <a:pPr algn="just"/>
            <a:r>
              <a:rPr lang="en-US" sz="2400" dirty="0" smtClean="0"/>
              <a:t>Python has a very simple and elegant syntax. It's much easier to read and write when compared to other languages like: C++, Java, C#. </a:t>
            </a:r>
          </a:p>
          <a:p>
            <a:pPr algn="just"/>
            <a:r>
              <a:rPr lang="en-US" sz="2400" b="1" i="1" dirty="0" smtClean="0"/>
              <a:t>Free and open-source</a:t>
            </a:r>
          </a:p>
          <a:p>
            <a:pPr algn="just"/>
            <a:r>
              <a:rPr lang="en-US" sz="2400" dirty="0" smtClean="0"/>
              <a:t>You can freely use and distribute Python, even for commercial use. Not only can you use and distribute software's written in it, you can even make changes to the Python's source code.</a:t>
            </a:r>
          </a:p>
          <a:p>
            <a:pPr algn="just"/>
            <a:r>
              <a:rPr lang="en-US" sz="2400" b="1" i="1" dirty="0" smtClean="0"/>
              <a:t>Portability</a:t>
            </a:r>
          </a:p>
          <a:p>
            <a:pPr algn="just"/>
            <a:r>
              <a:rPr lang="en-US" sz="2400" dirty="0" smtClean="0"/>
              <a:t>You can move Python programs from one platform to another, and run it without any changes. It runs seamlessly on almost all platforms including Windows, Mac OS X and Linux. </a:t>
            </a:r>
          </a:p>
          <a:p>
            <a:pPr algn="just"/>
            <a:r>
              <a:rPr lang="en-US" sz="2400" b="1" i="1" dirty="0" smtClean="0"/>
              <a:t>Extensible and Embeddable</a:t>
            </a:r>
          </a:p>
          <a:p>
            <a:pPr algn="just"/>
            <a:r>
              <a:rPr lang="en-US" sz="2400" dirty="0" smtClean="0"/>
              <a:t>Suppose an application requires high performance. You can easily combine pieces of C/C++ or other languages with Python code. This will give your application high performance as well as scripting capabilities which other languages may not provide out of the box.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763000" cy="5632311"/>
          </a:xfrm>
          <a:prstGeom prst="rect">
            <a:avLst/>
          </a:prstGeom>
        </p:spPr>
        <p:txBody>
          <a:bodyPr wrap="square">
            <a:spAutoFit/>
          </a:bodyPr>
          <a:lstStyle/>
          <a:p>
            <a:pPr algn="just"/>
            <a:r>
              <a:rPr lang="en-US" sz="2400" b="1" i="1" dirty="0" smtClean="0"/>
              <a:t>A high-level, interpreted language</a:t>
            </a:r>
          </a:p>
          <a:p>
            <a:pPr algn="just"/>
            <a:r>
              <a:rPr lang="en-US" sz="2400" dirty="0" smtClean="0"/>
              <a:t>Unlike C/C++, you don't have to worry about difficult tasks like memory management, garbage collection and so on. Likewise, when you run Python code, it automatically converts your code to the language your computer understands. You don't need to worry about any lower-level operations. </a:t>
            </a:r>
          </a:p>
          <a:p>
            <a:pPr algn="just"/>
            <a:r>
              <a:rPr lang="en-US" sz="2400" b="1" i="1" dirty="0" smtClean="0"/>
              <a:t>Large standard libraries to solve common tasks</a:t>
            </a:r>
          </a:p>
          <a:p>
            <a:pPr algn="just"/>
            <a:r>
              <a:rPr lang="en-US" sz="2400" dirty="0" smtClean="0"/>
              <a:t>Python has a number of standard libraries which makes life of a programmer much easier since you don't have to write all the code yourself. </a:t>
            </a:r>
          </a:p>
          <a:p>
            <a:pPr algn="just"/>
            <a:r>
              <a:rPr lang="en-US" sz="2400" b="1" i="1" dirty="0" smtClean="0"/>
              <a:t>Object-oriented</a:t>
            </a:r>
          </a:p>
          <a:p>
            <a:pPr algn="just"/>
            <a:r>
              <a:rPr lang="en-US" sz="2400" dirty="0" smtClean="0"/>
              <a:t>Everything in Python is an object. Object oriented programming (OOP) helps you solve a complex problem very easily With OOP, you are able to divide these complex problems into smaller sets by creating objects.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52400"/>
            <a:ext cx="4800600" cy="523220"/>
          </a:xfrm>
          <a:prstGeom prst="rect">
            <a:avLst/>
          </a:prstGeom>
        </p:spPr>
        <p:txBody>
          <a:bodyPr wrap="square">
            <a:spAutoFit/>
          </a:bodyPr>
          <a:lstStyle/>
          <a:p>
            <a:r>
              <a:rPr lang="en-US" sz="2800" b="1" dirty="0" smtClean="0"/>
              <a:t>Applications of Python</a:t>
            </a:r>
            <a:endParaRPr lang="en-US" sz="2800" dirty="0"/>
          </a:p>
        </p:txBody>
      </p:sp>
      <p:sp>
        <p:nvSpPr>
          <p:cNvPr id="3" name="Rectangle 2"/>
          <p:cNvSpPr/>
          <p:nvPr/>
        </p:nvSpPr>
        <p:spPr>
          <a:xfrm>
            <a:off x="381000" y="609600"/>
            <a:ext cx="5867400" cy="6262509"/>
          </a:xfrm>
          <a:prstGeom prst="rect">
            <a:avLst/>
          </a:prstGeom>
        </p:spPr>
        <p:txBody>
          <a:bodyPr wrap="square">
            <a:spAutoFit/>
          </a:bodyPr>
          <a:lstStyle/>
          <a:p>
            <a:pPr>
              <a:lnSpc>
                <a:spcPct val="150000"/>
              </a:lnSpc>
              <a:buFont typeface="Wingdings" pitchFamily="2" charset="2"/>
              <a:buChar char="§"/>
            </a:pPr>
            <a:r>
              <a:rPr lang="en-US" sz="2400" dirty="0" smtClean="0"/>
              <a:t>   Automation Applications</a:t>
            </a:r>
          </a:p>
          <a:p>
            <a:pPr>
              <a:lnSpc>
                <a:spcPct val="150000"/>
              </a:lnSpc>
              <a:buFont typeface="Wingdings" pitchFamily="2" charset="2"/>
              <a:buChar char="§"/>
            </a:pPr>
            <a:r>
              <a:rPr lang="en-US" sz="2400" dirty="0" smtClean="0"/>
              <a:t>   Data Analytics &amp; Visualization</a:t>
            </a:r>
          </a:p>
          <a:p>
            <a:pPr>
              <a:lnSpc>
                <a:spcPct val="150000"/>
              </a:lnSpc>
              <a:buFont typeface="Wingdings" pitchFamily="2" charset="2"/>
              <a:buChar char="§"/>
            </a:pPr>
            <a:r>
              <a:rPr lang="en-US" sz="2400" dirty="0" smtClean="0"/>
              <a:t>   Scientific Applications</a:t>
            </a:r>
          </a:p>
          <a:p>
            <a:pPr>
              <a:lnSpc>
                <a:spcPct val="150000"/>
              </a:lnSpc>
              <a:buFont typeface="Wingdings" pitchFamily="2" charset="2"/>
              <a:buChar char="§"/>
            </a:pPr>
            <a:r>
              <a:rPr lang="en-US" sz="2400" dirty="0" smtClean="0"/>
              <a:t>   Web Applications </a:t>
            </a:r>
          </a:p>
          <a:p>
            <a:pPr>
              <a:lnSpc>
                <a:spcPct val="150000"/>
              </a:lnSpc>
              <a:buFont typeface="Wingdings" pitchFamily="2" charset="2"/>
              <a:buChar char="§"/>
            </a:pPr>
            <a:r>
              <a:rPr lang="en-US" sz="2400" dirty="0" smtClean="0"/>
              <a:t>   Web Scrapping</a:t>
            </a:r>
          </a:p>
          <a:p>
            <a:pPr>
              <a:lnSpc>
                <a:spcPct val="150000"/>
              </a:lnSpc>
              <a:buFont typeface="Wingdings" pitchFamily="2" charset="2"/>
              <a:buChar char="§"/>
            </a:pPr>
            <a:r>
              <a:rPr lang="en-US" sz="2400" dirty="0" smtClean="0"/>
              <a:t>   Administration Script</a:t>
            </a:r>
          </a:p>
          <a:p>
            <a:pPr>
              <a:lnSpc>
                <a:spcPct val="150000"/>
              </a:lnSpc>
              <a:buFont typeface="Wingdings" pitchFamily="2" charset="2"/>
              <a:buChar char="§"/>
            </a:pPr>
            <a:r>
              <a:rPr lang="en-US" sz="2400" dirty="0" smtClean="0"/>
              <a:t>   Networking with IOT Applications</a:t>
            </a:r>
          </a:p>
          <a:p>
            <a:pPr>
              <a:lnSpc>
                <a:spcPct val="150000"/>
              </a:lnSpc>
              <a:buFont typeface="Wingdings" pitchFamily="2" charset="2"/>
              <a:buChar char="§"/>
            </a:pPr>
            <a:r>
              <a:rPr lang="en-US" sz="2400" dirty="0" smtClean="0"/>
              <a:t>   Test Cases </a:t>
            </a:r>
          </a:p>
          <a:p>
            <a:pPr>
              <a:lnSpc>
                <a:spcPct val="150000"/>
              </a:lnSpc>
              <a:buFont typeface="Wingdings" pitchFamily="2" charset="2"/>
              <a:buChar char="§"/>
            </a:pPr>
            <a:r>
              <a:rPr lang="en-US" sz="2400" dirty="0" smtClean="0"/>
              <a:t>   GUI Applications</a:t>
            </a:r>
          </a:p>
          <a:p>
            <a:pPr>
              <a:lnSpc>
                <a:spcPct val="150000"/>
              </a:lnSpc>
              <a:buFont typeface="Wingdings" pitchFamily="2" charset="2"/>
              <a:buChar char="§"/>
            </a:pPr>
            <a:r>
              <a:rPr lang="en-US" sz="2400" dirty="0" smtClean="0"/>
              <a:t>   Gaming Applications</a:t>
            </a:r>
          </a:p>
          <a:p>
            <a:pPr>
              <a:lnSpc>
                <a:spcPct val="150000"/>
              </a:lnSpc>
              <a:buFont typeface="Wingdings" pitchFamily="2" charset="2"/>
              <a:buChar char="§"/>
            </a:pPr>
            <a:r>
              <a:rPr lang="en-US" sz="2400" dirty="0" smtClean="0"/>
              <a:t>   Animation Applications</a:t>
            </a:r>
            <a:endParaRPr lang="en-US"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cstate="print"/>
          <a:srcRect/>
          <a:stretch>
            <a:fillRect/>
          </a:stretch>
        </p:blipFill>
        <p:spPr bwMode="auto">
          <a:xfrm>
            <a:off x="6248400" y="4343400"/>
            <a:ext cx="2343150" cy="19526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dirty="0" smtClean="0">
                <a:latin typeface="Times New Roman" pitchFamily="18" charset="0"/>
                <a:cs typeface="Times New Roman" pitchFamily="18" charset="0"/>
              </a:rPr>
              <a:t>Execution of a Python Program</a:t>
            </a:r>
            <a:endParaRPr lang="en-US" sz="4000" dirty="0">
              <a:latin typeface="Times New Roman" pitchFamily="18" charset="0"/>
              <a:cs typeface="Times New Roman" pitchFamily="18" charset="0"/>
            </a:endParaRPr>
          </a:p>
        </p:txBody>
      </p:sp>
      <p:pic>
        <p:nvPicPr>
          <p:cNvPr id="1026" name="Picture 2"/>
          <p:cNvPicPr>
            <a:picLocks noGrp="1" noChangeAspect="1" noChangeArrowheads="1"/>
          </p:cNvPicPr>
          <p:nvPr>
            <p:ph idx="1"/>
          </p:nvPr>
        </p:nvPicPr>
        <p:blipFill>
          <a:blip r:embed="rId2"/>
          <a:srcRect/>
          <a:stretch>
            <a:fillRect/>
          </a:stretch>
        </p:blipFill>
        <p:spPr bwMode="auto">
          <a:xfrm>
            <a:off x="776287" y="2267744"/>
            <a:ext cx="7591425" cy="3190875"/>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1143000"/>
          </a:xfrm>
        </p:spPr>
        <p:txBody>
          <a:bodyPr>
            <a:noAutofit/>
          </a:bodyPr>
          <a:lstStyle/>
          <a:p>
            <a:pPr algn="l"/>
            <a:r>
              <a:rPr lang="en-US" sz="3600" dirty="0" smtClean="0">
                <a:latin typeface="Times New Roman" pitchFamily="18" charset="0"/>
                <a:cs typeface="Times New Roman" pitchFamily="18" charset="0"/>
              </a:rPr>
              <a:t>The Python source code goes through the following to generate an executable code </a:t>
            </a:r>
            <a:r>
              <a:rPr lang="en-US" sz="3600" dirty="0" smtClean="0"/>
              <a:t>:</a:t>
            </a:r>
            <a:endParaRPr lang="en-US" sz="3600" dirty="0"/>
          </a:p>
        </p:txBody>
      </p:sp>
      <p:sp>
        <p:nvSpPr>
          <p:cNvPr id="3" name="Content Placeholder 2"/>
          <p:cNvSpPr>
            <a:spLocks noGrp="1"/>
          </p:cNvSpPr>
          <p:nvPr>
            <p:ph idx="1"/>
          </p:nvPr>
        </p:nvSpPr>
        <p:spPr/>
        <p:txBody>
          <a:bodyPr>
            <a:normAutofit fontScale="70000" lnSpcReduction="20000"/>
          </a:bodyPr>
          <a:lstStyle/>
          <a:p>
            <a:pPr>
              <a:buNone/>
            </a:pPr>
            <a:r>
              <a:rPr lang="en-US" dirty="0" smtClean="0"/>
              <a:t> </a:t>
            </a:r>
          </a:p>
          <a:p>
            <a:pPr algn="just"/>
            <a:r>
              <a:rPr lang="en-US" b="1" dirty="0" smtClean="0"/>
              <a:t>Step 1:</a:t>
            </a:r>
            <a:r>
              <a:rPr lang="en-US" dirty="0" smtClean="0"/>
              <a:t> The python compiler reads a python source code or instruction. Then it verifies that the instruction is well-formatted, i.e. it checks the syntax of each line. If it encounters an error, it immediately halts the translation and shows an error message.</a:t>
            </a:r>
          </a:p>
          <a:p>
            <a:endParaRPr lang="en-US" dirty="0" smtClean="0"/>
          </a:p>
          <a:p>
            <a:pPr algn="just"/>
            <a:r>
              <a:rPr lang="en-US" b="1" dirty="0" smtClean="0"/>
              <a:t>Step 2: </a:t>
            </a:r>
            <a:r>
              <a:rPr lang="en-US" dirty="0" smtClean="0"/>
              <a:t>If there is no error, i.e. if the python instruction or source code is well-formatted then the compiler translates it into its equivalent form in an intermediate language called “Byte code”.</a:t>
            </a:r>
          </a:p>
          <a:p>
            <a:endParaRPr lang="en-US" dirty="0" smtClean="0"/>
          </a:p>
          <a:p>
            <a:pPr algn="just"/>
            <a:r>
              <a:rPr lang="en-US" b="1" dirty="0" smtClean="0"/>
              <a:t>Step 3: </a:t>
            </a:r>
            <a:r>
              <a:rPr lang="en-US" dirty="0" smtClean="0"/>
              <a:t>Byte code is then sent to the Python Virtual Machine(PVM) which is the python interpreter. PVM converts the python byte code into machine-executable code. If an error occurs during this interpretation then the conversion is halted with an error message.</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l"/>
            <a:r>
              <a:rPr lang="en-US" sz="4000" dirty="0" smtClean="0">
                <a:latin typeface="Times New Roman" pitchFamily="18" charset="0"/>
                <a:cs typeface="Times New Roman" pitchFamily="18" charset="0"/>
              </a:rPr>
              <a:t>Modes of Execution</a:t>
            </a:r>
            <a:endParaRPr lang="en-US" sz="4000" dirty="0"/>
          </a:p>
        </p:txBody>
      </p:sp>
      <p:sp>
        <p:nvSpPr>
          <p:cNvPr id="3" name="Content Placeholder 2"/>
          <p:cNvSpPr>
            <a:spLocks noGrp="1"/>
          </p:cNvSpPr>
          <p:nvPr>
            <p:ph idx="1"/>
          </p:nvPr>
        </p:nvSpPr>
        <p:spPr>
          <a:xfrm>
            <a:off x="381000" y="1295400"/>
            <a:ext cx="8305800" cy="4830763"/>
          </a:xfrm>
        </p:spPr>
        <p:txBody>
          <a:bodyPr/>
          <a:lstStyle/>
          <a:p>
            <a:r>
              <a:rPr lang="en-US" dirty="0" smtClean="0"/>
              <a:t>In Python, there are two options/methods for running code:</a:t>
            </a:r>
          </a:p>
          <a:p>
            <a:r>
              <a:rPr lang="en-US" dirty="0" smtClean="0"/>
              <a:t>Interactive mode</a:t>
            </a:r>
          </a:p>
          <a:p>
            <a:r>
              <a:rPr lang="en-US" dirty="0" smtClean="0"/>
              <a:t>Script mode</a:t>
            </a:r>
          </a:p>
          <a:p>
            <a:r>
              <a:rPr lang="en-US" dirty="0" smtClean="0"/>
              <a:t>In this article, we will see the difference between the modes and will also discuss the pros and cons of running scripts in both of these modes.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Interactive mode</a:t>
            </a:r>
            <a:br>
              <a:rPr lang="en-US" dirty="0" smtClean="0"/>
            </a:br>
            <a:endParaRPr lang="en-US" dirty="0"/>
          </a:p>
        </p:txBody>
      </p:sp>
      <p:sp>
        <p:nvSpPr>
          <p:cNvPr id="3" name="Content Placeholder 2"/>
          <p:cNvSpPr>
            <a:spLocks noGrp="1"/>
          </p:cNvSpPr>
          <p:nvPr>
            <p:ph idx="1"/>
          </p:nvPr>
        </p:nvSpPr>
        <p:spPr>
          <a:xfrm>
            <a:off x="304800" y="990600"/>
            <a:ext cx="8382000" cy="5410200"/>
          </a:xfrm>
        </p:spPr>
        <p:txBody>
          <a:bodyPr>
            <a:noAutofit/>
          </a:bodyPr>
          <a:lstStyle/>
          <a:p>
            <a:pPr algn="just"/>
            <a:r>
              <a:rPr lang="en-US" sz="2000" dirty="0" smtClean="0">
                <a:latin typeface="Times New Roman" pitchFamily="18" charset="0"/>
                <a:cs typeface="Times New Roman" pitchFamily="18" charset="0"/>
              </a:rPr>
              <a:t>Interactive mode, also known as the </a:t>
            </a:r>
            <a:r>
              <a:rPr lang="en-US" sz="2000" dirty="0" smtClean="0">
                <a:latin typeface="Times New Roman" pitchFamily="18" charset="0"/>
                <a:cs typeface="Times New Roman" pitchFamily="18" charset="0"/>
                <a:hlinkClick r:id="rId2"/>
              </a:rPr>
              <a:t>REPL</a:t>
            </a:r>
            <a:r>
              <a:rPr lang="en-US" sz="2000" dirty="0" smtClean="0">
                <a:latin typeface="Times New Roman" pitchFamily="18" charset="0"/>
                <a:cs typeface="Times New Roman" pitchFamily="18" charset="0"/>
              </a:rPr>
              <a:t> </a:t>
            </a:r>
            <a:r>
              <a:rPr lang="en-US" sz="2000" dirty="0" smtClean="0"/>
              <a:t>(</a:t>
            </a:r>
            <a:r>
              <a:rPr lang="en-US" sz="2000" b="1" dirty="0" smtClean="0"/>
              <a:t>Read, Evaluate, Print, Loop</a:t>
            </a:r>
            <a:r>
              <a:rPr lang="en-US" sz="2000" dirty="0" smtClean="0"/>
              <a:t>) </a:t>
            </a:r>
            <a:r>
              <a:rPr lang="en-US" sz="2000" dirty="0" smtClean="0">
                <a:latin typeface="Times New Roman" pitchFamily="18" charset="0"/>
                <a:cs typeface="Times New Roman" pitchFamily="18" charset="0"/>
              </a:rPr>
              <a:t>provides us with a quick way of running blocks or a single line of Python code. The code executes via the Python shell, which comes with Python installation. Interactive mode is handy when you just want to execute basic Python commands.</a:t>
            </a:r>
          </a:p>
          <a:p>
            <a:pPr algn="just"/>
            <a:r>
              <a:rPr lang="en-US" sz="2000" dirty="0" smtClean="0">
                <a:latin typeface="Times New Roman" pitchFamily="18" charset="0"/>
                <a:cs typeface="Times New Roman" pitchFamily="18" charset="0"/>
              </a:rPr>
              <a:t>To access the Python shell, open the terminal of your operating system and then type "python". Press the enter key and the Python shell will appear. This is the same Python executable you use to execute scripts, which comes installed by default on Mac and Unix-based operating systems.</a:t>
            </a:r>
          </a:p>
          <a:p>
            <a:pPr algn="just">
              <a:buNone/>
            </a:pPr>
            <a:r>
              <a:rPr lang="en-US" sz="2000" dirty="0" smtClean="0">
                <a:latin typeface="Times New Roman" pitchFamily="18" charset="0"/>
                <a:cs typeface="Times New Roman" pitchFamily="18" charset="0"/>
              </a:rPr>
              <a:t>Ex:</a:t>
            </a:r>
          </a:p>
          <a:p>
            <a:pPr>
              <a:buNone/>
            </a:pPr>
            <a:r>
              <a:rPr lang="en-US" sz="2400" dirty="0" smtClean="0">
                <a:latin typeface="Times New Roman" pitchFamily="18" charset="0"/>
                <a:cs typeface="Times New Roman" pitchFamily="18" charset="0"/>
              </a:rPr>
              <a:t>	C:\Windows\system32&gt;python </a:t>
            </a:r>
            <a:r>
              <a:rPr lang="en-US" sz="2400" dirty="0" err="1" smtClean="0">
                <a:latin typeface="Times New Roman" pitchFamily="18" charset="0"/>
                <a:cs typeface="Times New Roman" pitchFamily="18" charset="0"/>
              </a:rPr>
              <a:t>Python</a:t>
            </a:r>
            <a:r>
              <a:rPr lang="en-US" sz="2400" dirty="0" smtClean="0">
                <a:latin typeface="Times New Roman" pitchFamily="18" charset="0"/>
                <a:cs typeface="Times New Roman" pitchFamily="18" charset="0"/>
              </a:rPr>
              <a:t> 3.5.0 (v3.5.0:374f501f4567, Sep 13 2015, 02:27:37) [MSC v.1900 64 bit (AMD64)] on win32 Type "help", "copyright", "credits" or "license" for more information.</a:t>
            </a:r>
          </a:p>
          <a:p>
            <a:pPr>
              <a:buNone/>
            </a:pPr>
            <a:r>
              <a:rPr lang="en-US" sz="2400" dirty="0" smtClean="0">
                <a:latin typeface="Times New Roman" pitchFamily="18" charset="0"/>
                <a:cs typeface="Times New Roman" pitchFamily="18" charset="0"/>
              </a:rPr>
              <a:t> &gt;&gt;&gt;</a:t>
            </a:r>
            <a:endParaRPr lang="en-US" sz="24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066800"/>
            <a:ext cx="8382000" cy="5059363"/>
          </a:xfrm>
        </p:spPr>
        <p:txBody>
          <a:bodyPr>
            <a:normAutofit/>
          </a:bodyPr>
          <a:lstStyle/>
          <a:p>
            <a:pPr algn="just"/>
            <a:r>
              <a:rPr lang="en-US" sz="2400" dirty="0" smtClean="0"/>
              <a:t>The &gt;&gt;&gt; indicates that the Python shell is ready to execute and send your commands to the Python interpreter. The result is immediately displayed on the Python shell as soon as the Python interpreter interprets the command.</a:t>
            </a:r>
          </a:p>
          <a:p>
            <a:pPr algn="just"/>
            <a:r>
              <a:rPr lang="en-US" sz="2400" dirty="0" smtClean="0"/>
              <a:t>To run your Python statements, just type them and hit the enter key. You will get the results immediately, unlike in script mode. For example, to print the text "Hello World", we can type the following:</a:t>
            </a:r>
          </a:p>
          <a:p>
            <a:pPr algn="just"/>
            <a:r>
              <a:rPr lang="en-US" sz="2400" dirty="0" smtClean="0"/>
              <a:t>&gt;&gt;&gt; print("Hello World") </a:t>
            </a:r>
          </a:p>
          <a:p>
            <a:pPr algn="just"/>
            <a:r>
              <a:rPr lang="en-US" sz="2400" dirty="0" smtClean="0"/>
              <a:t>Hello World</a:t>
            </a:r>
          </a:p>
          <a:p>
            <a:pPr algn="just"/>
            <a:r>
              <a:rPr lang="en-US" sz="2400" dirty="0" smtClean="0"/>
              <a:t> &gt;&gt;&gt;</a:t>
            </a:r>
            <a:r>
              <a:rPr lang="en-US" sz="2800" dirty="0" smtClean="0"/>
              <a:t> </a:t>
            </a:r>
            <a:endParaRPr lang="en-US" sz="2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smtClean="0"/>
              <a:t>Pros and Cons of Interactive Mode</a:t>
            </a:r>
            <a:br>
              <a:rPr lang="en-US" b="1" dirty="0" smtClean="0"/>
            </a:br>
            <a:endParaRPr lang="en-US" dirty="0"/>
          </a:p>
        </p:txBody>
      </p:sp>
      <p:sp>
        <p:nvSpPr>
          <p:cNvPr id="3" name="Content Placeholder 2"/>
          <p:cNvSpPr>
            <a:spLocks noGrp="1"/>
          </p:cNvSpPr>
          <p:nvPr>
            <p:ph idx="1"/>
          </p:nvPr>
        </p:nvSpPr>
        <p:spPr>
          <a:xfrm>
            <a:off x="304800" y="1143000"/>
            <a:ext cx="8382000" cy="4983163"/>
          </a:xfrm>
        </p:spPr>
        <p:txBody>
          <a:bodyPr>
            <a:normAutofit fontScale="92500" lnSpcReduction="10000"/>
          </a:bodyPr>
          <a:lstStyle/>
          <a:p>
            <a:pPr>
              <a:buNone/>
            </a:pPr>
            <a:r>
              <a:rPr lang="en-US" sz="2600" dirty="0" smtClean="0">
                <a:latin typeface="Times New Roman" pitchFamily="18" charset="0"/>
                <a:cs typeface="Times New Roman" pitchFamily="18" charset="0"/>
              </a:rPr>
              <a:t>The following are the advantages of running your code in interactive mode:</a:t>
            </a:r>
          </a:p>
          <a:p>
            <a:r>
              <a:rPr lang="en-US" sz="2600" dirty="0" smtClean="0">
                <a:latin typeface="Times New Roman" pitchFamily="18" charset="0"/>
                <a:cs typeface="Times New Roman" pitchFamily="18" charset="0"/>
              </a:rPr>
              <a:t>Helpful when your script is extremely short and you want immediate results.</a:t>
            </a:r>
          </a:p>
          <a:p>
            <a:r>
              <a:rPr lang="en-US" sz="2600" dirty="0" smtClean="0">
                <a:latin typeface="Times New Roman" pitchFamily="18" charset="0"/>
                <a:cs typeface="Times New Roman" pitchFamily="18" charset="0"/>
              </a:rPr>
              <a:t>Faster as you only have to type a command and then press the enter key to get the results.</a:t>
            </a:r>
          </a:p>
          <a:p>
            <a:r>
              <a:rPr lang="en-US" sz="2600" dirty="0" smtClean="0">
                <a:latin typeface="Times New Roman" pitchFamily="18" charset="0"/>
                <a:cs typeface="Times New Roman" pitchFamily="18" charset="0"/>
              </a:rPr>
              <a:t>Good for beginners who need to understand Python basics.</a:t>
            </a:r>
          </a:p>
          <a:p>
            <a:pPr>
              <a:buNone/>
            </a:pPr>
            <a:r>
              <a:rPr lang="en-US" sz="2600" dirty="0" smtClean="0">
                <a:latin typeface="Times New Roman" pitchFamily="18" charset="0"/>
                <a:cs typeface="Times New Roman" pitchFamily="18" charset="0"/>
              </a:rPr>
              <a:t>The following are the disadvantages of running your code in the interactive mode:</a:t>
            </a:r>
          </a:p>
          <a:p>
            <a:r>
              <a:rPr lang="en-US" sz="2600" dirty="0" smtClean="0">
                <a:latin typeface="Times New Roman" pitchFamily="18" charset="0"/>
                <a:cs typeface="Times New Roman" pitchFamily="18" charset="0"/>
              </a:rPr>
              <a:t>Editing the code in interactive mode is hard as you have to move back to the previous commands or else you have to rewrite the whole command again.</a:t>
            </a:r>
          </a:p>
          <a:p>
            <a:r>
              <a:rPr lang="en-US" sz="2600" dirty="0" smtClean="0">
                <a:latin typeface="Times New Roman" pitchFamily="18" charset="0"/>
                <a:cs typeface="Times New Roman" pitchFamily="18" charset="0"/>
              </a:rPr>
              <a:t>It's very tedious to run long pieces of code.</a:t>
            </a:r>
          </a:p>
          <a:p>
            <a:pPr>
              <a:buNone/>
            </a:pP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609600"/>
          </a:xfrm>
        </p:spPr>
        <p:txBody>
          <a:bodyPr>
            <a:normAutofit fontScale="90000"/>
          </a:bodyPr>
          <a:lstStyle/>
          <a:p>
            <a:pPr algn="l"/>
            <a:r>
              <a:rPr lang="en-US" dirty="0" smtClean="0"/>
              <a:t>Script mode:</a:t>
            </a:r>
            <a:br>
              <a:rPr lang="en-US" dirty="0" smtClean="0"/>
            </a:br>
            <a:endParaRPr lang="en-US" dirty="0"/>
          </a:p>
        </p:txBody>
      </p:sp>
      <p:sp>
        <p:nvSpPr>
          <p:cNvPr id="3" name="Content Placeholder 2"/>
          <p:cNvSpPr>
            <a:spLocks noGrp="1"/>
          </p:cNvSpPr>
          <p:nvPr>
            <p:ph idx="1"/>
          </p:nvPr>
        </p:nvSpPr>
        <p:spPr>
          <a:xfrm>
            <a:off x="304800" y="1066800"/>
            <a:ext cx="8382000" cy="5059363"/>
          </a:xfrm>
        </p:spPr>
        <p:txBody>
          <a:bodyPr>
            <a:normAutofit/>
          </a:bodyPr>
          <a:lstStyle/>
          <a:p>
            <a:pPr algn="just"/>
            <a:r>
              <a:rPr lang="en-US" sz="2400" dirty="0" smtClean="0">
                <a:latin typeface="Times New Roman" pitchFamily="18" charset="0"/>
                <a:cs typeface="Times New Roman" pitchFamily="18" charset="0"/>
              </a:rPr>
              <a:t>If you need to write a long </a:t>
            </a:r>
            <a:r>
              <a:rPr lang="en-US" sz="2400" smtClean="0">
                <a:latin typeface="Times New Roman" pitchFamily="18" charset="0"/>
                <a:cs typeface="Times New Roman" pitchFamily="18" charset="0"/>
              </a:rPr>
              <a:t>piece of </a:t>
            </a:r>
            <a:r>
              <a:rPr lang="en-US" sz="2400" dirty="0" smtClean="0">
                <a:latin typeface="Times New Roman" pitchFamily="18" charset="0"/>
                <a:cs typeface="Times New Roman" pitchFamily="18" charset="0"/>
              </a:rPr>
              <a:t>Python code or your Python script spans multiple files, interactive mode is not recommended. Script mode is the way to go in such cases. In script mode, You write your code in a text file then save it with a .</a:t>
            </a:r>
            <a:r>
              <a:rPr lang="en-US" sz="2400" dirty="0" err="1" smtClean="0">
                <a:latin typeface="Times New Roman" pitchFamily="18" charset="0"/>
                <a:cs typeface="Times New Roman" pitchFamily="18" charset="0"/>
              </a:rPr>
              <a:t>py</a:t>
            </a:r>
            <a:r>
              <a:rPr lang="en-US" sz="2400" dirty="0" smtClean="0">
                <a:latin typeface="Times New Roman" pitchFamily="18" charset="0"/>
                <a:cs typeface="Times New Roman" pitchFamily="18" charset="0"/>
              </a:rPr>
              <a:t> extension which stands for "Python". Note that you can use any text editor for this, including Sublime, Atom, notepad++, etc.</a:t>
            </a:r>
          </a:p>
          <a:p>
            <a:pPr algn="just"/>
            <a:r>
              <a:rPr lang="en-US" sz="2400" dirty="0" smtClean="0">
                <a:latin typeface="Times New Roman" pitchFamily="18" charset="0"/>
                <a:cs typeface="Times New Roman" pitchFamily="18" charset="0"/>
              </a:rPr>
              <a:t>If you are in the standard Python shell, you can click "File" then choose "New" or simply hit "Ctrl + N" on your keyboard to open a blank script in which you can write your code. You can then press "Ctrl + S" to save it.</a:t>
            </a:r>
          </a:p>
          <a:p>
            <a:pPr algn="just"/>
            <a:r>
              <a:rPr lang="en-US" sz="2400" dirty="0" smtClean="0">
                <a:latin typeface="Times New Roman" pitchFamily="18" charset="0"/>
                <a:cs typeface="Times New Roman" pitchFamily="18" charset="0"/>
              </a:rPr>
              <a:t>After writing your code, you can run it by clicking "Run" then "Run Module" or simply press F5.</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38200"/>
            <a:ext cx="8382000" cy="5287963"/>
          </a:xfrm>
        </p:spPr>
        <p:txBody>
          <a:bodyPr/>
          <a:lstStyle/>
          <a:p>
            <a:r>
              <a:rPr lang="en-US" sz="2400" dirty="0" smtClean="0">
                <a:latin typeface="Times New Roman" pitchFamily="18" charset="0"/>
                <a:cs typeface="Times New Roman" pitchFamily="18" charset="0"/>
              </a:rPr>
              <a:t>After writing your code, you can run it by clicking "Run" then "Run Module" or simply press F5.</a:t>
            </a:r>
          </a:p>
          <a:p>
            <a:r>
              <a:rPr lang="en-US" sz="2400" dirty="0" smtClean="0">
                <a:latin typeface="Times New Roman" pitchFamily="18" charset="0"/>
                <a:cs typeface="Times New Roman" pitchFamily="18" charset="0"/>
              </a:rPr>
              <a:t>Let us create a new file from the Python shell and give it the name "hello.py". We need to run the "Hello World" program. Add the following code to the file:</a:t>
            </a:r>
          </a:p>
          <a:p>
            <a:r>
              <a:rPr lang="en-US" sz="2400" dirty="0" smtClean="0">
                <a:latin typeface="Times New Roman" pitchFamily="18" charset="0"/>
                <a:cs typeface="Times New Roman" pitchFamily="18" charset="0"/>
              </a:rPr>
              <a:t>print("Hello World") Click "Run" then choose "Run Module". This will run the program:</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b="1" dirty="0" smtClean="0"/>
              <a:t>Output:</a:t>
            </a:r>
            <a:endParaRPr lang="en-US" sz="4000" dirty="0"/>
          </a:p>
        </p:txBody>
      </p:sp>
      <p:pic>
        <p:nvPicPr>
          <p:cNvPr id="2050" name="Picture 2"/>
          <p:cNvPicPr>
            <a:picLocks noGrp="1" noChangeAspect="1" noChangeArrowheads="1"/>
          </p:cNvPicPr>
          <p:nvPr>
            <p:ph idx="1"/>
          </p:nvPr>
        </p:nvPicPr>
        <p:blipFill>
          <a:blip r:embed="rId2"/>
          <a:srcRect/>
          <a:stretch>
            <a:fillRect/>
          </a:stretch>
        </p:blipFill>
        <p:spPr bwMode="auto">
          <a:xfrm>
            <a:off x="395441" y="1524000"/>
            <a:ext cx="7891101" cy="4419600"/>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458200" cy="5668963"/>
          </a:xfrm>
        </p:spPr>
        <p:txBody>
          <a:bodyPr>
            <a:noAutofit/>
          </a:bodyPr>
          <a:lstStyle/>
          <a:p>
            <a:r>
              <a:rPr lang="en-US" sz="2400" dirty="0" smtClean="0">
                <a:latin typeface="Times New Roman" pitchFamily="18" charset="0"/>
                <a:cs typeface="Times New Roman" pitchFamily="18" charset="0"/>
              </a:rPr>
              <a:t>Open the terminal of your operating system then navigate to the location of the file. Of course, you will use the "</a:t>
            </a:r>
            <a:r>
              <a:rPr lang="en-US" sz="2400" dirty="0" err="1" smtClean="0">
                <a:latin typeface="Times New Roman" pitchFamily="18" charset="0"/>
                <a:cs typeface="Times New Roman" pitchFamily="18" charset="0"/>
              </a:rPr>
              <a:t>cd</a:t>
            </a:r>
            <a:r>
              <a:rPr lang="en-US" sz="2400" dirty="0" smtClean="0">
                <a:latin typeface="Times New Roman" pitchFamily="18" charset="0"/>
                <a:cs typeface="Times New Roman" pitchFamily="18" charset="0"/>
              </a:rPr>
              <a:t> (change directory)" command for this.</a:t>
            </a:r>
          </a:p>
          <a:p>
            <a:r>
              <a:rPr lang="en-US" sz="2400" dirty="0" smtClean="0">
                <a:latin typeface="Times New Roman" pitchFamily="18" charset="0"/>
                <a:cs typeface="Times New Roman" pitchFamily="18" charset="0"/>
              </a:rPr>
              <a:t>Once you reach the directory with the file, you will need to invoke the Python interpreter on the file. This can be done using the following syntax:</a:t>
            </a:r>
          </a:p>
          <a:p>
            <a:r>
              <a:rPr lang="en-US" sz="2400" dirty="0" smtClean="0">
                <a:latin typeface="Times New Roman" pitchFamily="18" charset="0"/>
                <a:cs typeface="Times New Roman" pitchFamily="18" charset="0"/>
              </a:rPr>
              <a:t>&gt; python &lt;filename&gt;</a:t>
            </a:r>
          </a:p>
          <a:p>
            <a:r>
              <a:rPr lang="en-US" sz="2400" dirty="0" smtClean="0">
                <a:latin typeface="Times New Roman" pitchFamily="18" charset="0"/>
                <a:cs typeface="Times New Roman" pitchFamily="18" charset="0"/>
              </a:rPr>
              <a:t>To run the Python file from the terminal, you just have to type the python keyword followed by the name of the file. In our case, we need to run a file named "hello.py". We need to type the following on the terminal of the operating system:</a:t>
            </a:r>
          </a:p>
          <a:p>
            <a:r>
              <a:rPr lang="en-US" sz="2400" dirty="0" smtClean="0">
                <a:latin typeface="Times New Roman" pitchFamily="18" charset="0"/>
                <a:cs typeface="Times New Roman" pitchFamily="18" charset="0"/>
              </a:rPr>
              <a:t>&gt; python hello.py Hello World</a:t>
            </a:r>
            <a:endParaRPr lang="en-US" sz="24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2700" dirty="0" smtClean="0">
                <a:latin typeface="Times New Roman" pitchFamily="18" charset="0"/>
                <a:cs typeface="Times New Roman" pitchFamily="18" charset="0"/>
              </a:rPr>
              <a:t/>
            </a:r>
            <a:br>
              <a:rPr lang="en-US" sz="2700" dirty="0" smtClean="0">
                <a:latin typeface="Times New Roman" pitchFamily="18" charset="0"/>
                <a:cs typeface="Times New Roman" pitchFamily="18" charset="0"/>
              </a:rPr>
            </a:br>
            <a:r>
              <a:rPr lang="en-US" sz="2700" dirty="0" smtClean="0">
                <a:latin typeface="Times New Roman" pitchFamily="18" charset="0"/>
                <a:cs typeface="Times New Roman" pitchFamily="18" charset="0"/>
              </a:rPr>
              <a:t>The following example demonstrates how to execute the multiple lines of code using the Python script.</a:t>
            </a:r>
            <a:r>
              <a:rPr lang="en-US" dirty="0" smtClean="0"/>
              <a:t/>
            </a:r>
            <a:br>
              <a:rPr lang="en-US" dirty="0" smtClean="0"/>
            </a:br>
            <a:endParaRPr lang="en-US" dirty="0"/>
          </a:p>
        </p:txBody>
      </p:sp>
      <p:pic>
        <p:nvPicPr>
          <p:cNvPr id="3075" name="Picture 3"/>
          <p:cNvPicPr>
            <a:picLocks noGrp="1" noChangeAspect="1" noChangeArrowheads="1"/>
          </p:cNvPicPr>
          <p:nvPr>
            <p:ph idx="1"/>
          </p:nvPr>
        </p:nvPicPr>
        <p:blipFill>
          <a:blip r:embed="rId2"/>
          <a:srcRect/>
          <a:stretch>
            <a:fillRect/>
          </a:stretch>
        </p:blipFill>
        <p:spPr bwMode="auto">
          <a:xfrm>
            <a:off x="762000" y="1244649"/>
            <a:ext cx="7467600" cy="5132326"/>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smtClean="0"/>
              <a:t>Pros and Cons of Script Mode</a:t>
            </a:r>
            <a:br>
              <a:rPr lang="en-US" b="1" dirty="0" smtClean="0"/>
            </a:br>
            <a:r>
              <a:rPr lang="en-US" dirty="0" smtClean="0"/>
              <a:t> </a:t>
            </a:r>
            <a:endParaRPr lang="en-US" dirty="0"/>
          </a:p>
        </p:txBody>
      </p:sp>
      <p:sp>
        <p:nvSpPr>
          <p:cNvPr id="3" name="Content Placeholder 2"/>
          <p:cNvSpPr>
            <a:spLocks noGrp="1"/>
          </p:cNvSpPr>
          <p:nvPr>
            <p:ph idx="1"/>
          </p:nvPr>
        </p:nvSpPr>
        <p:spPr>
          <a:xfrm>
            <a:off x="304800" y="1143000"/>
            <a:ext cx="8382000" cy="4983163"/>
          </a:xfrm>
        </p:spPr>
        <p:txBody>
          <a:bodyPr>
            <a:normAutofit/>
          </a:bodyPr>
          <a:lstStyle/>
          <a:p>
            <a:pPr>
              <a:buNone/>
            </a:pPr>
            <a:r>
              <a:rPr lang="en-US" sz="2400" dirty="0" smtClean="0">
                <a:latin typeface="Times New Roman" pitchFamily="18" charset="0"/>
                <a:cs typeface="Times New Roman" pitchFamily="18" charset="0"/>
              </a:rPr>
              <a:t>The following are the advantages of running your code in script mode:</a:t>
            </a:r>
          </a:p>
          <a:p>
            <a:r>
              <a:rPr lang="en-US" sz="2400" dirty="0" smtClean="0">
                <a:latin typeface="Times New Roman" pitchFamily="18" charset="0"/>
                <a:cs typeface="Times New Roman" pitchFamily="18" charset="0"/>
              </a:rPr>
              <a:t>It is easy to run large pieces of code.</a:t>
            </a:r>
          </a:p>
          <a:p>
            <a:r>
              <a:rPr lang="en-US" sz="2400" dirty="0" smtClean="0">
                <a:latin typeface="Times New Roman" pitchFamily="18" charset="0"/>
                <a:cs typeface="Times New Roman" pitchFamily="18" charset="0"/>
              </a:rPr>
              <a:t>Editing your script is easier in script mode.</a:t>
            </a:r>
          </a:p>
          <a:p>
            <a:r>
              <a:rPr lang="en-US" sz="2400" dirty="0" smtClean="0">
                <a:latin typeface="Times New Roman" pitchFamily="18" charset="0"/>
                <a:cs typeface="Times New Roman" pitchFamily="18" charset="0"/>
              </a:rPr>
              <a:t>Good for both beginners and experts.</a:t>
            </a:r>
          </a:p>
          <a:p>
            <a:pPr>
              <a:buNone/>
            </a:pPr>
            <a:r>
              <a:rPr lang="en-US" sz="2400" dirty="0" smtClean="0">
                <a:latin typeface="Times New Roman" pitchFamily="18" charset="0"/>
                <a:cs typeface="Times New Roman" pitchFamily="18" charset="0"/>
              </a:rPr>
              <a:t>The following are the disadvantages of using the script mode:</a:t>
            </a:r>
          </a:p>
          <a:p>
            <a:r>
              <a:rPr lang="en-US" sz="2400" dirty="0" smtClean="0">
                <a:latin typeface="Times New Roman" pitchFamily="18" charset="0"/>
                <a:cs typeface="Times New Roman" pitchFamily="18" charset="0"/>
              </a:rPr>
              <a:t>Can be tedious when you need to run only a single or a few lines of cod.</a:t>
            </a:r>
          </a:p>
          <a:p>
            <a:r>
              <a:rPr lang="en-US" sz="2400" dirty="0" smtClean="0">
                <a:latin typeface="Times New Roman" pitchFamily="18" charset="0"/>
                <a:cs typeface="Times New Roman" pitchFamily="18" charset="0"/>
              </a:rPr>
              <a:t>You must create and save a file before executing your code.</a:t>
            </a:r>
          </a:p>
          <a:p>
            <a:pPr>
              <a:buNone/>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9144000" cy="3170099"/>
          </a:xfrm>
          <a:prstGeom prst="rect">
            <a:avLst/>
          </a:prstGeom>
        </p:spPr>
        <p:txBody>
          <a:bodyPr wrap="square">
            <a:spAutoFit/>
          </a:bodyPr>
          <a:lstStyle/>
          <a:p>
            <a:pPr algn="ctr"/>
            <a:endParaRPr lang="en-US" sz="4000" dirty="0" smtClean="0">
              <a:latin typeface="Times New Roman" pitchFamily="18" charset="0"/>
              <a:cs typeface="Times New Roman" pitchFamily="18" charset="0"/>
            </a:endParaRPr>
          </a:p>
          <a:p>
            <a:pPr algn="ctr"/>
            <a:endParaRPr lang="en-US" sz="4000" dirty="0" smtClean="0">
              <a:latin typeface="Times New Roman" pitchFamily="18" charset="0"/>
              <a:cs typeface="Times New Roman" pitchFamily="18" charset="0"/>
            </a:endParaRPr>
          </a:p>
          <a:p>
            <a:pPr algn="ctr"/>
            <a:endParaRPr lang="en-US" sz="4000" dirty="0" smtClean="0">
              <a:latin typeface="Times New Roman" pitchFamily="18" charset="0"/>
              <a:cs typeface="Times New Roman" pitchFamily="18" charset="0"/>
            </a:endParaRPr>
          </a:p>
          <a:p>
            <a:pPr algn="ctr"/>
            <a:endParaRPr lang="en-US" sz="4000" dirty="0" smtClean="0">
              <a:latin typeface="Times New Roman" pitchFamily="18" charset="0"/>
              <a:cs typeface="Times New Roman" pitchFamily="18" charset="0"/>
            </a:endParaRPr>
          </a:p>
          <a:p>
            <a:pPr algn="ctr"/>
            <a:r>
              <a:rPr lang="en-US" sz="4000" dirty="0" smtClean="0">
                <a:latin typeface="Times New Roman" pitchFamily="18" charset="0"/>
                <a:cs typeface="Times New Roman" pitchFamily="18" charset="0"/>
              </a:rPr>
              <a:t>Installation and Setting up path </a:t>
            </a:r>
            <a:endParaRPr lang="en-US" sz="4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4513633" cy="461665"/>
          </a:xfrm>
          <a:prstGeom prst="rect">
            <a:avLst/>
          </a:prstGeom>
        </p:spPr>
        <p:txBody>
          <a:bodyPr wrap="square">
            <a:spAutoFit/>
          </a:bodyPr>
          <a:lstStyle/>
          <a:p>
            <a:r>
              <a:rPr lang="en-US" sz="2400" b="1" dirty="0" smtClean="0">
                <a:latin typeface="Times New Roman" pitchFamily="18" charset="0"/>
                <a:cs typeface="Times New Roman" pitchFamily="18" charset="0"/>
              </a:rPr>
              <a:t>Installation and Setting up path </a:t>
            </a:r>
            <a:endParaRPr lang="en-US" sz="2400" b="1" dirty="0"/>
          </a:p>
        </p:txBody>
      </p:sp>
      <p:sp>
        <p:nvSpPr>
          <p:cNvPr id="4097" name="Rectangle 1"/>
          <p:cNvSpPr>
            <a:spLocks noChangeArrowheads="1"/>
          </p:cNvSpPr>
          <p:nvPr/>
        </p:nvSpPr>
        <p:spPr bwMode="auto">
          <a:xfrm>
            <a:off x="0" y="685800"/>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To install Python on a Windows machine, follow these steps:</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1.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Open a web browser and go to http://www.python.org.</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2.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Click the Download link.</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algn="just" defTabSz="914400" rtl="0" eaLnBrk="0" fontAlgn="base" latinLnBrk="0" hangingPunct="0">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3.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You should see several links here, with names such as Python 2.5.</a:t>
            </a:r>
            <a:r>
              <a:rPr kumimoji="0" lang="en-US" sz="2400" b="0" i="1" u="none" strike="noStrike" cap="none" normalizeH="0" baseline="0" dirty="0" smtClean="0">
                <a:ln>
                  <a:noFill/>
                </a:ln>
                <a:solidFill>
                  <a:schemeClr val="tx1"/>
                </a:solidFill>
                <a:effectLst/>
                <a:ea typeface="Calibri" pitchFamily="34" charset="0"/>
                <a:cs typeface="Times New Roman" pitchFamily="18" charset="0"/>
              </a:rPr>
              <a:t>x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and Python 3.5.</a:t>
            </a:r>
            <a:r>
              <a:rPr kumimoji="0" lang="en-US" sz="2400" b="0" i="1" u="none" strike="noStrike" cap="none" normalizeH="0" baseline="0" dirty="0" smtClean="0">
                <a:ln>
                  <a:noFill/>
                </a:ln>
                <a:solidFill>
                  <a:schemeClr val="tx1"/>
                </a:solidFill>
                <a:effectLst/>
                <a:ea typeface="Calibri" pitchFamily="34" charset="0"/>
                <a:cs typeface="Times New Roman" pitchFamily="18" charset="0"/>
              </a:rPr>
              <a:t>x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Windows installer. Click the Windows installer link to download the installer file. </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algn="just" defTabSz="914400" rtl="0" eaLnBrk="0" fontAlgn="base" latinLnBrk="0" hangingPunct="0">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4.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Store the Windows Installer file somewhere on your computer, such as C:\download\ python-2.5.x.msi. (Just create a directory where you can find it later.)</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algn="just" defTabSz="914400" rtl="0" eaLnBrk="0" fontAlgn="base" latinLnBrk="0" hangingPunct="0">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5.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Run the downloaded file by double-clicking it in Windows Explorer. Just accept the default settings, wait until the installation is finished, and you’re ready to roll!</a:t>
            </a: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152400"/>
            <a:ext cx="8915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Run the Python Integrated Development Environment (IDLE) by selecting Start </a:t>
            </a:r>
            <a:r>
              <a:rPr kumimoji="0" lang="en-US" sz="2400" b="0" i="0" u="none" strike="noStrike" cap="none" normalizeH="0" baseline="0" dirty="0" smtClean="0">
                <a:ln>
                  <a:noFill/>
                </a:ln>
                <a:solidFill>
                  <a:schemeClr val="tx1"/>
                </a:solidFill>
                <a:effectLst/>
                <a:ea typeface="ZapfDingbats"/>
                <a:cs typeface="Times New Roman" pitchFamily="18" charset="0"/>
              </a:rPr>
              <a:t>➤</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Programs </a:t>
            </a:r>
            <a:r>
              <a:rPr kumimoji="0" lang="en-US" sz="2400" b="0" i="0" u="none" strike="noStrike" cap="none" normalizeH="0" baseline="0" dirty="0" smtClean="0">
                <a:ln>
                  <a:noFill/>
                </a:ln>
                <a:solidFill>
                  <a:schemeClr val="tx1"/>
                </a:solidFill>
                <a:effectLst/>
                <a:ea typeface="ZapfDingbats"/>
                <a:cs typeface="Times New Roman" pitchFamily="18" charset="0"/>
              </a:rPr>
              <a:t>➤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Python2 </a:t>
            </a:r>
            <a:r>
              <a:rPr kumimoji="0" lang="en-US" sz="2400" b="0" i="0" u="none" strike="noStrike" cap="none" normalizeH="0" baseline="0" dirty="0" smtClean="0">
                <a:ln>
                  <a:noFill/>
                </a:ln>
                <a:solidFill>
                  <a:schemeClr val="tx1"/>
                </a:solidFill>
                <a:effectLst/>
                <a:ea typeface="ZapfDingbats"/>
                <a:cs typeface="Times New Roman" pitchFamily="18" charset="0"/>
              </a:rPr>
              <a:t>➤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IDLE (Python GUI).</a:t>
            </a:r>
            <a:endParaRPr kumimoji="0" lang="en-US" sz="2400" b="0" i="0" u="none" strike="noStrike" cap="none" normalizeH="0" baseline="0" dirty="0" smtClean="0">
              <a:ln>
                <a:noFill/>
              </a:ln>
              <a:solidFill>
                <a:schemeClr val="tx1"/>
              </a:solidFill>
              <a:effectLst/>
              <a:cs typeface="Arial" pitchFamily="34" charset="0"/>
            </a:endParaRPr>
          </a:p>
        </p:txBody>
      </p:sp>
      <p:pic>
        <p:nvPicPr>
          <p:cNvPr id="3" name="Picture 2"/>
          <p:cNvPicPr/>
          <p:nvPr/>
        </p:nvPicPr>
        <p:blipFill>
          <a:blip r:embed="rId2" cstate="print"/>
          <a:srcRect/>
          <a:stretch>
            <a:fillRect/>
          </a:stretch>
        </p:blipFill>
        <p:spPr bwMode="auto">
          <a:xfrm>
            <a:off x="0" y="1066801"/>
            <a:ext cx="9144000" cy="4724399"/>
          </a:xfrm>
          <a:prstGeom prst="rect">
            <a:avLst/>
          </a:prstGeom>
          <a:noFill/>
          <a:ln w="9525">
            <a:noFill/>
            <a:miter lim="800000"/>
            <a:headEnd/>
            <a:tailEnd/>
          </a:ln>
        </p:spPr>
      </p:pic>
      <p:sp>
        <p:nvSpPr>
          <p:cNvPr id="3074" name="Rectangle 2"/>
          <p:cNvSpPr>
            <a:spLocks noChangeArrowheads="1"/>
          </p:cNvSpPr>
          <p:nvPr/>
        </p:nvSpPr>
        <p:spPr bwMode="auto">
          <a:xfrm>
            <a:off x="1" y="5791200"/>
            <a:ext cx="9144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This menu option will probably include your version number, as in Python 2.5.</a:t>
            </a: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23220"/>
          </a:xfrm>
          <a:prstGeom prst="rect">
            <a:avLst/>
          </a:prstGeom>
        </p:spPr>
        <p:txBody>
          <a:bodyPr wrap="square">
            <a:spAutoFit/>
          </a:bodyPr>
          <a:lstStyle/>
          <a:p>
            <a:pPr algn="just"/>
            <a:r>
              <a:rPr lang="en-US" sz="2800" b="1" dirty="0" smtClean="0"/>
              <a:t>Keywords in Python</a:t>
            </a:r>
            <a:endParaRPr lang="en-US" sz="2800" dirty="0"/>
          </a:p>
        </p:txBody>
      </p:sp>
      <p:sp>
        <p:nvSpPr>
          <p:cNvPr id="3" name="Rectangle 2"/>
          <p:cNvSpPr/>
          <p:nvPr/>
        </p:nvSpPr>
        <p:spPr>
          <a:xfrm>
            <a:off x="228600" y="609600"/>
            <a:ext cx="8610600" cy="4467057"/>
          </a:xfrm>
          <a:prstGeom prst="rect">
            <a:avLst/>
          </a:prstGeom>
        </p:spPr>
        <p:txBody>
          <a:bodyPr wrap="square">
            <a:spAutoFit/>
          </a:bodyPr>
          <a:lstStyle/>
          <a:p>
            <a:pPr algn="just">
              <a:lnSpc>
                <a:spcPct val="150000"/>
              </a:lnSpc>
            </a:pPr>
            <a:r>
              <a:rPr lang="en-US" sz="2400" dirty="0" smtClean="0"/>
              <a:t>	Keywords are the reserved words in Python. We can not use a keyword as variable name, function name or any other identifier. They are used to define the syntax and structure of the Python language.</a:t>
            </a:r>
          </a:p>
          <a:p>
            <a:pPr algn="just">
              <a:lnSpc>
                <a:spcPct val="150000"/>
              </a:lnSpc>
            </a:pPr>
            <a:r>
              <a:rPr lang="en-US" sz="2400" dirty="0" smtClean="0"/>
              <a:t>	In Python, keywords are case sensitive. There are 33 keywords in Python. All the keywords except True, False and None are in lower case and they must be written as it is. The list of all the keywords are given below.</a:t>
            </a:r>
            <a:endParaRPr lang="en-US"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1"/>
          <p:cNvPicPr>
            <a:picLocks noChangeAspect="1" noChangeArrowheads="1"/>
          </p:cNvPicPr>
          <p:nvPr/>
        </p:nvPicPr>
        <p:blipFill>
          <a:blip r:embed="rId2" cstate="print"/>
          <a:srcRect/>
          <a:stretch>
            <a:fillRect/>
          </a:stretch>
        </p:blipFill>
        <p:spPr bwMode="auto">
          <a:xfrm>
            <a:off x="0" y="0"/>
            <a:ext cx="9144000" cy="68579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228600"/>
            <a:ext cx="2855141" cy="523220"/>
          </a:xfrm>
          <a:prstGeom prst="rect">
            <a:avLst/>
          </a:prstGeom>
        </p:spPr>
        <p:txBody>
          <a:bodyPr wrap="none">
            <a:spAutoFit/>
          </a:bodyPr>
          <a:lstStyle/>
          <a:p>
            <a:r>
              <a:rPr lang="en-US" sz="2800" b="1" dirty="0" smtClean="0"/>
              <a:t>Python Identifiers</a:t>
            </a:r>
            <a:endParaRPr lang="en-US" sz="2800" dirty="0"/>
          </a:p>
        </p:txBody>
      </p:sp>
      <p:sp>
        <p:nvSpPr>
          <p:cNvPr id="3" name="Rectangle 2"/>
          <p:cNvSpPr/>
          <p:nvPr/>
        </p:nvSpPr>
        <p:spPr>
          <a:xfrm>
            <a:off x="304800" y="762000"/>
            <a:ext cx="8610600" cy="5632311"/>
          </a:xfrm>
          <a:prstGeom prst="rect">
            <a:avLst/>
          </a:prstGeom>
        </p:spPr>
        <p:txBody>
          <a:bodyPr wrap="square">
            <a:spAutoFit/>
          </a:bodyPr>
          <a:lstStyle/>
          <a:p>
            <a:pPr algn="just">
              <a:buFont typeface="Wingdings" pitchFamily="2" charset="2"/>
              <a:buChar char="§"/>
            </a:pPr>
            <a:r>
              <a:rPr lang="en-US" sz="2400" dirty="0" smtClean="0"/>
              <a:t>   Identifier is the name given to entities like class, functions, variables etc. in Python. </a:t>
            </a:r>
          </a:p>
          <a:p>
            <a:pPr algn="just">
              <a:buFont typeface="Wingdings" pitchFamily="2" charset="2"/>
              <a:buChar char="§"/>
            </a:pPr>
            <a:r>
              <a:rPr lang="en-US" sz="2400" dirty="0" smtClean="0"/>
              <a:t>   It helps differentiating one entity from another.</a:t>
            </a:r>
          </a:p>
          <a:p>
            <a:pPr algn="just">
              <a:buFont typeface="Wingdings" pitchFamily="2" charset="2"/>
              <a:buChar char="§"/>
            </a:pPr>
            <a:r>
              <a:rPr lang="en-US" sz="2400" dirty="0" smtClean="0"/>
              <a:t>   Identifiers can be a combination of letters in lowercase(atoz) or uppercase(AtoZ) or digits(0to9) or anunderscore(_). </a:t>
            </a:r>
          </a:p>
          <a:p>
            <a:pPr algn="just">
              <a:buFont typeface="Wingdings" pitchFamily="2" charset="2"/>
              <a:buChar char="§"/>
            </a:pPr>
            <a:r>
              <a:rPr lang="en-US" sz="2400" dirty="0" smtClean="0"/>
              <a:t>   Names like myClass, var_1 and print_this_to_screen, all are valid example. </a:t>
            </a:r>
          </a:p>
          <a:p>
            <a:pPr algn="just">
              <a:buFont typeface="Wingdings" pitchFamily="2" charset="2"/>
              <a:buChar char="§"/>
            </a:pPr>
            <a:r>
              <a:rPr lang="en-US" sz="2400" dirty="0" smtClean="0"/>
              <a:t>   An identifier cannot  start  with a digit. 1variable is invalid, but variable1 is perfectly fine.</a:t>
            </a:r>
          </a:p>
          <a:p>
            <a:pPr algn="just">
              <a:buFont typeface="Wingdings" pitchFamily="2" charset="2"/>
              <a:buChar char="§"/>
            </a:pPr>
            <a:r>
              <a:rPr lang="en-US" sz="2400" dirty="0" smtClean="0"/>
              <a:t>  Keywords cannot be used as identifiers.</a:t>
            </a:r>
          </a:p>
          <a:p>
            <a:pPr algn="just"/>
            <a:r>
              <a:rPr lang="en-US" sz="2400" dirty="0" smtClean="0"/>
              <a:t>&gt;&gt;&gt; global = 1</a:t>
            </a:r>
          </a:p>
          <a:p>
            <a:pPr algn="just"/>
            <a:r>
              <a:rPr lang="en-US" sz="2400" dirty="0" smtClean="0"/>
              <a:t>File "&lt;interactive input&gt;", line 1</a:t>
            </a:r>
          </a:p>
          <a:p>
            <a:pPr algn="just"/>
            <a:r>
              <a:rPr lang="en-US" sz="2400" dirty="0" smtClean="0"/>
              <a:t>global = 1</a:t>
            </a:r>
          </a:p>
          <a:p>
            <a:pPr algn="just"/>
            <a:r>
              <a:rPr lang="en-US" sz="2400" dirty="0" smtClean="0"/>
              <a:t>^</a:t>
            </a:r>
          </a:p>
          <a:p>
            <a:pPr algn="just"/>
            <a:r>
              <a:rPr lang="en-US" sz="2400" dirty="0" smtClean="0"/>
              <a:t>SyntaxError: invalid syntax</a:t>
            </a:r>
            <a:endParaRPr lang="en-US"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762000"/>
            <a:ext cx="8610600" cy="5816977"/>
          </a:xfrm>
          <a:prstGeom prst="rect">
            <a:avLst/>
          </a:prstGeom>
        </p:spPr>
        <p:txBody>
          <a:bodyPr wrap="square">
            <a:spAutoFit/>
          </a:bodyPr>
          <a:lstStyle/>
          <a:p>
            <a:pPr algn="just">
              <a:buFont typeface="Wingdings" pitchFamily="2" charset="2"/>
              <a:buChar char="§"/>
            </a:pPr>
            <a:r>
              <a:rPr lang="en-US" sz="2400" dirty="0" smtClean="0"/>
              <a:t>   Instructions that a Python interpreter can execute are called statements. </a:t>
            </a:r>
          </a:p>
          <a:p>
            <a:pPr algn="just">
              <a:lnSpc>
                <a:spcPct val="150000"/>
              </a:lnSpc>
            </a:pPr>
            <a:r>
              <a:rPr lang="en-US" sz="2400" dirty="0" smtClean="0"/>
              <a:t>For example, a = 1 is an assignment statement. </a:t>
            </a:r>
          </a:p>
          <a:p>
            <a:pPr algn="just">
              <a:lnSpc>
                <a:spcPct val="150000"/>
              </a:lnSpc>
            </a:pPr>
            <a:r>
              <a:rPr lang="en-US" sz="2400" b="1" dirty="0" smtClean="0"/>
              <a:t>Multi-line statement</a:t>
            </a:r>
          </a:p>
          <a:p>
            <a:pPr algn="just">
              <a:lnSpc>
                <a:spcPct val="150000"/>
              </a:lnSpc>
            </a:pPr>
            <a:r>
              <a:rPr lang="en-US" sz="2400" dirty="0" smtClean="0"/>
              <a:t>In Python, end of a statement is marked by a newline character. But we can make a statement extend over multiple lines with the line continuation character (\). </a:t>
            </a:r>
          </a:p>
          <a:p>
            <a:pPr algn="just">
              <a:lnSpc>
                <a:spcPct val="150000"/>
              </a:lnSpc>
            </a:pPr>
            <a:r>
              <a:rPr lang="en-US" sz="2400" dirty="0" smtClean="0"/>
              <a:t>For example:</a:t>
            </a:r>
          </a:p>
          <a:p>
            <a:pPr algn="just">
              <a:lnSpc>
                <a:spcPct val="150000"/>
              </a:lnSpc>
            </a:pPr>
            <a:r>
              <a:rPr lang="en-US" sz="2400" dirty="0" smtClean="0"/>
              <a:t>a = 1 + 2 + 3 + \</a:t>
            </a:r>
          </a:p>
          <a:p>
            <a:pPr algn="just">
              <a:lnSpc>
                <a:spcPct val="150000"/>
              </a:lnSpc>
            </a:pPr>
            <a:r>
              <a:rPr lang="en-US" sz="2400" dirty="0" smtClean="0"/>
              <a:t>4 + 5 + 6 + \</a:t>
            </a:r>
          </a:p>
          <a:p>
            <a:pPr algn="just">
              <a:lnSpc>
                <a:spcPct val="150000"/>
              </a:lnSpc>
            </a:pPr>
            <a:r>
              <a:rPr lang="en-US" sz="2400" dirty="0" smtClean="0"/>
              <a:t>7 + 8 + 9</a:t>
            </a:r>
            <a:endParaRPr lang="en-US" sz="2400" dirty="0"/>
          </a:p>
        </p:txBody>
      </p:sp>
      <p:sp>
        <p:nvSpPr>
          <p:cNvPr id="3" name="Rectangle 2"/>
          <p:cNvSpPr/>
          <p:nvPr/>
        </p:nvSpPr>
        <p:spPr>
          <a:xfrm>
            <a:off x="304800" y="228600"/>
            <a:ext cx="2888355" cy="523220"/>
          </a:xfrm>
          <a:prstGeom prst="rect">
            <a:avLst/>
          </a:prstGeom>
        </p:spPr>
        <p:txBody>
          <a:bodyPr wrap="none">
            <a:spAutoFit/>
          </a:bodyPr>
          <a:lstStyle/>
          <a:p>
            <a:r>
              <a:rPr lang="en-US" sz="2800" b="1" dirty="0" smtClean="0"/>
              <a:t>Python Statement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610600" cy="6063198"/>
          </a:xfrm>
          <a:prstGeom prst="rect">
            <a:avLst/>
          </a:prstGeom>
        </p:spPr>
        <p:txBody>
          <a:bodyPr wrap="square">
            <a:spAutoFit/>
          </a:bodyPr>
          <a:lstStyle/>
          <a:p>
            <a:pPr algn="just"/>
            <a:r>
              <a:rPr lang="en-US" sz="2800" b="1" dirty="0" smtClean="0"/>
              <a:t>Python Comments</a:t>
            </a:r>
          </a:p>
          <a:p>
            <a:pPr algn="just"/>
            <a:r>
              <a:rPr lang="en-US" sz="2000" dirty="0" smtClean="0"/>
              <a:t>Comments are very important while writing a program. It describes what's going on inside a program so that a person looking at the source code does not have a hard time figuring it out. In Python, we use the hash(#) symbol to start writing a comment.</a:t>
            </a:r>
          </a:p>
          <a:p>
            <a:pPr algn="just"/>
            <a:r>
              <a:rPr lang="en-US" sz="2000" dirty="0" smtClean="0"/>
              <a:t>It extends up to the new line character. Comments are for programmers for better understanding of a program. Python Interpreter ignores  comment.</a:t>
            </a:r>
          </a:p>
          <a:p>
            <a:pPr algn="just"/>
            <a:r>
              <a:rPr lang="en-US" sz="2000" b="1" dirty="0" smtClean="0"/>
              <a:t>Example</a:t>
            </a:r>
          </a:p>
          <a:p>
            <a:pPr algn="just"/>
            <a:r>
              <a:rPr lang="en-US" sz="2000" dirty="0" smtClean="0"/>
              <a:t>#This is a comment</a:t>
            </a:r>
          </a:p>
          <a:p>
            <a:pPr algn="just"/>
            <a:r>
              <a:rPr lang="en-US" sz="2000" dirty="0" smtClean="0"/>
              <a:t>#print out Hello</a:t>
            </a:r>
          </a:p>
          <a:p>
            <a:pPr algn="just"/>
            <a:r>
              <a:rPr lang="en-US" sz="2000" dirty="0" smtClean="0"/>
              <a:t>print('Hello')</a:t>
            </a:r>
          </a:p>
          <a:p>
            <a:pPr algn="just"/>
            <a:r>
              <a:rPr lang="en-US" sz="2000" b="1" dirty="0" smtClean="0"/>
              <a:t>Multi-line comments</a:t>
            </a:r>
          </a:p>
          <a:p>
            <a:pPr algn="just"/>
            <a:r>
              <a:rPr lang="en-US" sz="2000" dirty="0" smtClean="0"/>
              <a:t>If we have comments that extend multiple lines, We can use triple quotes, either '''or """. These triple quotes are generally used for multi-line strings. But they can be used as multi-line comment as well.</a:t>
            </a:r>
          </a:p>
          <a:p>
            <a:pPr algn="just"/>
            <a:r>
              <a:rPr lang="en-US" sz="2000" b="1" dirty="0" smtClean="0"/>
              <a:t>Example</a:t>
            </a:r>
          </a:p>
          <a:p>
            <a:pPr algn="just"/>
            <a:r>
              <a:rPr lang="en-US" sz="2000" dirty="0" smtClean="0"/>
              <a:t>"""This is also a</a:t>
            </a:r>
          </a:p>
          <a:p>
            <a:pPr algn="just"/>
            <a:r>
              <a:rPr lang="en-US" sz="2000" dirty="0" smtClean="0"/>
              <a:t>Perfect example of</a:t>
            </a:r>
          </a:p>
          <a:p>
            <a:pPr algn="just"/>
            <a:r>
              <a:rPr lang="en-US" sz="2000" dirty="0" smtClean="0"/>
              <a:t>multi-line comments"""</a:t>
            </a:r>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0"/>
            <a:ext cx="8610600" cy="6494085"/>
          </a:xfrm>
          <a:prstGeom prst="rect">
            <a:avLst/>
          </a:prstGeom>
        </p:spPr>
        <p:txBody>
          <a:bodyPr wrap="square">
            <a:spAutoFit/>
          </a:bodyPr>
          <a:lstStyle/>
          <a:p>
            <a:r>
              <a:rPr lang="en-US" sz="2800" b="1" dirty="0" smtClean="0"/>
              <a:t>Python Input [Reading Input from the Keyboard ]</a:t>
            </a:r>
          </a:p>
          <a:p>
            <a:endParaRPr lang="en-US" sz="2800" b="1" dirty="0" smtClean="0"/>
          </a:p>
          <a:p>
            <a:pPr algn="just">
              <a:buFont typeface="Wingdings" pitchFamily="2" charset="2"/>
              <a:buChar char="§"/>
            </a:pPr>
            <a:r>
              <a:rPr lang="en-US" sz="2400" dirty="0" smtClean="0"/>
              <a:t>   To allow flexibility we might want to take the input from the user.</a:t>
            </a:r>
          </a:p>
          <a:p>
            <a:pPr algn="just">
              <a:buFont typeface="Wingdings" pitchFamily="2" charset="2"/>
              <a:buChar char="§"/>
            </a:pPr>
            <a:r>
              <a:rPr lang="en-US" sz="2400" dirty="0" smtClean="0"/>
              <a:t>   input operation: reading data that has been typed on the keyboard</a:t>
            </a:r>
          </a:p>
          <a:p>
            <a:pPr algn="just">
              <a:buFont typeface="Wingdings" pitchFamily="2" charset="2"/>
              <a:buChar char="§"/>
            </a:pPr>
            <a:r>
              <a:rPr lang="en-US" sz="2400" dirty="0" smtClean="0"/>
              <a:t>   In Python, </a:t>
            </a:r>
            <a:r>
              <a:rPr lang="en-US" sz="2400" b="1" dirty="0" smtClean="0"/>
              <a:t>input( ) –</a:t>
            </a:r>
            <a:r>
              <a:rPr lang="en-US" sz="2400" dirty="0" smtClean="0"/>
              <a:t>input function is used to take input from the user</a:t>
            </a:r>
          </a:p>
          <a:p>
            <a:pPr algn="just"/>
            <a:endParaRPr lang="en-US" sz="2400" b="1" i="1" dirty="0" smtClean="0"/>
          </a:p>
          <a:p>
            <a:pPr algn="just"/>
            <a:r>
              <a:rPr lang="en-US" sz="2400" b="1" i="1" dirty="0" smtClean="0"/>
              <a:t>The syntax for input() is : </a:t>
            </a:r>
          </a:p>
          <a:p>
            <a:pPr algn="just"/>
            <a:r>
              <a:rPr lang="en-US" sz="2400" dirty="0" smtClean="0"/>
              <a:t>variable = input(prompt)</a:t>
            </a:r>
          </a:p>
          <a:p>
            <a:pPr algn="just"/>
            <a:endParaRPr lang="en-US" sz="2400" b="1" i="1" dirty="0" smtClean="0"/>
          </a:p>
          <a:p>
            <a:pPr algn="just"/>
            <a:r>
              <a:rPr lang="en-US" sz="2400" b="1" i="1" dirty="0" smtClean="0"/>
              <a:t>Example:</a:t>
            </a:r>
          </a:p>
          <a:p>
            <a:pPr algn="just"/>
            <a:r>
              <a:rPr lang="en-US" sz="2400" dirty="0" smtClean="0"/>
              <a:t>&gt;&gt;&gt;name = input('What is your name? ') </a:t>
            </a:r>
          </a:p>
          <a:p>
            <a:pPr algn="just"/>
            <a:r>
              <a:rPr lang="en-US" sz="2400" dirty="0" smtClean="0"/>
              <a:t>where prompt is the string we wish to display on the screen. It is optional.</a:t>
            </a:r>
          </a:p>
          <a:p>
            <a:pPr algn="just"/>
            <a:endParaRPr lang="en-US" sz="2400" dirty="0" smtClean="0"/>
          </a:p>
          <a:p>
            <a:pPr algn="just">
              <a:buFont typeface="Wingdings" pitchFamily="2" charset="2"/>
              <a:buChar char="§"/>
            </a:pPr>
            <a:endParaRPr lang="en-US" sz="2400"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763000" cy="4524315"/>
          </a:xfrm>
          <a:prstGeom prst="rect">
            <a:avLst/>
          </a:prstGeom>
        </p:spPr>
        <p:txBody>
          <a:bodyPr wrap="square">
            <a:spAutoFit/>
          </a:bodyPr>
          <a:lstStyle/>
          <a:p>
            <a:pPr algn="just"/>
            <a:r>
              <a:rPr lang="en-US" sz="2400" b="1" dirty="0" smtClean="0"/>
              <a:t>Python Output Using print( ) function</a:t>
            </a:r>
          </a:p>
          <a:p>
            <a:pPr algn="just"/>
            <a:endParaRPr lang="en-US" sz="2400" dirty="0" smtClean="0"/>
          </a:p>
          <a:p>
            <a:pPr algn="just"/>
            <a:r>
              <a:rPr lang="en-US" sz="2400" dirty="0" smtClean="0"/>
              <a:t>We use the print( ) function to output data to the standard output device (screen).</a:t>
            </a:r>
          </a:p>
          <a:p>
            <a:pPr algn="just"/>
            <a:endParaRPr lang="en-US" sz="2400" b="1" dirty="0" smtClean="0"/>
          </a:p>
          <a:p>
            <a:pPr algn="just"/>
            <a:r>
              <a:rPr lang="en-US" sz="2400" b="1" dirty="0" smtClean="0"/>
              <a:t>Example</a:t>
            </a:r>
          </a:p>
          <a:p>
            <a:pPr algn="just"/>
            <a:r>
              <a:rPr lang="en-US" sz="2400" dirty="0" smtClean="0"/>
              <a:t>&gt;&gt;&gt;print('This sentence is output to the screen')</a:t>
            </a:r>
          </a:p>
          <a:p>
            <a:pPr algn="just"/>
            <a:r>
              <a:rPr lang="en-US" sz="2400" dirty="0" smtClean="0"/>
              <a:t># Output: This sentence is output to the screen</a:t>
            </a:r>
          </a:p>
          <a:p>
            <a:pPr algn="just"/>
            <a:endParaRPr lang="en-US" sz="2400" dirty="0" smtClean="0"/>
          </a:p>
          <a:p>
            <a:pPr algn="just"/>
            <a:r>
              <a:rPr lang="en-US" sz="2400" dirty="0" smtClean="0"/>
              <a:t>&gt;&gt;&gt;a = 5</a:t>
            </a:r>
          </a:p>
          <a:p>
            <a:pPr algn="just"/>
            <a:r>
              <a:rPr lang="en-US" sz="2400" dirty="0" smtClean="0"/>
              <a:t>&gt;&gt;&gt;print('The value of a is', a)</a:t>
            </a:r>
          </a:p>
          <a:p>
            <a:pPr algn="just"/>
            <a:r>
              <a:rPr lang="en-US" sz="2400" dirty="0" smtClean="0"/>
              <a:t># Output: The value of a is 5</a:t>
            </a:r>
            <a:endParaRPr lang="en-US"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1"/>
            <a:ext cx="8534400" cy="5324535"/>
          </a:xfrm>
          <a:prstGeom prst="rect">
            <a:avLst/>
          </a:prstGeom>
        </p:spPr>
        <p:txBody>
          <a:bodyPr wrap="square">
            <a:spAutoFit/>
          </a:bodyPr>
          <a:lstStyle/>
          <a:p>
            <a:r>
              <a:rPr lang="en-US" sz="2800" b="1" dirty="0" smtClean="0"/>
              <a:t>Escape Characters</a:t>
            </a:r>
          </a:p>
          <a:p>
            <a:pPr algn="just">
              <a:buFont typeface="Wingdings" pitchFamily="2" charset="2"/>
              <a:buChar char="§"/>
            </a:pPr>
            <a:r>
              <a:rPr lang="en-US" sz="2400" dirty="0" smtClean="0"/>
              <a:t> </a:t>
            </a:r>
            <a:r>
              <a:rPr lang="en-US" dirty="0" smtClean="0"/>
              <a:t>   </a:t>
            </a:r>
            <a:r>
              <a:rPr lang="en-US" sz="2400" dirty="0" smtClean="0"/>
              <a:t>An </a:t>
            </a:r>
            <a:r>
              <a:rPr lang="en-US" sz="2400" i="1" dirty="0" smtClean="0"/>
              <a:t>escape character is a special character that is preceded with a backslash (\), appearing inside a string literal. </a:t>
            </a:r>
          </a:p>
          <a:p>
            <a:pPr algn="just">
              <a:buFont typeface="Wingdings" pitchFamily="2" charset="2"/>
              <a:buChar char="§"/>
            </a:pPr>
            <a:r>
              <a:rPr lang="en-US" sz="2400" dirty="0" smtClean="0"/>
              <a:t>   When a string literal that contains escape characters is printed, the escape characters are treated as special commands that are embedded in the string.</a:t>
            </a:r>
          </a:p>
          <a:p>
            <a:pPr algn="just"/>
            <a:r>
              <a:rPr lang="en-US" sz="2400" dirty="0" smtClean="0"/>
              <a:t>Some of Python‟s escape characters</a:t>
            </a:r>
          </a:p>
          <a:p>
            <a:pPr algn="just"/>
            <a:r>
              <a:rPr lang="en-US" sz="2400" b="1" dirty="0" smtClean="0"/>
              <a:t>Escape Character                                    Effect</a:t>
            </a:r>
          </a:p>
          <a:p>
            <a:pPr algn="just"/>
            <a:r>
              <a:rPr lang="en-US" sz="2400" dirty="0" smtClean="0"/>
              <a:t>\n                               Causes output to be advanced to the next line.</a:t>
            </a:r>
          </a:p>
          <a:p>
            <a:pPr algn="just"/>
            <a:r>
              <a:rPr lang="en-US" sz="2400" dirty="0" smtClean="0"/>
              <a:t>\t                     Causes output to skip over to the next             horizontal tab position.</a:t>
            </a:r>
          </a:p>
          <a:p>
            <a:pPr algn="just"/>
            <a:r>
              <a:rPr lang="en-US" sz="2400" dirty="0" smtClean="0"/>
              <a:t>\’                                Causes a single quote mark to be printed.</a:t>
            </a:r>
          </a:p>
          <a:p>
            <a:pPr algn="just"/>
            <a:r>
              <a:rPr lang="en-US" sz="2400" dirty="0" smtClean="0"/>
              <a:t>\“                               Causes a double quote mark to be printed.</a:t>
            </a:r>
          </a:p>
          <a:p>
            <a:pPr algn="just"/>
            <a:r>
              <a:rPr lang="en-US" sz="2400" dirty="0" smtClean="0"/>
              <a:t>\\                               Causes a backslash character to be printed.</a:t>
            </a:r>
            <a:endParaRPr lang="en-US"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610600" cy="4585871"/>
          </a:xfrm>
          <a:prstGeom prst="rect">
            <a:avLst/>
          </a:prstGeom>
        </p:spPr>
        <p:txBody>
          <a:bodyPr wrap="square">
            <a:spAutoFit/>
          </a:bodyPr>
          <a:lstStyle/>
          <a:p>
            <a:r>
              <a:rPr lang="en-US" sz="2800" b="1" dirty="0" smtClean="0"/>
              <a:t>Displaying Multiple Items with the + Operator</a:t>
            </a:r>
          </a:p>
          <a:p>
            <a:pPr algn="just"/>
            <a:r>
              <a:rPr lang="en-US" sz="2400" dirty="0" smtClean="0"/>
              <a:t>+ operator is used with two strings, it performs </a:t>
            </a:r>
            <a:r>
              <a:rPr lang="en-US" sz="2400" i="1" dirty="0" smtClean="0"/>
              <a:t>string concatenation. This means that it appends one string to another.</a:t>
            </a:r>
          </a:p>
          <a:p>
            <a:pPr algn="just">
              <a:lnSpc>
                <a:spcPct val="150000"/>
              </a:lnSpc>
            </a:pPr>
            <a:r>
              <a:rPr lang="en-US" sz="2400" i="1" dirty="0" smtClean="0"/>
              <a:t>&gt;&gt;&gt; print('This is ' + 'one string.')</a:t>
            </a:r>
          </a:p>
          <a:p>
            <a:pPr algn="just">
              <a:lnSpc>
                <a:spcPct val="150000"/>
              </a:lnSpc>
            </a:pPr>
            <a:r>
              <a:rPr lang="en-US" sz="2400" b="1" i="1" dirty="0" smtClean="0"/>
              <a:t>O/P : </a:t>
            </a:r>
            <a:r>
              <a:rPr lang="en-US" sz="2400" i="1" dirty="0" smtClean="0"/>
              <a:t>This is one string.</a:t>
            </a:r>
          </a:p>
          <a:p>
            <a:pPr algn="just">
              <a:lnSpc>
                <a:spcPct val="150000"/>
              </a:lnSpc>
            </a:pPr>
            <a:r>
              <a:rPr lang="en-US" sz="2400" i="1" dirty="0" smtClean="0"/>
              <a:t>&gt;&gt;&gt; print('Enter the amount of ' + \</a:t>
            </a:r>
          </a:p>
          <a:p>
            <a:pPr algn="just">
              <a:lnSpc>
                <a:spcPct val="150000"/>
              </a:lnSpc>
            </a:pPr>
            <a:r>
              <a:rPr lang="en-US" sz="2400" dirty="0" smtClean="0"/>
              <a:t>'sales for each day and ' + \</a:t>
            </a:r>
          </a:p>
          <a:p>
            <a:pPr algn="just">
              <a:lnSpc>
                <a:spcPct val="150000"/>
              </a:lnSpc>
            </a:pPr>
            <a:r>
              <a:rPr lang="en-US" sz="2400" dirty="0" smtClean="0"/>
              <a:t>'press Enter.')</a:t>
            </a:r>
          </a:p>
          <a:p>
            <a:pPr algn="just">
              <a:lnSpc>
                <a:spcPct val="150000"/>
              </a:lnSpc>
            </a:pPr>
            <a:r>
              <a:rPr lang="en-US" sz="2400" b="1" dirty="0" smtClean="0"/>
              <a:t>O/p : </a:t>
            </a:r>
            <a:r>
              <a:rPr lang="en-US" sz="2400" dirty="0" smtClean="0"/>
              <a:t>Enter the amount of sales for each day and press Enter.</a:t>
            </a:r>
            <a:endParaRPr lang="en-US" sz="24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458200" cy="5324535"/>
          </a:xfrm>
          <a:prstGeom prst="rect">
            <a:avLst/>
          </a:prstGeom>
        </p:spPr>
        <p:txBody>
          <a:bodyPr wrap="square">
            <a:spAutoFit/>
          </a:bodyPr>
          <a:lstStyle/>
          <a:p>
            <a:r>
              <a:rPr lang="en-US" sz="2800" b="1" dirty="0" smtClean="0"/>
              <a:t>Built-in function : id( )</a:t>
            </a:r>
          </a:p>
          <a:p>
            <a:r>
              <a:rPr lang="en-US" sz="2400" b="1" dirty="0" smtClean="0"/>
              <a:t>id (object)</a:t>
            </a:r>
          </a:p>
          <a:p>
            <a:pPr algn="just">
              <a:buFont typeface="Wingdings" pitchFamily="2" charset="2"/>
              <a:buChar char="§"/>
            </a:pPr>
            <a:r>
              <a:rPr lang="en-US" sz="2400" dirty="0" smtClean="0"/>
              <a:t>    It returns identity of an object. </a:t>
            </a:r>
          </a:p>
          <a:p>
            <a:pPr algn="just">
              <a:buFont typeface="Wingdings" pitchFamily="2" charset="2"/>
              <a:buChar char="§"/>
            </a:pPr>
            <a:r>
              <a:rPr lang="en-US" sz="2400" dirty="0" smtClean="0"/>
              <a:t>    It is the address of object in memory</a:t>
            </a:r>
          </a:p>
          <a:p>
            <a:pPr algn="just">
              <a:buFont typeface="Wingdings" pitchFamily="2" charset="2"/>
              <a:buChar char="§"/>
            </a:pPr>
            <a:r>
              <a:rPr lang="en-US" sz="2400" dirty="0" smtClean="0"/>
              <a:t>    It will be unique and constant throughout the lifetime of an object</a:t>
            </a:r>
          </a:p>
          <a:p>
            <a:pPr algn="just"/>
            <a:r>
              <a:rPr lang="en-US" sz="2400" b="1" dirty="0" smtClean="0"/>
              <a:t>Ex: </a:t>
            </a:r>
            <a:r>
              <a:rPr lang="en-US" sz="2400" dirty="0" smtClean="0"/>
              <a:t>a=20</a:t>
            </a:r>
          </a:p>
          <a:p>
            <a:pPr algn="just"/>
            <a:r>
              <a:rPr lang="en-US" sz="2400" dirty="0" smtClean="0"/>
              <a:t>      b=a</a:t>
            </a:r>
          </a:p>
          <a:p>
            <a:pPr algn="just"/>
            <a:r>
              <a:rPr lang="en-US" sz="2400" dirty="0" smtClean="0"/>
              <a:t>      print (“value of a and b before incrementation”)</a:t>
            </a:r>
          </a:p>
          <a:p>
            <a:pPr algn="just"/>
            <a:r>
              <a:rPr lang="en-US" sz="2400" dirty="0" smtClean="0"/>
              <a:t>      print(“id of a:”,id(a))</a:t>
            </a:r>
          </a:p>
          <a:p>
            <a:pPr algn="just"/>
            <a:r>
              <a:rPr lang="en-US" sz="2400" dirty="0" smtClean="0"/>
              <a:t>      print(“id of b:”,id(b))</a:t>
            </a:r>
          </a:p>
          <a:p>
            <a:pPr algn="just"/>
            <a:r>
              <a:rPr lang="en-US" sz="2400" dirty="0" smtClean="0"/>
              <a:t>      b=a+1</a:t>
            </a:r>
          </a:p>
          <a:p>
            <a:pPr algn="just"/>
            <a:r>
              <a:rPr lang="en-US" sz="2400" dirty="0" smtClean="0"/>
              <a:t>      print(“Value of a and b after incrementation”)</a:t>
            </a:r>
          </a:p>
          <a:p>
            <a:pPr algn="just"/>
            <a:r>
              <a:rPr lang="en-US" sz="2400" dirty="0" smtClean="0"/>
              <a:t>      print(“id of b: “ , id(b))</a:t>
            </a:r>
            <a:endParaRPr lang="en-US" sz="24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686800" cy="4955203"/>
          </a:xfrm>
          <a:prstGeom prst="rect">
            <a:avLst/>
          </a:prstGeom>
        </p:spPr>
        <p:txBody>
          <a:bodyPr wrap="square">
            <a:spAutoFit/>
          </a:bodyPr>
          <a:lstStyle/>
          <a:p>
            <a:r>
              <a:rPr lang="en-US" sz="2800" b="1" dirty="0" smtClean="0"/>
              <a:t>Built-in function : type( )</a:t>
            </a:r>
          </a:p>
          <a:p>
            <a:pPr algn="just"/>
            <a:r>
              <a:rPr lang="en-US" sz="2400" dirty="0" smtClean="0"/>
              <a:t>It is used to identity the type of the object</a:t>
            </a:r>
          </a:p>
          <a:p>
            <a:pPr algn="just"/>
            <a:endParaRPr lang="en-US" sz="2400" b="1" i="1" dirty="0" smtClean="0"/>
          </a:p>
          <a:p>
            <a:pPr algn="just"/>
            <a:r>
              <a:rPr lang="en-US" sz="2400" b="1" i="1" dirty="0" smtClean="0"/>
              <a:t>Ex: </a:t>
            </a:r>
            <a:r>
              <a:rPr lang="en-US" sz="2400" dirty="0" smtClean="0"/>
              <a:t>a=10</a:t>
            </a:r>
          </a:p>
          <a:p>
            <a:pPr algn="just"/>
            <a:r>
              <a:rPr lang="en-US" sz="2400" dirty="0" smtClean="0"/>
              <a:t>      print(“Type of  a:”,type(a))</a:t>
            </a:r>
          </a:p>
          <a:p>
            <a:pPr algn="just"/>
            <a:r>
              <a:rPr lang="en-US" sz="2400" dirty="0" smtClean="0"/>
              <a:t>      b=“Hello”</a:t>
            </a:r>
          </a:p>
          <a:p>
            <a:pPr algn="just"/>
            <a:r>
              <a:rPr lang="en-US" sz="2400" dirty="0" smtClean="0"/>
              <a:t>      print(“Type of  b:”, type(b))</a:t>
            </a:r>
          </a:p>
          <a:p>
            <a:pPr algn="just"/>
            <a:r>
              <a:rPr lang="en-US" sz="2400" dirty="0" smtClean="0"/>
              <a:t>      c=[ ]</a:t>
            </a:r>
          </a:p>
          <a:p>
            <a:pPr algn="just"/>
            <a:r>
              <a:rPr lang="en-US" sz="2400" dirty="0" smtClean="0"/>
              <a:t>      print(“Type of c:”,type(c))</a:t>
            </a:r>
          </a:p>
          <a:p>
            <a:pPr algn="just"/>
            <a:r>
              <a:rPr lang="en-US" sz="2400" dirty="0" smtClean="0"/>
              <a:t> </a:t>
            </a:r>
          </a:p>
          <a:p>
            <a:pPr algn="just"/>
            <a:r>
              <a:rPr lang="en-US" sz="2400" b="1" i="1" dirty="0" smtClean="0"/>
              <a:t>Output: </a:t>
            </a:r>
            <a:r>
              <a:rPr lang="en-US" sz="2400" dirty="0" smtClean="0"/>
              <a:t>Type of a:&lt;class ‘int'&gt; </a:t>
            </a:r>
          </a:p>
          <a:p>
            <a:pPr algn="just"/>
            <a:r>
              <a:rPr lang="en-US" sz="2400" dirty="0" smtClean="0"/>
              <a:t>               Type of b:&lt;class ‘str’&gt;</a:t>
            </a:r>
          </a:p>
          <a:p>
            <a:pPr algn="just"/>
            <a:r>
              <a:rPr lang="en-US" sz="2400" dirty="0" smtClean="0"/>
              <a:t>               Type of c:&lt;class ‘list’&gt;</a:t>
            </a:r>
            <a:endParaRPr lang="en-US" sz="2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9144000" cy="3416320"/>
          </a:xfrm>
          <a:prstGeom prst="rect">
            <a:avLst/>
          </a:prstGeom>
        </p:spPr>
        <p:txBody>
          <a:bodyPr wrap="square">
            <a:spAutoFit/>
          </a:bodyPr>
          <a:lstStyle/>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Variable and Data Types </a:t>
            </a:r>
            <a:endParaRPr lang="en-US" sz="36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8686800" cy="6370975"/>
          </a:xfrm>
          <a:prstGeom prst="rect">
            <a:avLst/>
          </a:prstGeom>
        </p:spPr>
        <p:txBody>
          <a:bodyPr wrap="square">
            <a:spAutoFit/>
          </a:bodyPr>
          <a:lstStyle/>
          <a:p>
            <a:r>
              <a:rPr lang="en-US" sz="2800" b="1" dirty="0" smtClean="0"/>
              <a:t>Python Variables</a:t>
            </a:r>
          </a:p>
          <a:p>
            <a:pPr algn="just"/>
            <a:r>
              <a:rPr lang="en-US" sz="2400" dirty="0" smtClean="0"/>
              <a:t>	A variable is a location in memory used to store some data(value). The rules for writing a variable name is same as the rules for writing identifiers in Python. We don't need to declare a variable before using it. In Python, we simply assign a value to a variable and it will exist.</a:t>
            </a:r>
          </a:p>
          <a:p>
            <a:pPr algn="just"/>
            <a:r>
              <a:rPr lang="en-US" sz="2400" dirty="0" smtClean="0"/>
              <a:t>We don't even have to declare the type of the variable. This is handled internally according to the type of value we assign to the variable. </a:t>
            </a:r>
          </a:p>
          <a:p>
            <a:pPr algn="just"/>
            <a:r>
              <a:rPr lang="en-US" sz="2400" b="1" i="1" dirty="0" smtClean="0"/>
              <a:t>Variable assignment </a:t>
            </a:r>
          </a:p>
          <a:p>
            <a:pPr algn="just"/>
            <a:r>
              <a:rPr lang="en-US" sz="2400" dirty="0" smtClean="0"/>
              <a:t>We use the assignment operator (=) to assign values to a variable. Any type of value can be assigned to any valid variable.</a:t>
            </a:r>
          </a:p>
          <a:p>
            <a:pPr algn="just"/>
            <a:r>
              <a:rPr lang="en-US" sz="2400" b="1" i="1" dirty="0" smtClean="0"/>
              <a:t>Example</a:t>
            </a:r>
          </a:p>
          <a:p>
            <a:pPr algn="just"/>
            <a:r>
              <a:rPr lang="en-US" sz="2400" dirty="0" smtClean="0"/>
              <a:t>a = 5</a:t>
            </a:r>
          </a:p>
          <a:p>
            <a:pPr algn="just"/>
            <a:r>
              <a:rPr lang="en-US" sz="2400" dirty="0" smtClean="0"/>
              <a:t>b = 3.2</a:t>
            </a:r>
          </a:p>
          <a:p>
            <a:pPr algn="just"/>
            <a:r>
              <a:rPr lang="en-US" sz="2400" dirty="0" smtClean="0"/>
              <a:t>c = "Hello“                          </a:t>
            </a:r>
          </a:p>
          <a:p>
            <a:pPr algn="just"/>
            <a:r>
              <a:rPr lang="en-US" sz="2400" b="1" i="1" dirty="0" smtClean="0"/>
              <a:t>Note</a:t>
            </a:r>
            <a:r>
              <a:rPr lang="en-US" sz="2400" dirty="0" smtClean="0"/>
              <a:t>: Every Variable in Python is a Object</a:t>
            </a:r>
            <a:endParaRPr lang="en-US" sz="2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28600"/>
            <a:ext cx="1923091" cy="523220"/>
          </a:xfrm>
          <a:prstGeom prst="rect">
            <a:avLst/>
          </a:prstGeom>
        </p:spPr>
        <p:txBody>
          <a:bodyPr wrap="none">
            <a:spAutoFit/>
          </a:bodyPr>
          <a:lstStyle/>
          <a:p>
            <a:r>
              <a:rPr lang="en-US" sz="2800" b="1" dirty="0" smtClean="0"/>
              <a:t>Expressions</a:t>
            </a:r>
            <a:endParaRPr lang="en-US" sz="2800" dirty="0"/>
          </a:p>
        </p:txBody>
      </p:sp>
      <p:sp>
        <p:nvSpPr>
          <p:cNvPr id="3" name="Rectangle 2"/>
          <p:cNvSpPr/>
          <p:nvPr/>
        </p:nvSpPr>
        <p:spPr>
          <a:xfrm>
            <a:off x="228600" y="838200"/>
            <a:ext cx="8610600" cy="4154984"/>
          </a:xfrm>
          <a:prstGeom prst="rect">
            <a:avLst/>
          </a:prstGeom>
        </p:spPr>
        <p:txBody>
          <a:bodyPr wrap="square">
            <a:spAutoFit/>
          </a:bodyPr>
          <a:lstStyle/>
          <a:p>
            <a:pPr algn="just"/>
            <a:r>
              <a:rPr lang="en-US" sz="2400" dirty="0" smtClean="0"/>
              <a:t>An expression is a combination of values, variables, and operators. A value all by itself is considered an expression, and so is a variable.</a:t>
            </a:r>
          </a:p>
          <a:p>
            <a:pPr algn="just"/>
            <a:endParaRPr lang="en-US" sz="2400" dirty="0" smtClean="0"/>
          </a:p>
          <a:p>
            <a:pPr algn="just"/>
            <a:r>
              <a:rPr lang="en-US" sz="2400" b="1" dirty="0" smtClean="0"/>
              <a:t>EX: 1</a:t>
            </a:r>
          </a:p>
          <a:p>
            <a:r>
              <a:rPr lang="en-US" sz="2400" dirty="0" smtClean="0"/>
              <a:t>&gt;&gt;&gt; 1 + 1</a:t>
            </a:r>
          </a:p>
          <a:p>
            <a:r>
              <a:rPr lang="en-US" sz="2400" dirty="0" smtClean="0"/>
              <a:t>2</a:t>
            </a:r>
          </a:p>
          <a:p>
            <a:r>
              <a:rPr lang="en-US" sz="2400" b="1" dirty="0" smtClean="0"/>
              <a:t>EX: 2</a:t>
            </a:r>
            <a:endParaRPr lang="en-US" sz="2400" dirty="0" smtClean="0"/>
          </a:p>
          <a:p>
            <a:r>
              <a:rPr lang="en-US" sz="2400" b="1" dirty="0" smtClean="0"/>
              <a:t>&gt;&gt;&gt; x=3</a:t>
            </a:r>
          </a:p>
          <a:p>
            <a:r>
              <a:rPr lang="en-US" sz="2400" b="1" dirty="0" smtClean="0"/>
              <a:t>&gt;&gt;&gt; x+4</a:t>
            </a:r>
          </a:p>
          <a:p>
            <a:r>
              <a:rPr lang="en-US" sz="2400" b="1" dirty="0" smtClean="0"/>
              <a:t>7</a:t>
            </a:r>
          </a:p>
          <a:p>
            <a:r>
              <a:rPr lang="en-US" sz="2400" b="1" dirty="0" smtClean="0"/>
              <a:t>&gt;&gt;&gt; </a:t>
            </a:r>
            <a:endParaRPr lang="en-US" sz="2400" b="1"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853803" cy="523220"/>
          </a:xfrm>
          <a:prstGeom prst="rect">
            <a:avLst/>
          </a:prstGeom>
        </p:spPr>
        <p:txBody>
          <a:bodyPr wrap="square">
            <a:spAutoFit/>
          </a:bodyPr>
          <a:lstStyle/>
          <a:p>
            <a:r>
              <a:rPr lang="en-US" sz="2800" b="1" dirty="0" smtClean="0"/>
              <a:t>Data types</a:t>
            </a:r>
            <a:endParaRPr lang="en-US" sz="2800" dirty="0"/>
          </a:p>
        </p:txBody>
      </p:sp>
      <p:sp>
        <p:nvSpPr>
          <p:cNvPr id="3" name="Rectangle 2"/>
          <p:cNvSpPr/>
          <p:nvPr/>
        </p:nvSpPr>
        <p:spPr>
          <a:xfrm>
            <a:off x="304800" y="762000"/>
            <a:ext cx="8458200" cy="5447645"/>
          </a:xfrm>
          <a:prstGeom prst="rect">
            <a:avLst/>
          </a:prstGeom>
        </p:spPr>
        <p:txBody>
          <a:bodyPr wrap="square">
            <a:spAutoFit/>
          </a:bodyPr>
          <a:lstStyle/>
          <a:p>
            <a:pPr algn="just"/>
            <a:r>
              <a:rPr lang="en-US" sz="2400" dirty="0" smtClean="0"/>
              <a:t>	A Data type represents the type of data stored into a variable or memory. The data types which are already available in python language  are called Built-in data types. The data types which can be created by the programmers are called User-defined data types.  </a:t>
            </a:r>
          </a:p>
          <a:p>
            <a:pPr algn="just"/>
            <a:endParaRPr lang="en-US" sz="2400" dirty="0" smtClean="0"/>
          </a:p>
          <a:p>
            <a:pPr algn="just"/>
            <a:r>
              <a:rPr lang="en-US" sz="2400" dirty="0" smtClean="0"/>
              <a:t>Built-in data types:</a:t>
            </a:r>
          </a:p>
          <a:p>
            <a:pPr algn="just">
              <a:lnSpc>
                <a:spcPct val="150000"/>
              </a:lnSpc>
              <a:buFont typeface="Wingdings" pitchFamily="2" charset="2"/>
              <a:buChar char="§"/>
            </a:pPr>
            <a:r>
              <a:rPr lang="en-US" sz="2400" dirty="0" smtClean="0"/>
              <a:t>   None Type</a:t>
            </a:r>
          </a:p>
          <a:p>
            <a:pPr algn="just">
              <a:lnSpc>
                <a:spcPct val="150000"/>
              </a:lnSpc>
              <a:buFont typeface="Wingdings" pitchFamily="2" charset="2"/>
              <a:buChar char="§"/>
            </a:pPr>
            <a:r>
              <a:rPr lang="en-US" sz="2400" dirty="0" smtClean="0"/>
              <a:t>   Numeric types</a:t>
            </a:r>
          </a:p>
          <a:p>
            <a:pPr algn="just">
              <a:lnSpc>
                <a:spcPct val="150000"/>
              </a:lnSpc>
              <a:buFont typeface="Wingdings" pitchFamily="2" charset="2"/>
              <a:buChar char="§"/>
            </a:pPr>
            <a:r>
              <a:rPr lang="en-US" sz="2400" dirty="0" smtClean="0"/>
              <a:t>   Sequences</a:t>
            </a:r>
          </a:p>
          <a:p>
            <a:pPr algn="just">
              <a:lnSpc>
                <a:spcPct val="150000"/>
              </a:lnSpc>
              <a:buFont typeface="Wingdings" pitchFamily="2" charset="2"/>
              <a:buChar char="§"/>
            </a:pPr>
            <a:r>
              <a:rPr lang="en-US" sz="2400" dirty="0" smtClean="0"/>
              <a:t>   Sets</a:t>
            </a:r>
          </a:p>
          <a:p>
            <a:pPr algn="just">
              <a:lnSpc>
                <a:spcPct val="150000"/>
              </a:lnSpc>
              <a:buFont typeface="Wingdings" pitchFamily="2" charset="2"/>
              <a:buChar char="§"/>
            </a:pPr>
            <a:r>
              <a:rPr lang="en-US" sz="2400" dirty="0" smtClean="0"/>
              <a:t>   Mappings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382000" cy="5745163"/>
          </a:xfrm>
        </p:spPr>
        <p:txBody>
          <a:bodyPr>
            <a:normAutofit fontScale="92500"/>
          </a:bodyPr>
          <a:lstStyle/>
          <a:p>
            <a:pPr>
              <a:buNone/>
            </a:pPr>
            <a:r>
              <a:rPr lang="en-US" sz="2600" b="1" dirty="0" smtClean="0">
                <a:latin typeface="Times New Roman" pitchFamily="18" charset="0"/>
                <a:cs typeface="Times New Roman" pitchFamily="18" charset="0"/>
              </a:rPr>
              <a:t>The None Type:</a:t>
            </a:r>
          </a:p>
          <a:p>
            <a:pPr>
              <a:buNone/>
            </a:pPr>
            <a:r>
              <a:rPr lang="en-US" dirty="0" smtClean="0"/>
              <a:t>	</a:t>
            </a:r>
            <a:r>
              <a:rPr lang="en-US" sz="2400" dirty="0" smtClean="0">
                <a:latin typeface="Times New Roman" pitchFamily="18" charset="0"/>
                <a:cs typeface="Times New Roman" pitchFamily="18" charset="0"/>
              </a:rPr>
              <a:t>In a Python, the ‘None’ data type represents an object that does not contain any value. In languages like Java, it is called ‘null’ object. In Boolean expression ‘None’ data type represents ‘False’.</a:t>
            </a:r>
          </a:p>
          <a:p>
            <a:pPr>
              <a:buNone/>
            </a:pPr>
            <a:r>
              <a:rPr lang="en-US" sz="2400" b="1" dirty="0" smtClean="0">
                <a:latin typeface="Times New Roman" pitchFamily="18" charset="0"/>
                <a:cs typeface="Times New Roman" pitchFamily="18" charset="0"/>
              </a:rPr>
              <a:t>Numeric Types:</a:t>
            </a:r>
          </a:p>
          <a:p>
            <a:pPr>
              <a:buNone/>
            </a:pPr>
            <a:r>
              <a:rPr lang="en-US" sz="2400" dirty="0" smtClean="0">
                <a:latin typeface="Times New Roman" pitchFamily="18" charset="0"/>
                <a:cs typeface="Times New Roman" pitchFamily="18" charset="0"/>
              </a:rPr>
              <a:t>	The numeric types represents numbers. There are three sub types.</a:t>
            </a:r>
          </a:p>
          <a:p>
            <a:r>
              <a:rPr lang="en-US" sz="2400" b="1" dirty="0" err="1" smtClean="0">
                <a:latin typeface="Times New Roman" pitchFamily="18" charset="0"/>
                <a:cs typeface="Times New Roman" pitchFamily="18" charset="0"/>
              </a:rPr>
              <a:t>Int</a:t>
            </a:r>
            <a:r>
              <a:rPr lang="en-US" sz="2400" dirty="0" smtClean="0">
                <a:latin typeface="Times New Roman" pitchFamily="18" charset="0"/>
                <a:cs typeface="Times New Roman" pitchFamily="18" charset="0"/>
              </a:rPr>
              <a:t>: </a:t>
            </a:r>
            <a:r>
              <a:rPr lang="en-US" sz="2400" dirty="0" smtClean="0"/>
              <a:t>This value is represented by </a:t>
            </a:r>
            <a:r>
              <a:rPr lang="en-US" sz="2400" dirty="0" err="1" smtClean="0"/>
              <a:t>int</a:t>
            </a:r>
            <a:r>
              <a:rPr lang="en-US" sz="2400" dirty="0" smtClean="0"/>
              <a:t> class. It contains positive or negative whole numbers (without fraction or decimal). In Python there is no limit to how long an integer value can be.</a:t>
            </a:r>
            <a:endParaRPr lang="en-US" sz="2400" dirty="0" smtClean="0">
              <a:latin typeface="Times New Roman" pitchFamily="18" charset="0"/>
              <a:cs typeface="Times New Roman" pitchFamily="18" charset="0"/>
            </a:endParaRPr>
          </a:p>
          <a:p>
            <a:r>
              <a:rPr lang="en-US" sz="2400" b="1" dirty="0" smtClean="0">
                <a:latin typeface="Times New Roman" pitchFamily="18" charset="0"/>
                <a:cs typeface="Times New Roman" pitchFamily="18" charset="0"/>
              </a:rPr>
              <a:t>Float</a:t>
            </a:r>
            <a:r>
              <a:rPr lang="en-US" sz="2400" dirty="0" smtClean="0">
                <a:latin typeface="Times New Roman" pitchFamily="18" charset="0"/>
                <a:cs typeface="Times New Roman" pitchFamily="18" charset="0"/>
              </a:rPr>
              <a:t>: </a:t>
            </a:r>
            <a:r>
              <a:rPr lang="en-US" sz="2400" dirty="0" smtClean="0"/>
              <a:t>This value is represented by float class. It is a real number with floating point representation. It is specified by a decimal point. Optionally, the character e or E followed by a positive or negative integer may be appended to specify scientific notation.</a:t>
            </a:r>
            <a:endParaRPr lang="en-US" sz="2400" dirty="0" smtClean="0">
              <a:latin typeface="Times New Roman" pitchFamily="18" charset="0"/>
              <a:cs typeface="Times New Roman" pitchFamily="18" charset="0"/>
            </a:endParaRPr>
          </a:p>
          <a:p>
            <a:r>
              <a:rPr lang="en-US" sz="2400" b="1" dirty="0" smtClean="0">
                <a:latin typeface="Times New Roman" pitchFamily="18" charset="0"/>
                <a:cs typeface="Times New Roman" pitchFamily="18" charset="0"/>
              </a:rPr>
              <a:t>Complex</a:t>
            </a:r>
            <a:r>
              <a:rPr lang="en-US" sz="2400" dirty="0" smtClean="0">
                <a:latin typeface="Times New Roman" pitchFamily="18" charset="0"/>
                <a:cs typeface="Times New Roman" pitchFamily="18" charset="0"/>
              </a:rPr>
              <a:t>: </a:t>
            </a:r>
            <a:r>
              <a:rPr lang="en-US" sz="2400" dirty="0" smtClean="0"/>
              <a:t>Complex number is represented by complex class. It is specified as </a:t>
            </a:r>
            <a:r>
              <a:rPr lang="en-US" sz="2400" i="1" dirty="0" smtClean="0"/>
              <a:t>(real part) + (imaginary part)j</a:t>
            </a:r>
            <a:r>
              <a:rPr lang="en-US" sz="2400" dirty="0" smtClean="0"/>
              <a:t>. For example – 2+3j</a:t>
            </a:r>
            <a:endParaRPr lang="en-US" sz="2400"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8305800" cy="5668963"/>
          </a:xfrm>
        </p:spPr>
        <p:txBody>
          <a:bodyPr>
            <a:normAutofit fontScale="70000" lnSpcReduction="20000"/>
          </a:bodyPr>
          <a:lstStyle/>
          <a:p>
            <a:r>
              <a:rPr lang="en-US" sz="2800" b="1" dirty="0" smtClean="0">
                <a:latin typeface="Times New Roman" pitchFamily="18" charset="0"/>
                <a:cs typeface="Times New Roman" pitchFamily="18" charset="0"/>
              </a:rPr>
              <a:t>Representing Binary, octal, Hexadecimal Numbers </a:t>
            </a:r>
          </a:p>
          <a:p>
            <a:r>
              <a:rPr lang="en-US" sz="2800" dirty="0" smtClean="0">
                <a:latin typeface="Times New Roman" pitchFamily="18" charset="0"/>
                <a:cs typeface="Times New Roman" pitchFamily="18" charset="0"/>
              </a:rPr>
              <a:t>A Binary number should be written by prefixing 0b(or)0B</a:t>
            </a:r>
          </a:p>
          <a:p>
            <a:pPr>
              <a:buNone/>
            </a:pPr>
            <a:r>
              <a:rPr lang="en-US" sz="2800" dirty="0" smtClean="0">
                <a:latin typeface="Times New Roman" pitchFamily="18" charset="0"/>
                <a:cs typeface="Times New Roman" pitchFamily="18" charset="0"/>
              </a:rPr>
              <a:t> Ex:0b101011 (or)0B101011</a:t>
            </a:r>
          </a:p>
          <a:p>
            <a:r>
              <a:rPr lang="en-US" sz="2800" dirty="0" smtClean="0">
                <a:latin typeface="Times New Roman" pitchFamily="18" charset="0"/>
                <a:cs typeface="Times New Roman" pitchFamily="18" charset="0"/>
              </a:rPr>
              <a:t>A Octal number should be written by prefixing 0o(or)0O</a:t>
            </a:r>
          </a:p>
          <a:p>
            <a:pPr>
              <a:buNone/>
            </a:pPr>
            <a:r>
              <a:rPr lang="en-US" sz="2800" dirty="0" smtClean="0">
                <a:latin typeface="Times New Roman" pitchFamily="18" charset="0"/>
                <a:cs typeface="Times New Roman" pitchFamily="18" charset="0"/>
              </a:rPr>
              <a:t>Ex: ex:0o101011 (or)0O101011</a:t>
            </a:r>
          </a:p>
          <a:p>
            <a:r>
              <a:rPr lang="en-US" sz="2800" dirty="0" smtClean="0">
                <a:latin typeface="Times New Roman" pitchFamily="18" charset="0"/>
                <a:cs typeface="Times New Roman" pitchFamily="18" charset="0"/>
              </a:rPr>
              <a:t>A Hexadecimal number should be written by prefixing 0x(or)0X</a:t>
            </a:r>
          </a:p>
          <a:p>
            <a:pPr>
              <a:buNone/>
            </a:pPr>
            <a:r>
              <a:rPr lang="en-US" sz="2800" dirty="0" smtClean="0">
                <a:latin typeface="Times New Roman" pitchFamily="18" charset="0"/>
                <a:cs typeface="Times New Roman" pitchFamily="18" charset="0"/>
              </a:rPr>
              <a:t>Ex: 0x101011 (or)0X101011</a:t>
            </a:r>
          </a:p>
          <a:p>
            <a:pPr>
              <a:buNone/>
            </a:pPr>
            <a:endParaRPr lang="en-US" sz="2800" dirty="0" smtClean="0">
              <a:latin typeface="Times New Roman" pitchFamily="18" charset="0"/>
              <a:cs typeface="Times New Roman" pitchFamily="18" charset="0"/>
            </a:endParaRPr>
          </a:p>
          <a:p>
            <a:pPr>
              <a:buNone/>
            </a:pPr>
            <a:r>
              <a:rPr lang="en-US" sz="2800" dirty="0" smtClean="0">
                <a:latin typeface="Times New Roman" pitchFamily="18" charset="0"/>
                <a:cs typeface="Times New Roman" pitchFamily="18" charset="0"/>
              </a:rPr>
              <a:t>Type conversion or coercion possible in python</a:t>
            </a:r>
          </a:p>
          <a:p>
            <a:pPr>
              <a:buNone/>
            </a:pPr>
            <a:endParaRPr lang="en-US" sz="2800" dirty="0" smtClean="0">
              <a:latin typeface="Times New Roman" pitchFamily="18" charset="0"/>
              <a:cs typeface="Times New Roman" pitchFamily="18" charset="0"/>
            </a:endParaRPr>
          </a:p>
          <a:p>
            <a:pPr algn="just">
              <a:lnSpc>
                <a:spcPct val="120000"/>
              </a:lnSpc>
            </a:pPr>
            <a:r>
              <a:rPr lang="en-US" sz="2800" b="1" err="1" smtClean="0">
                <a:latin typeface="Times New Roman" pitchFamily="18" charset="0"/>
                <a:cs typeface="Times New Roman" pitchFamily="18" charset="0"/>
              </a:rPr>
              <a:t>Boolean</a:t>
            </a:r>
            <a:r>
              <a:rPr lang="en-US" sz="2800" b="1" smtClean="0">
                <a:latin typeface="Times New Roman" pitchFamily="18" charset="0"/>
                <a:cs typeface="Times New Roman" pitchFamily="18" charset="0"/>
              </a:rPr>
              <a:t>: </a:t>
            </a:r>
            <a:r>
              <a:rPr lang="en-US" sz="2800" smtClean="0">
                <a:latin typeface="Times New Roman" pitchFamily="18" charset="0"/>
                <a:cs typeface="Times New Roman" pitchFamily="18" charset="0"/>
              </a:rPr>
              <a:t>Data </a:t>
            </a:r>
            <a:r>
              <a:rPr lang="en-US" sz="2800" dirty="0" smtClean="0">
                <a:latin typeface="Times New Roman" pitchFamily="18" charset="0"/>
                <a:cs typeface="Times New Roman" pitchFamily="18" charset="0"/>
              </a:rPr>
              <a:t>type with one of the two built-in values, True or False. Boolean objects that are equal to True are </a:t>
            </a:r>
            <a:r>
              <a:rPr lang="en-US" sz="2800" dirty="0" err="1" smtClean="0">
                <a:latin typeface="Times New Roman" pitchFamily="18" charset="0"/>
                <a:cs typeface="Times New Roman" pitchFamily="18" charset="0"/>
              </a:rPr>
              <a:t>truthy</a:t>
            </a:r>
            <a:r>
              <a:rPr lang="en-US" sz="2800" dirty="0" smtClean="0">
                <a:latin typeface="Times New Roman" pitchFamily="18" charset="0"/>
                <a:cs typeface="Times New Roman" pitchFamily="18" charset="0"/>
              </a:rPr>
              <a:t> (true), and those equal to False are </a:t>
            </a:r>
            <a:r>
              <a:rPr lang="en-US" sz="2800" dirty="0" err="1" smtClean="0">
                <a:latin typeface="Times New Roman" pitchFamily="18" charset="0"/>
                <a:cs typeface="Times New Roman" pitchFamily="18" charset="0"/>
              </a:rPr>
              <a:t>falsy</a:t>
            </a:r>
            <a:r>
              <a:rPr lang="en-US" sz="2800" dirty="0" smtClean="0">
                <a:latin typeface="Times New Roman" pitchFamily="18" charset="0"/>
                <a:cs typeface="Times New Roman" pitchFamily="18" charset="0"/>
              </a:rPr>
              <a:t> (false). But non-Boolean objects can be evaluated in Boolean context as well and determined to be true or false. It is denoted by the class </a:t>
            </a:r>
            <a:r>
              <a:rPr lang="en-US" sz="2800" dirty="0" err="1" smtClean="0">
                <a:latin typeface="Times New Roman" pitchFamily="18" charset="0"/>
                <a:cs typeface="Times New Roman" pitchFamily="18" charset="0"/>
              </a:rPr>
              <a:t>bool</a:t>
            </a:r>
            <a:r>
              <a:rPr lang="en-US" sz="2800" dirty="0" smtClean="0">
                <a:latin typeface="Times New Roman" pitchFamily="18" charset="0"/>
                <a:cs typeface="Times New Roman" pitchFamily="18" charset="0"/>
              </a:rPr>
              <a:t>.</a:t>
            </a:r>
          </a:p>
          <a:p>
            <a:pPr algn="just">
              <a:lnSpc>
                <a:spcPct val="120000"/>
              </a:lnSpc>
            </a:pPr>
            <a:r>
              <a:rPr lang="en-US" sz="2800" b="1" dirty="0" smtClean="0">
                <a:latin typeface="Times New Roman" pitchFamily="18" charset="0"/>
                <a:cs typeface="Times New Roman" pitchFamily="18" charset="0"/>
              </a:rPr>
              <a:t>Note </a:t>
            </a:r>
            <a:r>
              <a:rPr lang="en-US" sz="2800" dirty="0" smtClean="0">
                <a:latin typeface="Times New Roman" pitchFamily="18" charset="0"/>
                <a:cs typeface="Times New Roman" pitchFamily="18" charset="0"/>
              </a:rPr>
              <a:t>– True and False with capital ‘T’ and ‘F’ are valid Booleans otherwise python will throw an error.</a:t>
            </a:r>
          </a:p>
          <a:p>
            <a:pPr>
              <a:buNone/>
            </a:pPr>
            <a:endParaRPr lang="en-US" sz="3100" b="1" dirty="0" smtClean="0"/>
          </a:p>
          <a:p>
            <a:pPr>
              <a:buNone/>
            </a:pP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09600"/>
            <a:ext cx="8382000" cy="5516563"/>
          </a:xfrm>
        </p:spPr>
        <p:txBody>
          <a:bodyPr>
            <a:normAutofit/>
          </a:bodyPr>
          <a:lstStyle/>
          <a:p>
            <a:r>
              <a:rPr lang="en-US" b="1" dirty="0" smtClean="0"/>
              <a:t>Sequence Type</a:t>
            </a:r>
          </a:p>
          <a:p>
            <a:pPr>
              <a:buNone/>
            </a:pPr>
            <a:r>
              <a:rPr lang="en-US" dirty="0" smtClean="0"/>
              <a:t>	</a:t>
            </a:r>
            <a:r>
              <a:rPr lang="en-US" sz="2400" dirty="0" smtClean="0">
                <a:latin typeface="Times New Roman" pitchFamily="18" charset="0"/>
                <a:cs typeface="Times New Roman" pitchFamily="18" charset="0"/>
              </a:rPr>
              <a:t>In Python, sequence is the ordered collection of similar or different data types. Sequences allows to store multiple values in an organized and efficient fashion. There are several sequence types in Python –</a:t>
            </a:r>
          </a:p>
          <a:p>
            <a:r>
              <a:rPr lang="en-US" sz="2400" dirty="0" err="1" smtClean="0">
                <a:latin typeface="Times New Roman" pitchFamily="18" charset="0"/>
                <a:cs typeface="Times New Roman" pitchFamily="18" charset="0"/>
              </a:rPr>
              <a:t>str</a:t>
            </a:r>
            <a:r>
              <a:rPr lang="en-US" sz="2400" dirty="0" smtClean="0">
                <a:latin typeface="Times New Roman" pitchFamily="18" charset="0"/>
                <a:cs typeface="Times New Roman" pitchFamily="18" charset="0"/>
              </a:rPr>
              <a:t> </a:t>
            </a:r>
          </a:p>
          <a:p>
            <a:r>
              <a:rPr lang="en-US" sz="2400" dirty="0" smtClean="0">
                <a:latin typeface="Times New Roman" pitchFamily="18" charset="0"/>
                <a:cs typeface="Times New Roman" pitchFamily="18" charset="0"/>
              </a:rPr>
              <a:t>bytes  </a:t>
            </a:r>
          </a:p>
          <a:p>
            <a:r>
              <a:rPr lang="en-US" sz="2400" dirty="0" err="1" smtClean="0">
                <a:latin typeface="Times New Roman" pitchFamily="18" charset="0"/>
                <a:cs typeface="Times New Roman" pitchFamily="18" charset="0"/>
              </a:rPr>
              <a:t>bytearray</a:t>
            </a:r>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list</a:t>
            </a:r>
          </a:p>
          <a:p>
            <a:r>
              <a:rPr lang="en-US" sz="2400" dirty="0" err="1" smtClean="0">
                <a:latin typeface="Times New Roman" pitchFamily="18" charset="0"/>
                <a:cs typeface="Times New Roman" pitchFamily="18" charset="0"/>
              </a:rPr>
              <a:t>tuple</a:t>
            </a:r>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range</a:t>
            </a:r>
          </a:p>
          <a:p>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458200" cy="5668963"/>
          </a:xfrm>
        </p:spPr>
        <p:txBody>
          <a:bodyPr>
            <a:normAutofit fontScale="92500" lnSpcReduction="20000"/>
          </a:bodyPr>
          <a:lstStyle/>
          <a:p>
            <a:pPr>
              <a:buNone/>
            </a:pPr>
            <a:r>
              <a:rPr lang="en-US" sz="2400" b="1" dirty="0" err="1" smtClean="0">
                <a:latin typeface="Times New Roman" pitchFamily="18" charset="0"/>
                <a:cs typeface="Times New Roman" pitchFamily="18" charset="0"/>
              </a:rPr>
              <a:t>String:</a:t>
            </a:r>
            <a:r>
              <a:rPr lang="en-US" sz="2400" dirty="0" err="1" smtClean="0">
                <a:latin typeface="Times New Roman" pitchFamily="18" charset="0"/>
                <a:cs typeface="Times New Roman" pitchFamily="18" charset="0"/>
              </a:rPr>
              <a:t>In</a:t>
            </a:r>
            <a:r>
              <a:rPr lang="en-US" sz="2400" dirty="0" smtClean="0">
                <a:latin typeface="Times New Roman" pitchFamily="18" charset="0"/>
                <a:cs typeface="Times New Roman" pitchFamily="18" charset="0"/>
              </a:rPr>
              <a:t> Python, </a:t>
            </a:r>
            <a:r>
              <a:rPr lang="en-US" sz="2400" dirty="0" smtClean="0">
                <a:latin typeface="Times New Roman" pitchFamily="18" charset="0"/>
                <a:cs typeface="Times New Roman" pitchFamily="18" charset="0"/>
                <a:hlinkClick r:id="rId2"/>
              </a:rPr>
              <a:t>Strings</a:t>
            </a:r>
            <a:r>
              <a:rPr lang="en-US" sz="2400" dirty="0" smtClean="0">
                <a:latin typeface="Times New Roman" pitchFamily="18" charset="0"/>
                <a:cs typeface="Times New Roman" pitchFamily="18" charset="0"/>
              </a:rPr>
              <a:t> are arrays of bytes representing Unicode characters. A string is a collection of one or more characters put in a single quote, double-quote or triple quote. In python there is no character data type, a character is a string of length one. It is represented by </a:t>
            </a:r>
            <a:r>
              <a:rPr lang="en-US" sz="2400" dirty="0" err="1" smtClean="0">
                <a:latin typeface="Times New Roman" pitchFamily="18" charset="0"/>
                <a:cs typeface="Times New Roman" pitchFamily="18" charset="0"/>
              </a:rPr>
              <a:t>str</a:t>
            </a:r>
            <a:r>
              <a:rPr lang="en-US" sz="2400" dirty="0" smtClean="0">
                <a:latin typeface="Times New Roman" pitchFamily="18" charset="0"/>
                <a:cs typeface="Times New Roman" pitchFamily="18" charset="0"/>
              </a:rPr>
              <a:t> class.</a:t>
            </a:r>
          </a:p>
          <a:p>
            <a:pPr>
              <a:buNone/>
            </a:pPr>
            <a:r>
              <a:rPr lang="en-US" sz="2400" dirty="0" smtClean="0">
                <a:latin typeface="Times New Roman" pitchFamily="18" charset="0"/>
                <a:cs typeface="Times New Roman" pitchFamily="18" charset="0"/>
              </a:rPr>
              <a:t>Ex: </a:t>
            </a:r>
            <a:r>
              <a:rPr lang="en-US" sz="2400" dirty="0" err="1" smtClean="0">
                <a:latin typeface="Times New Roman" pitchFamily="18" charset="0"/>
                <a:cs typeface="Times New Roman" pitchFamily="18" charset="0"/>
              </a:rPr>
              <a:t>str</a:t>
            </a:r>
            <a:r>
              <a:rPr lang="en-US" sz="2400" dirty="0" smtClean="0">
                <a:latin typeface="Times New Roman" pitchFamily="18" charset="0"/>
                <a:cs typeface="Times New Roman" pitchFamily="18" charset="0"/>
              </a:rPr>
              <a:t>=‘welcome’</a:t>
            </a: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str</a:t>
            </a:r>
            <a:r>
              <a:rPr lang="en-US" sz="2400" dirty="0" smtClean="0">
                <a:latin typeface="Times New Roman" pitchFamily="18" charset="0"/>
                <a:cs typeface="Times New Roman" pitchFamily="18" charset="0"/>
              </a:rPr>
              <a:t>=“welcome”</a:t>
            </a:r>
          </a:p>
          <a:p>
            <a:pPr>
              <a:buNone/>
            </a:pPr>
            <a:r>
              <a:rPr lang="en-US" sz="2400" dirty="0" smtClean="0">
                <a:latin typeface="Times New Roman" pitchFamily="18" charset="0"/>
                <a:cs typeface="Times New Roman" pitchFamily="18" charset="0"/>
              </a:rPr>
              <a:t>	  str1=“””I'm a Geek and I live in a world of   "Geeks“.”””</a:t>
            </a:r>
          </a:p>
          <a:p>
            <a:pPr>
              <a:buNone/>
            </a:pPr>
            <a:r>
              <a:rPr lang="en-US" sz="2400" b="1" dirty="0" smtClean="0">
                <a:latin typeface="Times New Roman" pitchFamily="18" charset="0"/>
                <a:cs typeface="Times New Roman" pitchFamily="18" charset="0"/>
              </a:rPr>
              <a:t>bytes:</a:t>
            </a:r>
            <a:r>
              <a:rPr lang="en-US" sz="2400" dirty="0" smtClean="0">
                <a:latin typeface="Times New Roman" pitchFamily="18" charset="0"/>
                <a:cs typeface="Times New Roman" pitchFamily="18" charset="0"/>
              </a:rPr>
              <a:t> The bytes data type represents a group of byte numbers just like an array does. A byte array can store any positive integer the range from 0 to 255 and it cannot even store negative numbers.</a:t>
            </a:r>
          </a:p>
          <a:p>
            <a:pPr>
              <a:buNone/>
            </a:pPr>
            <a:r>
              <a:rPr lang="en-US" sz="2400" b="1" dirty="0" smtClean="0">
                <a:latin typeface="Times New Roman" pitchFamily="18" charset="0"/>
                <a:cs typeface="Times New Roman" pitchFamily="18" charset="0"/>
              </a:rPr>
              <a:t>Ex: </a:t>
            </a:r>
            <a:r>
              <a:rPr lang="en-US" sz="2400" dirty="0" smtClean="0">
                <a:latin typeface="Times New Roman" pitchFamily="18" charset="0"/>
                <a:cs typeface="Times New Roman" pitchFamily="18" charset="0"/>
              </a:rPr>
              <a:t>elements=[10,20,0,50,60]#list of byte numbers</a:t>
            </a:r>
          </a:p>
          <a:p>
            <a:pPr>
              <a:buNone/>
            </a:pPr>
            <a:r>
              <a:rPr lang="en-US" sz="2400" dirty="0" smtClean="0">
                <a:latin typeface="Times New Roman" pitchFamily="18" charset="0"/>
                <a:cs typeface="Times New Roman" pitchFamily="18" charset="0"/>
              </a:rPr>
              <a:t>	x=bytes(elements)#convert the list in to byte array</a:t>
            </a:r>
          </a:p>
          <a:p>
            <a:pPr>
              <a:buNone/>
            </a:pPr>
            <a:r>
              <a:rPr lang="en-US" sz="2400" dirty="0" smtClean="0">
                <a:latin typeface="Times New Roman" pitchFamily="18" charset="0"/>
                <a:cs typeface="Times New Roman" pitchFamily="18" charset="0"/>
              </a:rPr>
              <a:t>	Print(x[0])</a:t>
            </a:r>
          </a:p>
          <a:p>
            <a:pPr>
              <a:buNone/>
            </a:pPr>
            <a:r>
              <a:rPr lang="en-US" sz="2400" dirty="0" smtClean="0">
                <a:latin typeface="Times New Roman" pitchFamily="18" charset="0"/>
                <a:cs typeface="Times New Roman" pitchFamily="18" charset="0"/>
              </a:rPr>
              <a:t>	10</a:t>
            </a:r>
          </a:p>
          <a:p>
            <a:pPr>
              <a:buNone/>
            </a:pPr>
            <a:r>
              <a:rPr lang="en-US" sz="2400" dirty="0" smtClean="0">
                <a:latin typeface="Times New Roman" pitchFamily="18" charset="0"/>
                <a:cs typeface="Times New Roman" pitchFamily="18" charset="0"/>
              </a:rPr>
              <a:t>	for </a:t>
            </a:r>
            <a:r>
              <a:rPr lang="en-US" sz="2400" dirty="0" err="1" smtClean="0">
                <a:latin typeface="Times New Roman" pitchFamily="18" charset="0"/>
                <a:cs typeface="Times New Roman" pitchFamily="18" charset="0"/>
              </a:rPr>
              <a:t>i</a:t>
            </a:r>
            <a:r>
              <a:rPr lang="en-US" sz="2400" dirty="0" smtClean="0">
                <a:latin typeface="Times New Roman" pitchFamily="18" charset="0"/>
                <a:cs typeface="Times New Roman" pitchFamily="18" charset="0"/>
              </a:rPr>
              <a:t> in x:print(</a:t>
            </a:r>
            <a:r>
              <a:rPr lang="en-US" sz="2400" dirty="0" err="1" smtClean="0">
                <a:latin typeface="Times New Roman" pitchFamily="18" charset="0"/>
                <a:cs typeface="Times New Roman" pitchFamily="18" charset="0"/>
              </a:rPr>
              <a:t>i</a:t>
            </a:r>
            <a:r>
              <a:rPr lang="en-US" sz="2400" dirty="0" smtClean="0">
                <a:latin typeface="Times New Roman" pitchFamily="18" charset="0"/>
                <a:cs typeface="Times New Roman" pitchFamily="18" charset="0"/>
              </a:rPr>
              <a:t>)</a:t>
            </a:r>
          </a:p>
          <a:p>
            <a:pPr>
              <a:buNone/>
            </a:pPr>
            <a:r>
              <a:rPr lang="en-US" sz="2400" dirty="0" smtClean="0">
                <a:latin typeface="Times New Roman" pitchFamily="18" charset="0"/>
                <a:cs typeface="Times New Roman" pitchFamily="18" charset="0"/>
              </a:rPr>
              <a:t>	10,20,0,50,60</a:t>
            </a:r>
          </a:p>
          <a:p>
            <a:pPr>
              <a:buNone/>
            </a:pPr>
            <a:endParaRPr lang="en-US" sz="2400" dirty="0">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Autofit/>
          </a:bodyPr>
          <a:lstStyle/>
          <a:p>
            <a:pPr>
              <a:buNone/>
            </a:pPr>
            <a:r>
              <a:rPr lang="en-US" sz="2000" b="1" dirty="0" err="1" smtClean="0">
                <a:latin typeface="Times New Roman" pitchFamily="18" charset="0"/>
                <a:cs typeface="Times New Roman" pitchFamily="18" charset="0"/>
              </a:rPr>
              <a:t>bytearray</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It Is similar to byte data type. The difference is that the bytes type array cannot be modified but the </a:t>
            </a:r>
            <a:r>
              <a:rPr lang="en-US" sz="2000" dirty="0" err="1" smtClean="0">
                <a:latin typeface="Times New Roman" pitchFamily="18" charset="0"/>
                <a:cs typeface="Times New Roman" pitchFamily="18" charset="0"/>
              </a:rPr>
              <a:t>bytearray</a:t>
            </a:r>
            <a:r>
              <a:rPr lang="en-US" sz="2000" dirty="0" smtClean="0">
                <a:latin typeface="Times New Roman" pitchFamily="18" charset="0"/>
                <a:cs typeface="Times New Roman" pitchFamily="18" charset="0"/>
              </a:rPr>
              <a:t> can be modified.</a:t>
            </a:r>
          </a:p>
          <a:p>
            <a:pPr>
              <a:buNone/>
            </a:pPr>
            <a:r>
              <a:rPr lang="en-US" sz="2000" b="1" dirty="0" smtClean="0">
                <a:latin typeface="Times New Roman" pitchFamily="18" charset="0"/>
                <a:cs typeface="Times New Roman" pitchFamily="18" charset="0"/>
              </a:rPr>
              <a:t>Ex: </a:t>
            </a:r>
            <a:r>
              <a:rPr lang="en-US" sz="2000" dirty="0" smtClean="0">
                <a:latin typeface="Times New Roman" pitchFamily="18" charset="0"/>
                <a:cs typeface="Times New Roman" pitchFamily="18" charset="0"/>
              </a:rPr>
              <a:t>elements=[10,20,0,50,60]#list of byte numbers</a:t>
            </a:r>
          </a:p>
          <a:p>
            <a:pPr>
              <a:buNone/>
            </a:pPr>
            <a:r>
              <a:rPr lang="en-US" sz="2000" dirty="0" smtClean="0">
                <a:latin typeface="Times New Roman" pitchFamily="18" charset="0"/>
                <a:cs typeface="Times New Roman" pitchFamily="18" charset="0"/>
              </a:rPr>
              <a:t>	x=bytes(elements)#convert the list in to byte array</a:t>
            </a:r>
          </a:p>
          <a:p>
            <a:pPr>
              <a:buNone/>
            </a:pPr>
            <a:r>
              <a:rPr lang="en-US" sz="2000" dirty="0" smtClean="0">
                <a:latin typeface="Times New Roman" pitchFamily="18" charset="0"/>
                <a:cs typeface="Times New Roman" pitchFamily="18" charset="0"/>
              </a:rPr>
              <a:t>	Print(x[0])</a:t>
            </a:r>
          </a:p>
          <a:p>
            <a:pPr>
              <a:buNone/>
            </a:pPr>
            <a:r>
              <a:rPr lang="en-US" sz="2000" dirty="0" smtClean="0">
                <a:latin typeface="Times New Roman" pitchFamily="18" charset="0"/>
                <a:cs typeface="Times New Roman" pitchFamily="18" charset="0"/>
              </a:rPr>
              <a:t>	10</a:t>
            </a:r>
          </a:p>
          <a:p>
            <a:pPr>
              <a:buNone/>
            </a:pPr>
            <a:r>
              <a:rPr lang="en-US" sz="2000" dirty="0" smtClean="0">
                <a:latin typeface="Times New Roman" pitchFamily="18" charset="0"/>
                <a:cs typeface="Times New Roman" pitchFamily="18" charset="0"/>
              </a:rPr>
              <a:t>	x[0]=88</a:t>
            </a:r>
          </a:p>
          <a:p>
            <a:pPr>
              <a:buNone/>
            </a:pPr>
            <a:r>
              <a:rPr lang="en-US" sz="2000" dirty="0" smtClean="0">
                <a:latin typeface="Times New Roman" pitchFamily="18" charset="0"/>
                <a:cs typeface="Times New Roman" pitchFamily="18" charset="0"/>
              </a:rPr>
              <a:t> 	x[1]=87</a:t>
            </a:r>
            <a:endParaRPr lang="en-US" sz="2400" dirty="0" smtClean="0">
              <a:latin typeface="Times New Roman" pitchFamily="18" charset="0"/>
              <a:cs typeface="Times New Roman" pitchFamily="18" charset="0"/>
            </a:endParaRPr>
          </a:p>
          <a:p>
            <a:pPr>
              <a:buNone/>
            </a:pPr>
            <a:r>
              <a:rPr lang="en-US" sz="2000" b="1" dirty="0" smtClean="0">
                <a:latin typeface="Times New Roman" pitchFamily="18" charset="0"/>
                <a:cs typeface="Times New Roman" pitchFamily="18" charset="0"/>
              </a:rPr>
              <a:t>list data type: </a:t>
            </a:r>
            <a:r>
              <a:rPr lang="en-US" sz="2000" dirty="0" smtClean="0">
                <a:latin typeface="Times New Roman" pitchFamily="18" charset="0"/>
                <a:cs typeface="Times New Roman" pitchFamily="18" charset="0"/>
                <a:hlinkClick r:id="rId2"/>
              </a:rPr>
              <a:t>Lists</a:t>
            </a:r>
            <a:r>
              <a:rPr lang="en-US" sz="2000" dirty="0" smtClean="0">
                <a:latin typeface="Times New Roman" pitchFamily="18" charset="0"/>
                <a:cs typeface="Times New Roman" pitchFamily="18" charset="0"/>
              </a:rPr>
              <a:t> are just like the arrays, declared in other languages which is a ordered collection of data. It is very flexible as the items in a list do not need to be of the same type.</a:t>
            </a:r>
          </a:p>
          <a:p>
            <a:pPr>
              <a:buNone/>
            </a:pPr>
            <a:r>
              <a:rPr lang="en-US" sz="2000" dirty="0" smtClean="0">
                <a:latin typeface="Times New Roman" pitchFamily="18" charset="0"/>
                <a:cs typeface="Times New Roman" pitchFamily="18" charset="0"/>
              </a:rPr>
              <a:t>Ex: list=[10,-20,0,50.0,’vijay’]</a:t>
            </a:r>
          </a:p>
          <a:p>
            <a:pPr>
              <a:buNone/>
            </a:pPr>
            <a:r>
              <a:rPr lang="en-US" sz="2000" dirty="0" smtClean="0">
                <a:latin typeface="Times New Roman" pitchFamily="18" charset="0"/>
                <a:cs typeface="Times New Roman" pitchFamily="18" charset="0"/>
              </a:rPr>
              <a:t>Print(list)</a:t>
            </a:r>
          </a:p>
          <a:p>
            <a:pPr>
              <a:buNone/>
            </a:pPr>
            <a:r>
              <a:rPr lang="en-US" sz="2000" dirty="0" smtClean="0">
                <a:latin typeface="Times New Roman" pitchFamily="18" charset="0"/>
                <a:cs typeface="Times New Roman" pitchFamily="18" charset="0"/>
              </a:rPr>
              <a:t>Print(list[1:3])</a:t>
            </a:r>
          </a:p>
          <a:p>
            <a:pPr>
              <a:buNone/>
            </a:pPr>
            <a:r>
              <a:rPr lang="en-US" sz="2000" dirty="0" smtClean="0">
                <a:latin typeface="Times New Roman" pitchFamily="18" charset="0"/>
                <a:cs typeface="Times New Roman" pitchFamily="18" charset="0"/>
              </a:rPr>
              <a:t>List[0]=80</a:t>
            </a:r>
            <a:endParaRPr lang="en-US" sz="2400" dirty="0">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609600"/>
            <a:ext cx="8305800" cy="5516563"/>
          </a:xfrm>
        </p:spPr>
        <p:txBody>
          <a:bodyPr/>
          <a:lstStyle/>
          <a:p>
            <a:pPr>
              <a:buNone/>
            </a:pPr>
            <a:r>
              <a:rPr lang="en-US" sz="2200" b="1" dirty="0" err="1" smtClean="0">
                <a:latin typeface="Times New Roman" pitchFamily="18" charset="0"/>
                <a:cs typeface="Times New Roman" pitchFamily="18" charset="0"/>
              </a:rPr>
              <a:t>tuple</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datatype</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Just like list, </a:t>
            </a:r>
            <a:r>
              <a:rPr lang="en-US" sz="2200" dirty="0" err="1" smtClean="0">
                <a:latin typeface="Times New Roman" pitchFamily="18" charset="0"/>
                <a:cs typeface="Times New Roman" pitchFamily="18" charset="0"/>
                <a:hlinkClick r:id="rId2"/>
              </a:rPr>
              <a:t>tuple</a:t>
            </a:r>
            <a:r>
              <a:rPr lang="en-US" sz="2200" dirty="0" smtClean="0">
                <a:latin typeface="Times New Roman" pitchFamily="18" charset="0"/>
                <a:cs typeface="Times New Roman" pitchFamily="18" charset="0"/>
              </a:rPr>
              <a:t> is also an ordered collection of Python objects. The only difference between </a:t>
            </a:r>
            <a:r>
              <a:rPr lang="en-US" sz="2200" dirty="0" err="1" smtClean="0">
                <a:latin typeface="Times New Roman" pitchFamily="18" charset="0"/>
                <a:cs typeface="Times New Roman" pitchFamily="18" charset="0"/>
              </a:rPr>
              <a:t>tuple</a:t>
            </a:r>
            <a:r>
              <a:rPr lang="en-US" sz="2200" dirty="0" smtClean="0">
                <a:latin typeface="Times New Roman" pitchFamily="18" charset="0"/>
                <a:cs typeface="Times New Roman" pitchFamily="18" charset="0"/>
              </a:rPr>
              <a:t> and list is that </a:t>
            </a:r>
            <a:r>
              <a:rPr lang="en-US" sz="2200" dirty="0" err="1" smtClean="0">
                <a:latin typeface="Times New Roman" pitchFamily="18" charset="0"/>
                <a:cs typeface="Times New Roman" pitchFamily="18" charset="0"/>
              </a:rPr>
              <a:t>tuples</a:t>
            </a:r>
            <a:r>
              <a:rPr lang="en-US" sz="2200" dirty="0" smtClean="0">
                <a:latin typeface="Times New Roman" pitchFamily="18" charset="0"/>
                <a:cs typeface="Times New Roman" pitchFamily="18" charset="0"/>
              </a:rPr>
              <a:t> are immutable i.e. </a:t>
            </a:r>
            <a:r>
              <a:rPr lang="en-US" sz="2200" dirty="0" err="1" smtClean="0">
                <a:latin typeface="Times New Roman" pitchFamily="18" charset="0"/>
                <a:cs typeface="Times New Roman" pitchFamily="18" charset="0"/>
              </a:rPr>
              <a:t>tuples</a:t>
            </a:r>
            <a:r>
              <a:rPr lang="en-US" sz="2200" dirty="0" smtClean="0">
                <a:latin typeface="Times New Roman" pitchFamily="18" charset="0"/>
                <a:cs typeface="Times New Roman" pitchFamily="18" charset="0"/>
              </a:rPr>
              <a:t> cannot be modified after it is created. It is represented by </a:t>
            </a:r>
            <a:r>
              <a:rPr lang="en-US" sz="2200" dirty="0" err="1" smtClean="0">
                <a:latin typeface="Times New Roman" pitchFamily="18" charset="0"/>
                <a:cs typeface="Times New Roman" pitchFamily="18" charset="0"/>
              </a:rPr>
              <a:t>tuple</a:t>
            </a:r>
            <a:r>
              <a:rPr lang="en-US" sz="2200" dirty="0" smtClean="0">
                <a:latin typeface="Times New Roman" pitchFamily="18" charset="0"/>
                <a:cs typeface="Times New Roman" pitchFamily="18" charset="0"/>
              </a:rPr>
              <a:t> class.</a:t>
            </a:r>
          </a:p>
          <a:p>
            <a:pPr>
              <a:buNone/>
            </a:pPr>
            <a:r>
              <a:rPr lang="en-US" sz="2200" dirty="0" smtClean="0">
                <a:latin typeface="Times New Roman" pitchFamily="18" charset="0"/>
                <a:cs typeface="Times New Roman" pitchFamily="18" charset="0"/>
              </a:rPr>
              <a:t>Ex:	</a:t>
            </a:r>
            <a:r>
              <a:rPr lang="en-US" sz="2200" dirty="0" err="1" smtClean="0">
                <a:latin typeface="Times New Roman" pitchFamily="18" charset="0"/>
                <a:cs typeface="Times New Roman" pitchFamily="18" charset="0"/>
              </a:rPr>
              <a:t>tpl</a:t>
            </a:r>
            <a:r>
              <a:rPr lang="en-US" sz="2200" dirty="0" smtClean="0">
                <a:latin typeface="Times New Roman" pitchFamily="18" charset="0"/>
                <a:cs typeface="Times New Roman" pitchFamily="18" charset="0"/>
              </a:rPr>
              <a:t>=[10,-20,0,50.0,’vijay’]</a:t>
            </a:r>
          </a:p>
          <a:p>
            <a:pPr>
              <a:buNone/>
            </a:pPr>
            <a:r>
              <a:rPr lang="en-US" sz="2200" dirty="0" smtClean="0">
                <a:latin typeface="Times New Roman" pitchFamily="18" charset="0"/>
                <a:cs typeface="Times New Roman" pitchFamily="18" charset="0"/>
              </a:rPr>
              <a:t>		Print(</a:t>
            </a:r>
            <a:r>
              <a:rPr lang="en-US" sz="2200" dirty="0" err="1" smtClean="0">
                <a:latin typeface="Times New Roman" pitchFamily="18" charset="0"/>
                <a:cs typeface="Times New Roman" pitchFamily="18" charset="0"/>
              </a:rPr>
              <a:t>tpl</a:t>
            </a:r>
            <a:r>
              <a:rPr lang="en-US" sz="2200" dirty="0" smtClean="0">
                <a:latin typeface="Times New Roman" pitchFamily="18" charset="0"/>
                <a:cs typeface="Times New Roman" pitchFamily="18" charset="0"/>
              </a:rPr>
              <a:t>)</a:t>
            </a:r>
          </a:p>
          <a:p>
            <a:pPr>
              <a:buNone/>
            </a:pPr>
            <a:r>
              <a:rPr lang="en-US" sz="2200" dirty="0" smtClean="0">
                <a:latin typeface="Times New Roman" pitchFamily="18" charset="0"/>
                <a:cs typeface="Times New Roman" pitchFamily="18" charset="0"/>
              </a:rPr>
              <a:t>		Print(</a:t>
            </a:r>
            <a:r>
              <a:rPr lang="en-US" sz="2200" dirty="0" err="1" smtClean="0">
                <a:latin typeface="Times New Roman" pitchFamily="18" charset="0"/>
                <a:cs typeface="Times New Roman" pitchFamily="18" charset="0"/>
              </a:rPr>
              <a:t>tpl</a:t>
            </a:r>
            <a:r>
              <a:rPr lang="en-US" sz="2200" dirty="0" smtClean="0">
                <a:latin typeface="Times New Roman" pitchFamily="18" charset="0"/>
                <a:cs typeface="Times New Roman" pitchFamily="18" charset="0"/>
              </a:rPr>
              <a:t>[1:3])</a:t>
            </a:r>
          </a:p>
          <a:p>
            <a:pPr>
              <a:buNone/>
            </a:pPr>
            <a:r>
              <a:rPr lang="en-US" sz="2200" b="1" dirty="0" smtClean="0">
                <a:latin typeface="Times New Roman" pitchFamily="18" charset="0"/>
                <a:cs typeface="Times New Roman" pitchFamily="18" charset="0"/>
              </a:rPr>
              <a:t>range </a:t>
            </a:r>
            <a:r>
              <a:rPr lang="en-US" sz="2200" b="1" dirty="0" err="1" smtClean="0">
                <a:latin typeface="Times New Roman" pitchFamily="18" charset="0"/>
                <a:cs typeface="Times New Roman" pitchFamily="18" charset="0"/>
              </a:rPr>
              <a:t>datatype</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The range </a:t>
            </a:r>
            <a:r>
              <a:rPr lang="en-US" sz="2200" dirty="0" err="1" smtClean="0">
                <a:latin typeface="Times New Roman" pitchFamily="18" charset="0"/>
                <a:cs typeface="Times New Roman" pitchFamily="18" charset="0"/>
              </a:rPr>
              <a:t>datatype</a:t>
            </a:r>
            <a:r>
              <a:rPr lang="en-US" sz="2200" dirty="0" smtClean="0">
                <a:latin typeface="Times New Roman" pitchFamily="18" charset="0"/>
                <a:cs typeface="Times New Roman" pitchFamily="18" charset="0"/>
              </a:rPr>
              <a:t> represents a sequence of numbers. The numbers in the range are not modifiable.</a:t>
            </a:r>
          </a:p>
          <a:p>
            <a:pPr>
              <a:buNone/>
            </a:pPr>
            <a:r>
              <a:rPr lang="en-US" sz="2200" dirty="0" smtClean="0">
                <a:latin typeface="Times New Roman" pitchFamily="18" charset="0"/>
                <a:cs typeface="Times New Roman" pitchFamily="18" charset="0"/>
              </a:rPr>
              <a:t>Ex:</a:t>
            </a:r>
          </a:p>
          <a:p>
            <a:pPr>
              <a:buNone/>
            </a:pPr>
            <a:r>
              <a:rPr lang="en-US" sz="2200" dirty="0" smtClean="0">
                <a:latin typeface="Times New Roman" pitchFamily="18" charset="0"/>
                <a:cs typeface="Times New Roman" pitchFamily="18" charset="0"/>
              </a:rPr>
              <a:t>r=range(10)</a:t>
            </a:r>
          </a:p>
          <a:p>
            <a:pPr>
              <a:buNone/>
            </a:pPr>
            <a:r>
              <a:rPr lang="en-US" sz="2200" dirty="0" smtClean="0">
                <a:latin typeface="Times New Roman" pitchFamily="18" charset="0"/>
                <a:cs typeface="Times New Roman" pitchFamily="18" charset="0"/>
              </a:rPr>
              <a:t>for </a:t>
            </a:r>
            <a:r>
              <a:rPr lang="en-US" sz="2200" dirty="0" err="1" smtClean="0">
                <a:latin typeface="Times New Roman" pitchFamily="18" charset="0"/>
                <a:cs typeface="Times New Roman" pitchFamily="18" charset="0"/>
              </a:rPr>
              <a:t>i</a:t>
            </a:r>
            <a:r>
              <a:rPr lang="en-US" sz="2200" dirty="0" smtClean="0">
                <a:latin typeface="Times New Roman" pitchFamily="18" charset="0"/>
                <a:cs typeface="Times New Roman" pitchFamily="18" charset="0"/>
              </a:rPr>
              <a:t> in r:print(</a:t>
            </a:r>
            <a:r>
              <a:rPr lang="en-US" sz="2200" dirty="0" err="1" smtClean="0">
                <a:latin typeface="Times New Roman" pitchFamily="18" charset="0"/>
                <a:cs typeface="Times New Roman" pitchFamily="18" charset="0"/>
              </a:rPr>
              <a:t>i</a:t>
            </a:r>
            <a:r>
              <a:rPr lang="en-US" sz="2200" dirty="0" smtClean="0">
                <a:latin typeface="Times New Roman" pitchFamily="18" charset="0"/>
                <a:cs typeface="Times New Roman" pitchFamily="18" charset="0"/>
              </a:rPr>
              <a:t>)</a:t>
            </a:r>
          </a:p>
          <a:p>
            <a:pPr>
              <a:buNone/>
            </a:pPr>
            <a:r>
              <a:rPr lang="en-US" sz="2200" dirty="0" smtClean="0">
                <a:latin typeface="Times New Roman" pitchFamily="18" charset="0"/>
                <a:cs typeface="Times New Roman" pitchFamily="18" charset="0"/>
              </a:rPr>
              <a:t>0,1,2,3,4,5,6,7,8,9</a:t>
            </a:r>
          </a:p>
          <a:p>
            <a:pPr>
              <a:buNone/>
            </a:pPr>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762000"/>
            <a:ext cx="8305800" cy="5364163"/>
          </a:xfrm>
        </p:spPr>
        <p:txBody>
          <a:bodyPr>
            <a:normAutofit/>
          </a:bodyPr>
          <a:lstStyle/>
          <a:p>
            <a:pPr>
              <a:buNone/>
            </a:pPr>
            <a:r>
              <a:rPr lang="en-US" sz="2400" b="1" dirty="0" smtClean="0">
                <a:latin typeface="Times New Roman" pitchFamily="18" charset="0"/>
                <a:cs typeface="Times New Roman" pitchFamily="18" charset="0"/>
              </a:rPr>
              <a:t>Sets</a:t>
            </a:r>
            <a:r>
              <a:rPr lang="en-US" sz="2400" dirty="0" smtClean="0">
                <a:latin typeface="Times New Roman" pitchFamily="18" charset="0"/>
                <a:cs typeface="Times New Roman" pitchFamily="18" charset="0"/>
              </a:rPr>
              <a:t>: In Python, </a:t>
            </a:r>
            <a:r>
              <a:rPr lang="en-US" sz="2400" dirty="0" smtClean="0">
                <a:latin typeface="Times New Roman" pitchFamily="18" charset="0"/>
                <a:cs typeface="Times New Roman" pitchFamily="18" charset="0"/>
                <a:hlinkClick r:id="rId2"/>
              </a:rPr>
              <a:t>Set</a:t>
            </a:r>
            <a:r>
              <a:rPr lang="en-US" sz="2400" dirty="0" smtClean="0">
                <a:latin typeface="Times New Roman" pitchFamily="18" charset="0"/>
                <a:cs typeface="Times New Roman" pitchFamily="18" charset="0"/>
              </a:rPr>
              <a:t> is an unordered collection of data type that is </a:t>
            </a:r>
            <a:r>
              <a:rPr lang="en-US" sz="2400" dirty="0" err="1" smtClean="0">
                <a:latin typeface="Times New Roman" pitchFamily="18" charset="0"/>
                <a:cs typeface="Times New Roman" pitchFamily="18" charset="0"/>
              </a:rPr>
              <a:t>iterable</a:t>
            </a:r>
            <a:r>
              <a:rPr lang="en-US" sz="2400" dirty="0" smtClean="0">
                <a:latin typeface="Times New Roman" pitchFamily="18" charset="0"/>
                <a:cs typeface="Times New Roman" pitchFamily="18" charset="0"/>
              </a:rPr>
              <a:t>, mutable and has no duplicate elements. The order of elements in a set is undefined though it may consist of various elements.</a:t>
            </a:r>
          </a:p>
          <a:p>
            <a:r>
              <a:rPr lang="en-US" sz="2400" dirty="0" smtClean="0">
                <a:latin typeface="Times New Roman" pitchFamily="18" charset="0"/>
                <a:cs typeface="Times New Roman" pitchFamily="18" charset="0"/>
              </a:rPr>
              <a:t>set </a:t>
            </a:r>
            <a:r>
              <a:rPr lang="en-US" sz="2400" dirty="0" err="1" smtClean="0">
                <a:latin typeface="Times New Roman" pitchFamily="18" charset="0"/>
                <a:cs typeface="Times New Roman" pitchFamily="18" charset="0"/>
              </a:rPr>
              <a:t>datatype</a:t>
            </a:r>
            <a:endParaRPr lang="en-US" sz="2400" dirty="0" smtClean="0">
              <a:latin typeface="Times New Roman" pitchFamily="18" charset="0"/>
              <a:cs typeface="Times New Roman" pitchFamily="18" charset="0"/>
            </a:endParaRPr>
          </a:p>
          <a:p>
            <a:r>
              <a:rPr lang="en-US" sz="2400" dirty="0" err="1" smtClean="0">
                <a:latin typeface="Times New Roman" pitchFamily="18" charset="0"/>
                <a:cs typeface="Times New Roman" pitchFamily="18" charset="0"/>
              </a:rPr>
              <a:t>frozenset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datatypes</a:t>
            </a:r>
            <a:endParaRPr lang="en-US" sz="2400" dirty="0" smtClean="0">
              <a:latin typeface="Times New Roman" pitchFamily="18" charset="0"/>
              <a:cs typeface="Times New Roman" pitchFamily="18" charset="0"/>
            </a:endParaRPr>
          </a:p>
          <a:p>
            <a:pPr>
              <a:buNone/>
            </a:pPr>
            <a:r>
              <a:rPr lang="en-US" sz="2400" b="1" dirty="0" smtClean="0">
                <a:latin typeface="Times New Roman" pitchFamily="18" charset="0"/>
                <a:cs typeface="Times New Roman" pitchFamily="18" charset="0"/>
              </a:rPr>
              <a:t>set </a:t>
            </a:r>
            <a:r>
              <a:rPr lang="en-US" sz="2400" b="1" dirty="0" err="1" smtClean="0">
                <a:latin typeface="Times New Roman" pitchFamily="18" charset="0"/>
                <a:cs typeface="Times New Roman" pitchFamily="18" charset="0"/>
              </a:rPr>
              <a:t>datatype</a:t>
            </a:r>
            <a:r>
              <a:rPr lang="en-US" sz="2400" b="1" dirty="0" smtClean="0">
                <a:latin typeface="Times New Roman" pitchFamily="18" charset="0"/>
                <a:cs typeface="Times New Roman" pitchFamily="18" charset="0"/>
              </a:rPr>
              <a:t>: </a:t>
            </a:r>
          </a:p>
          <a:p>
            <a:pPr>
              <a:buNone/>
            </a:pPr>
            <a:r>
              <a:rPr lang="en-US" sz="2400" dirty="0" smtClean="0">
                <a:latin typeface="Times New Roman" pitchFamily="18" charset="0"/>
                <a:cs typeface="Times New Roman" pitchFamily="18" charset="0"/>
              </a:rPr>
              <a:t>Set with the use of String: {'F', 'o', 'G', 's', 'r', 'k', 'e'} </a:t>
            </a:r>
          </a:p>
          <a:p>
            <a:pPr>
              <a:buNone/>
            </a:pPr>
            <a:r>
              <a:rPr lang="en-US" sz="2400" dirty="0" smtClean="0">
                <a:latin typeface="Times New Roman" pitchFamily="18" charset="0"/>
                <a:cs typeface="Times New Roman" pitchFamily="18" charset="0"/>
              </a:rPr>
              <a:t>Set with the use of List: {'Geeks', 'For'} </a:t>
            </a:r>
          </a:p>
          <a:p>
            <a:pPr>
              <a:buNone/>
            </a:pPr>
            <a:r>
              <a:rPr lang="en-US" sz="2400" dirty="0" smtClean="0">
                <a:latin typeface="Times New Roman" pitchFamily="18" charset="0"/>
                <a:cs typeface="Times New Roman" pitchFamily="18" charset="0"/>
              </a:rPr>
              <a:t>Set with the use of Mixed Values {1, 2, 4, 6, 'Geeks', 'For'}</a:t>
            </a:r>
            <a:endParaRPr lang="en-US" dirty="0" smtClean="0">
              <a:latin typeface="Times New Roman" pitchFamily="18" charset="0"/>
              <a:cs typeface="Times New Roman" pitchFamily="18" charset="0"/>
            </a:endParaRPr>
          </a:p>
          <a:p>
            <a:pPr>
              <a:buNone/>
            </a:pPr>
            <a:r>
              <a:rPr lang="en-US" sz="2400" dirty="0" err="1" smtClean="0">
                <a:latin typeface="Times New Roman" pitchFamily="18" charset="0"/>
                <a:cs typeface="Times New Roman" pitchFamily="18" charset="0"/>
              </a:rPr>
              <a:t>s.remove</a:t>
            </a:r>
            <a:r>
              <a:rPr lang="en-US" sz="2400" dirty="0" smtClean="0">
                <a:latin typeface="Times New Roman" pitchFamily="18" charset="0"/>
                <a:cs typeface="Times New Roman" pitchFamily="18" charset="0"/>
              </a:rPr>
              <a:t>(6)</a:t>
            </a:r>
          </a:p>
          <a:p>
            <a:pPr>
              <a:buNone/>
            </a:pPr>
            <a:r>
              <a:rPr lang="en-US" sz="2400" dirty="0" err="1" smtClean="0">
                <a:latin typeface="Times New Roman" pitchFamily="18" charset="0"/>
                <a:cs typeface="Times New Roman" pitchFamily="18" charset="0"/>
              </a:rPr>
              <a:t>s.update</a:t>
            </a:r>
            <a:r>
              <a:rPr lang="en-US" sz="2400" dirty="0" smtClean="0">
                <a:latin typeface="Times New Roman" pitchFamily="18" charset="0"/>
                <a:cs typeface="Times New Roman" pitchFamily="18" charset="0"/>
              </a:rPr>
              <a:t>([20,30])</a:t>
            </a:r>
            <a:endParaRPr lang="en-US" sz="2400" dirty="0">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838200"/>
            <a:ext cx="8305800" cy="5287963"/>
          </a:xfrm>
        </p:spPr>
        <p:txBody>
          <a:bodyPr>
            <a:normAutofit lnSpcReduction="10000"/>
          </a:bodyPr>
          <a:lstStyle/>
          <a:p>
            <a:pPr>
              <a:buNone/>
            </a:pPr>
            <a:r>
              <a:rPr lang="en-US" sz="2400" b="1" dirty="0" err="1" smtClean="0">
                <a:latin typeface="Times New Roman" pitchFamily="18" charset="0"/>
                <a:cs typeface="Times New Roman" pitchFamily="18" charset="0"/>
              </a:rPr>
              <a:t>frozenset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datatypes</a:t>
            </a:r>
            <a:r>
              <a:rPr lang="en-US" sz="2400" b="1" dirty="0" smtClean="0">
                <a:latin typeface="Times New Roman" pitchFamily="18" charset="0"/>
                <a:cs typeface="Times New Roman" pitchFamily="18" charset="0"/>
              </a:rPr>
              <a:t>:</a:t>
            </a:r>
          </a:p>
          <a:p>
            <a:pPr>
              <a:buNone/>
            </a:pPr>
            <a:r>
              <a:rPr lang="en-US" sz="2400" dirty="0" smtClean="0">
                <a:latin typeface="Times New Roman" pitchFamily="18" charset="0"/>
                <a:cs typeface="Times New Roman" pitchFamily="18" charset="0"/>
              </a:rPr>
              <a:t>The </a:t>
            </a:r>
            <a:r>
              <a:rPr lang="en-US" sz="2400" dirty="0" err="1" smtClean="0">
                <a:latin typeface="Times New Roman" pitchFamily="18" charset="0"/>
                <a:cs typeface="Times New Roman" pitchFamily="18" charset="0"/>
              </a:rPr>
              <a:t>frozenset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datatype</a:t>
            </a:r>
            <a:r>
              <a:rPr lang="en-US" sz="2400" dirty="0" smtClean="0">
                <a:latin typeface="Times New Roman" pitchFamily="18" charset="0"/>
                <a:cs typeface="Times New Roman" pitchFamily="18" charset="0"/>
              </a:rPr>
              <a:t> is same as the set </a:t>
            </a:r>
            <a:r>
              <a:rPr lang="en-US" sz="2400" dirty="0" err="1" smtClean="0">
                <a:latin typeface="Times New Roman" pitchFamily="18" charset="0"/>
                <a:cs typeface="Times New Roman" pitchFamily="18" charset="0"/>
              </a:rPr>
              <a:t>datatype</a:t>
            </a:r>
            <a:r>
              <a:rPr lang="en-US" sz="2400" dirty="0" smtClean="0">
                <a:latin typeface="Times New Roman" pitchFamily="18" charset="0"/>
                <a:cs typeface="Times New Roman" pitchFamily="18" charset="0"/>
              </a:rPr>
              <a:t>. The main difference is that the elements in the set </a:t>
            </a:r>
            <a:r>
              <a:rPr lang="en-US" sz="2400" dirty="0" err="1" smtClean="0">
                <a:latin typeface="Times New Roman" pitchFamily="18" charset="0"/>
                <a:cs typeface="Times New Roman" pitchFamily="18" charset="0"/>
              </a:rPr>
              <a:t>datatype</a:t>
            </a:r>
            <a:r>
              <a:rPr lang="en-US" sz="2400" dirty="0" smtClean="0">
                <a:latin typeface="Times New Roman" pitchFamily="18" charset="0"/>
                <a:cs typeface="Times New Roman" pitchFamily="18" charset="0"/>
              </a:rPr>
              <a:t> can be modified:</a:t>
            </a:r>
          </a:p>
          <a:p>
            <a:pPr>
              <a:buNone/>
            </a:pPr>
            <a:r>
              <a:rPr lang="en-US" sz="2400" dirty="0" smtClean="0">
                <a:latin typeface="Times New Roman" pitchFamily="18" charset="0"/>
                <a:cs typeface="Times New Roman" pitchFamily="18" charset="0"/>
              </a:rPr>
              <a:t>Ex: </a:t>
            </a:r>
            <a:r>
              <a:rPr lang="en-US" sz="2400" dirty="0" err="1" smtClean="0">
                <a:latin typeface="Times New Roman" pitchFamily="18" charset="0"/>
                <a:cs typeface="Times New Roman" pitchFamily="18" charset="0"/>
              </a:rPr>
              <a:t>fs</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frozenset</a:t>
            </a:r>
            <a:r>
              <a:rPr lang="en-US" sz="2400" dirty="0" smtClean="0">
                <a:latin typeface="Times New Roman" pitchFamily="18" charset="0"/>
                <a:cs typeface="Times New Roman" pitchFamily="18" charset="0"/>
              </a:rPr>
              <a:t>(“welcome”)</a:t>
            </a:r>
          </a:p>
          <a:p>
            <a:pPr>
              <a:buNone/>
            </a:pPr>
            <a:r>
              <a:rPr lang="en-US" sz="2400" dirty="0" smtClean="0">
                <a:latin typeface="Times New Roman" pitchFamily="18" charset="0"/>
                <a:cs typeface="Times New Roman" pitchFamily="18" charset="0"/>
              </a:rPr>
              <a:t>      print(</a:t>
            </a:r>
            <a:r>
              <a:rPr lang="en-US" sz="2400" dirty="0" err="1" smtClean="0">
                <a:latin typeface="Times New Roman" pitchFamily="18" charset="0"/>
                <a:cs typeface="Times New Roman" pitchFamily="18" charset="0"/>
              </a:rPr>
              <a:t>fs</a:t>
            </a:r>
            <a:r>
              <a:rPr lang="en-US" sz="2400" dirty="0" smtClean="0">
                <a:latin typeface="Times New Roman" pitchFamily="18" charset="0"/>
                <a:cs typeface="Times New Roman" pitchFamily="18" charset="0"/>
              </a:rPr>
              <a:t>)</a:t>
            </a:r>
          </a:p>
          <a:p>
            <a:pPr>
              <a:buNone/>
            </a:pPr>
            <a:r>
              <a:rPr lang="en-US" sz="2400" b="1" dirty="0" smtClean="0">
                <a:latin typeface="Times New Roman" pitchFamily="18" charset="0"/>
                <a:cs typeface="Times New Roman" pitchFamily="18" charset="0"/>
              </a:rPr>
              <a:t>mapping types: </a:t>
            </a:r>
            <a:r>
              <a:rPr lang="en-US" sz="2400" dirty="0" smtClean="0">
                <a:latin typeface="Times New Roman" pitchFamily="18" charset="0"/>
                <a:cs typeface="Times New Roman" pitchFamily="18" charset="0"/>
              </a:rPr>
              <a:t>A map </a:t>
            </a:r>
            <a:r>
              <a:rPr lang="en-US" sz="2400" dirty="0" err="1" smtClean="0">
                <a:latin typeface="Times New Roman" pitchFamily="18" charset="0"/>
                <a:cs typeface="Times New Roman" pitchFamily="18" charset="0"/>
              </a:rPr>
              <a:t>representes</a:t>
            </a:r>
            <a:r>
              <a:rPr lang="en-US" sz="2400" dirty="0" smtClean="0">
                <a:latin typeface="Times New Roman" pitchFamily="18" charset="0"/>
                <a:cs typeface="Times New Roman" pitchFamily="18" charset="0"/>
              </a:rPr>
              <a:t> a group of elements in the form of key value pairs so that when the key is given we can </a:t>
            </a:r>
            <a:r>
              <a:rPr lang="en-US" sz="2400" dirty="0" err="1" smtClean="0">
                <a:latin typeface="Times New Roman" pitchFamily="18" charset="0"/>
                <a:cs typeface="Times New Roman" pitchFamily="18" charset="0"/>
              </a:rPr>
              <a:t>retrive</a:t>
            </a:r>
            <a:r>
              <a:rPr lang="en-US" sz="2400" dirty="0" smtClean="0">
                <a:latin typeface="Times New Roman" pitchFamily="18" charset="0"/>
                <a:cs typeface="Times New Roman" pitchFamily="18" charset="0"/>
              </a:rPr>
              <a:t> the associated value.</a:t>
            </a:r>
          </a:p>
          <a:p>
            <a:pPr>
              <a:buNone/>
            </a:pPr>
            <a:r>
              <a:rPr lang="en-US" sz="2400" dirty="0" smtClean="0">
                <a:latin typeface="Times New Roman" pitchFamily="18" charset="0"/>
                <a:cs typeface="Times New Roman" pitchFamily="18" charset="0"/>
              </a:rPr>
              <a:t>d={10:’kamal’,11:’raju’}</a:t>
            </a:r>
          </a:p>
          <a:p>
            <a:pPr>
              <a:buNone/>
            </a:pPr>
            <a:r>
              <a:rPr lang="en-US" sz="2400" dirty="0" smtClean="0">
                <a:latin typeface="Times New Roman" pitchFamily="18" charset="0"/>
                <a:cs typeface="Times New Roman" pitchFamily="18" charset="0"/>
              </a:rPr>
              <a:t>d={}</a:t>
            </a:r>
          </a:p>
          <a:p>
            <a:pPr>
              <a:buNone/>
            </a:pPr>
            <a:r>
              <a:rPr lang="en-US" sz="2400" dirty="0" smtClean="0">
                <a:latin typeface="Times New Roman" pitchFamily="18" charset="0"/>
                <a:cs typeface="Times New Roman" pitchFamily="18" charset="0"/>
              </a:rPr>
              <a:t>D[10]=‘</a:t>
            </a:r>
            <a:r>
              <a:rPr lang="en-US" sz="2400" dirty="0" err="1" smtClean="0">
                <a:latin typeface="Times New Roman" pitchFamily="18" charset="0"/>
                <a:cs typeface="Times New Roman" pitchFamily="18" charset="0"/>
              </a:rPr>
              <a:t>kamal</a:t>
            </a:r>
            <a:r>
              <a:rPr lang="en-US" sz="2400" dirty="0" smtClean="0">
                <a:latin typeface="Times New Roman" pitchFamily="18" charset="0"/>
                <a:cs typeface="Times New Roman" pitchFamily="18" charset="0"/>
              </a:rPr>
              <a:t>’</a:t>
            </a:r>
          </a:p>
          <a:p>
            <a:pPr>
              <a:buNone/>
            </a:pPr>
            <a:r>
              <a:rPr lang="en-US"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758815" cy="523220"/>
          </a:xfrm>
          <a:prstGeom prst="rect">
            <a:avLst/>
          </a:prstGeom>
        </p:spPr>
        <p:txBody>
          <a:bodyPr wrap="none">
            <a:spAutoFit/>
          </a:bodyPr>
          <a:lstStyle/>
          <a:p>
            <a:r>
              <a:rPr lang="en-US" sz="2800" b="1" dirty="0" smtClean="0">
                <a:latin typeface="Times New Roman" pitchFamily="18" charset="0"/>
                <a:cs typeface="Times New Roman" pitchFamily="18" charset="0"/>
              </a:rPr>
              <a:t>Operators</a:t>
            </a:r>
            <a:endParaRPr lang="en-US" sz="2800" b="1" dirty="0"/>
          </a:p>
        </p:txBody>
      </p:sp>
      <p:sp>
        <p:nvSpPr>
          <p:cNvPr id="3" name="Rectangle 2"/>
          <p:cNvSpPr/>
          <p:nvPr/>
        </p:nvSpPr>
        <p:spPr>
          <a:xfrm>
            <a:off x="228600" y="685800"/>
            <a:ext cx="8763000" cy="5816977"/>
          </a:xfrm>
          <a:prstGeom prst="rect">
            <a:avLst/>
          </a:prstGeom>
        </p:spPr>
        <p:txBody>
          <a:bodyPr wrap="square">
            <a:spAutoFit/>
          </a:bodyPr>
          <a:lstStyle/>
          <a:p>
            <a:pPr algn="just"/>
            <a:r>
              <a:rPr lang="en-US" sz="2400" dirty="0" smtClean="0"/>
              <a:t>Operators are special symbols in Python that carryout arithmetic or logical computation.</a:t>
            </a:r>
          </a:p>
          <a:p>
            <a:pPr algn="just"/>
            <a:r>
              <a:rPr lang="en-US" sz="2400" dirty="0" smtClean="0"/>
              <a:t>The value that the operator operates on is called the operand.</a:t>
            </a:r>
          </a:p>
          <a:p>
            <a:pPr algn="just"/>
            <a:r>
              <a:rPr lang="en-US" sz="2400" dirty="0" smtClean="0"/>
              <a:t>Operators are used to perform specific operations on one more operands(variables) and provides a result</a:t>
            </a:r>
          </a:p>
          <a:p>
            <a:pPr algn="just">
              <a:lnSpc>
                <a:spcPct val="150000"/>
              </a:lnSpc>
              <a:buFont typeface="Wingdings" pitchFamily="2" charset="2"/>
              <a:buChar char="§"/>
            </a:pPr>
            <a:r>
              <a:rPr lang="en-US" sz="2400" b="1" dirty="0" smtClean="0"/>
              <a:t>   Arithmetic operators</a:t>
            </a:r>
          </a:p>
          <a:p>
            <a:pPr algn="just">
              <a:lnSpc>
                <a:spcPct val="150000"/>
              </a:lnSpc>
              <a:buFont typeface="Wingdings" pitchFamily="2" charset="2"/>
              <a:buChar char="§"/>
            </a:pPr>
            <a:r>
              <a:rPr lang="en-US" sz="2400" b="1" dirty="0" smtClean="0"/>
              <a:t>   Relational Operators</a:t>
            </a:r>
          </a:p>
          <a:p>
            <a:pPr algn="just">
              <a:lnSpc>
                <a:spcPct val="150000"/>
              </a:lnSpc>
              <a:buFont typeface="Wingdings" pitchFamily="2" charset="2"/>
              <a:buChar char="§"/>
            </a:pPr>
            <a:r>
              <a:rPr lang="en-US" sz="2400" b="1" dirty="0" smtClean="0"/>
              <a:t>   Logical Operators</a:t>
            </a:r>
          </a:p>
          <a:p>
            <a:pPr algn="just">
              <a:lnSpc>
                <a:spcPct val="150000"/>
              </a:lnSpc>
              <a:buFont typeface="Wingdings" pitchFamily="2" charset="2"/>
              <a:buChar char="§"/>
            </a:pPr>
            <a:r>
              <a:rPr lang="en-US" sz="2400" b="1" dirty="0" smtClean="0"/>
              <a:t>   Assignment Operators</a:t>
            </a:r>
          </a:p>
          <a:p>
            <a:pPr algn="just">
              <a:lnSpc>
                <a:spcPct val="150000"/>
              </a:lnSpc>
              <a:buFont typeface="Wingdings" pitchFamily="2" charset="2"/>
              <a:buChar char="§"/>
            </a:pPr>
            <a:r>
              <a:rPr lang="en-US" sz="2400" b="1" dirty="0" smtClean="0"/>
              <a:t>   Bitwise Operators</a:t>
            </a:r>
          </a:p>
          <a:p>
            <a:pPr algn="just">
              <a:lnSpc>
                <a:spcPct val="150000"/>
              </a:lnSpc>
              <a:buFont typeface="Wingdings" pitchFamily="2" charset="2"/>
              <a:buChar char="§"/>
            </a:pPr>
            <a:r>
              <a:rPr lang="en-US" sz="2400" b="1" dirty="0" smtClean="0"/>
              <a:t>   Membership Operators</a:t>
            </a:r>
          </a:p>
          <a:p>
            <a:pPr algn="just">
              <a:lnSpc>
                <a:spcPct val="150000"/>
              </a:lnSpc>
              <a:buFont typeface="Wingdings" pitchFamily="2" charset="2"/>
              <a:buChar char="§"/>
            </a:pPr>
            <a:r>
              <a:rPr lang="en-US" sz="2400" b="1" dirty="0" smtClean="0"/>
              <a:t>   Identity Operators</a:t>
            </a:r>
            <a:endParaRPr lang="en-US" sz="24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8991600" cy="1261884"/>
          </a:xfrm>
          <a:prstGeom prst="rect">
            <a:avLst/>
          </a:prstGeom>
        </p:spPr>
        <p:txBody>
          <a:bodyPr wrap="square">
            <a:spAutoFit/>
          </a:bodyPr>
          <a:lstStyle/>
          <a:p>
            <a:r>
              <a:rPr lang="en-US" sz="2800" b="1" dirty="0" smtClean="0"/>
              <a:t>Arithmetic operators</a:t>
            </a:r>
          </a:p>
          <a:p>
            <a:r>
              <a:rPr lang="en-US" sz="2400" dirty="0" smtClean="0"/>
              <a:t>Arithmetic operators are used to perform mathematical operations like addition, subtraction, multiplication etc.</a:t>
            </a:r>
            <a:endParaRPr lang="en-US" sz="2400" dirty="0"/>
          </a:p>
        </p:txBody>
      </p:sp>
      <p:pic>
        <p:nvPicPr>
          <p:cNvPr id="1026" name="Picture 2"/>
          <p:cNvPicPr>
            <a:picLocks noChangeAspect="1" noChangeArrowheads="1"/>
          </p:cNvPicPr>
          <p:nvPr/>
        </p:nvPicPr>
        <p:blipFill>
          <a:blip r:embed="rId2" cstate="print"/>
          <a:srcRect/>
          <a:stretch>
            <a:fillRect/>
          </a:stretch>
        </p:blipFill>
        <p:spPr bwMode="auto">
          <a:xfrm>
            <a:off x="0" y="1295400"/>
            <a:ext cx="9144000" cy="5562600"/>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63139"/>
            <a:ext cx="9144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Ex:</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x=15					</a:t>
            </a:r>
            <a:r>
              <a:rPr kumimoji="0" lang="en-US" sz="2400" b="1" i="0" u="none" strike="noStrike" cap="none" normalizeH="0" baseline="0" dirty="0" smtClean="0">
                <a:ln>
                  <a:noFill/>
                </a:ln>
                <a:solidFill>
                  <a:schemeClr val="tx1"/>
                </a:solidFill>
                <a:effectLst/>
                <a:ea typeface="Calibri" pitchFamily="34" charset="0"/>
                <a:cs typeface="Times New Roman" pitchFamily="18" charset="0"/>
              </a:rPr>
              <a:t>Output</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Y=4						x+y=19</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Print(‘x+y=’,x+y)				x-y=11</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Print(‘x-y=’,x-y)				x*y=60</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Print(‘x*y=’,x*y)				x/y=3.75</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Print(‘x/y=’x/y)				x||y=3</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Print(‘x||y=’,x||y)				x**y=50625</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Print(‘x**y=’,x**y)</a:t>
            </a: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610600" cy="2000548"/>
          </a:xfrm>
          <a:prstGeom prst="rect">
            <a:avLst/>
          </a:prstGeom>
        </p:spPr>
        <p:txBody>
          <a:bodyPr wrap="square">
            <a:spAutoFit/>
          </a:bodyPr>
          <a:lstStyle/>
          <a:p>
            <a:r>
              <a:rPr lang="en-US" sz="2800" b="1" dirty="0" smtClean="0"/>
              <a:t>Relational / Comparison operators</a:t>
            </a:r>
          </a:p>
          <a:p>
            <a:pPr algn="just"/>
            <a:r>
              <a:rPr lang="en-US" sz="2400" dirty="0" smtClean="0"/>
              <a:t>Comparison operators are used to compare values. It either returns True or False according to the condition. Used in conditional Statements.</a:t>
            </a:r>
          </a:p>
          <a:p>
            <a:pPr algn="just"/>
            <a:endParaRPr lang="en-US" sz="2400" dirty="0"/>
          </a:p>
        </p:txBody>
      </p:sp>
      <p:pic>
        <p:nvPicPr>
          <p:cNvPr id="45058" name="Picture 2"/>
          <p:cNvPicPr>
            <a:picLocks noChangeAspect="1" noChangeArrowheads="1"/>
          </p:cNvPicPr>
          <p:nvPr/>
        </p:nvPicPr>
        <p:blipFill>
          <a:blip r:embed="rId2" cstate="print"/>
          <a:srcRect/>
          <a:stretch>
            <a:fillRect/>
          </a:stretch>
        </p:blipFill>
        <p:spPr bwMode="auto">
          <a:xfrm>
            <a:off x="0" y="1981199"/>
            <a:ext cx="9144000" cy="4876801"/>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0" y="60943"/>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2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Eg:</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x=10					</a:t>
            </a:r>
            <a:r>
              <a:rPr kumimoji="0" lang="en-US" sz="2400" b="1" i="0" u="none" strike="noStrike" cap="none" normalizeH="0" baseline="0" dirty="0" smtClean="0">
                <a:ln>
                  <a:noFill/>
                </a:ln>
                <a:solidFill>
                  <a:schemeClr val="tx1"/>
                </a:solidFill>
                <a:effectLst/>
                <a:ea typeface="Calibri" pitchFamily="34" charset="0"/>
                <a:cs typeface="Times New Roman" pitchFamily="18" charset="0"/>
              </a:rPr>
              <a:t>Output</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Y=12						x&gt;y is FALSE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Print(‘x&gt;y is’,x&gt;y)				x&lt;y is TRUE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Print(‘x&lt;y is’,x&lt;y)				x==y is FALSE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 is’,x==y)			              x!=y is TRUE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Print(‘x!=y is’,x!=y)				x&gt;=y is FALSE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Print(‘x&gt;=y is’,x&gt;=y)			              x&lt;=y is TRUE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Print(‘x&lt;=y is’,x&lt;=y)</a:t>
            </a: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04800"/>
            <a:ext cx="8686800" cy="1261884"/>
          </a:xfrm>
          <a:prstGeom prst="rect">
            <a:avLst/>
          </a:prstGeom>
        </p:spPr>
        <p:txBody>
          <a:bodyPr wrap="square">
            <a:spAutoFit/>
          </a:bodyPr>
          <a:lstStyle/>
          <a:p>
            <a:r>
              <a:rPr lang="en-US" sz="2800" b="1" dirty="0" smtClean="0"/>
              <a:t>Logical operators</a:t>
            </a:r>
          </a:p>
          <a:p>
            <a:pPr algn="just"/>
            <a:r>
              <a:rPr lang="en-US" sz="2400" dirty="0" smtClean="0"/>
              <a:t>Logical operators are the and, or, not operators. Based on Boolean Algebra returns results as either True or False</a:t>
            </a:r>
            <a:endParaRPr lang="en-US" sz="2400" dirty="0"/>
          </a:p>
        </p:txBody>
      </p:sp>
      <p:pic>
        <p:nvPicPr>
          <p:cNvPr id="46081" name="Picture 1"/>
          <p:cNvPicPr>
            <a:picLocks noChangeAspect="1" noChangeArrowheads="1"/>
          </p:cNvPicPr>
          <p:nvPr/>
        </p:nvPicPr>
        <p:blipFill>
          <a:blip r:embed="rId2" cstate="print"/>
          <a:srcRect/>
          <a:stretch>
            <a:fillRect/>
          </a:stretch>
        </p:blipFill>
        <p:spPr bwMode="auto">
          <a:xfrm>
            <a:off x="0" y="1676400"/>
            <a:ext cx="9144000" cy="4648199"/>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0" y="-292626"/>
            <a:ext cx="9144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2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Eg</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x=True				</a:t>
            </a:r>
            <a:r>
              <a:rPr kumimoji="0" lang="en-US" sz="2400" b="1" i="0" u="none" strike="noStrike" cap="none" normalizeH="0" baseline="0" dirty="0" smtClean="0">
                <a:ln>
                  <a:noFill/>
                </a:ln>
                <a:solidFill>
                  <a:schemeClr val="tx1"/>
                </a:solidFill>
                <a:effectLst/>
                <a:ea typeface="Calibri" pitchFamily="34" charset="0"/>
                <a:cs typeface="Times New Roman" pitchFamily="18" charset="0"/>
              </a:rPr>
              <a:t>Output</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Y=False				x and y is false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 and y is’,x and y)		x or y is true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Print(‘x or y is’,x or y)			not x is false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Print(‘not x is ‘,not x)</a:t>
            </a: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8991600" cy="3293209"/>
          </a:xfrm>
          <a:prstGeom prst="rect">
            <a:avLst/>
          </a:prstGeom>
        </p:spPr>
        <p:txBody>
          <a:bodyPr wrap="square">
            <a:spAutoFit/>
          </a:bodyPr>
          <a:lstStyle/>
          <a:p>
            <a:r>
              <a:rPr lang="en-US" sz="2800" b="1" dirty="0" smtClean="0"/>
              <a:t>Assignment operators</a:t>
            </a:r>
          </a:p>
          <a:p>
            <a:pPr algn="just">
              <a:lnSpc>
                <a:spcPct val="150000"/>
              </a:lnSpc>
              <a:buFont typeface="Wingdings" pitchFamily="2" charset="2"/>
              <a:buChar char="§"/>
            </a:pPr>
            <a:r>
              <a:rPr lang="en-US" sz="2400" dirty="0" smtClean="0"/>
              <a:t>    Assignment operators are used in Python to assign values to variables. a = 5 is a simple assignment operator that assigns the value 5 on the right to the variable a on the left. </a:t>
            </a:r>
          </a:p>
          <a:p>
            <a:pPr algn="just">
              <a:lnSpc>
                <a:spcPct val="150000"/>
              </a:lnSpc>
              <a:buFont typeface="Wingdings" pitchFamily="2" charset="2"/>
              <a:buChar char="§"/>
            </a:pPr>
            <a:r>
              <a:rPr lang="en-US" sz="2400" dirty="0" smtClean="0"/>
              <a:t>    Multiple Assignments: Same value can be assigned to more than one variable</a:t>
            </a:r>
            <a:endParaRPr lang="en-US" sz="24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cstate="print"/>
          <a:srcRect/>
          <a:stretch>
            <a:fillRect/>
          </a:stretch>
        </p:blipFill>
        <p:spPr bwMode="auto">
          <a:xfrm>
            <a:off x="0" y="0"/>
            <a:ext cx="8915399" cy="6629400"/>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0" y="708137"/>
            <a:ext cx="9144000" cy="54476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Bitwise operators converts the operands data in the form of binary format performs operations on the binary values and gives the result in the form of decimal format.</a:t>
            </a:r>
          </a:p>
          <a:p>
            <a:pPr>
              <a:lnSpc>
                <a:spcPct val="150000"/>
              </a:lnSpc>
            </a:pPr>
            <a:r>
              <a:rPr lang="en-US" sz="2400" b="1" dirty="0" smtClean="0"/>
              <a:t>      Operator			              Meaning</a:t>
            </a:r>
          </a:p>
          <a:p>
            <a:pPr>
              <a:lnSpc>
                <a:spcPct val="150000"/>
              </a:lnSpc>
            </a:pPr>
            <a:r>
              <a:rPr lang="en-US" sz="2400" dirty="0" smtClean="0"/>
              <a:t>	&amp;				bitwise AND</a:t>
            </a:r>
          </a:p>
          <a:p>
            <a:pPr>
              <a:lnSpc>
                <a:spcPct val="150000"/>
              </a:lnSpc>
            </a:pPr>
            <a:r>
              <a:rPr lang="en-US" sz="2400" dirty="0" smtClean="0"/>
              <a:t>	|				Bitwise OR</a:t>
            </a:r>
          </a:p>
          <a:p>
            <a:pPr>
              <a:lnSpc>
                <a:spcPct val="150000"/>
              </a:lnSpc>
            </a:pPr>
            <a:r>
              <a:rPr lang="en-US" sz="2400" dirty="0" smtClean="0"/>
              <a:t>	~				Bitwise NOT</a:t>
            </a:r>
          </a:p>
          <a:p>
            <a:pPr>
              <a:lnSpc>
                <a:spcPct val="150000"/>
              </a:lnSpc>
            </a:pPr>
            <a:r>
              <a:rPr lang="en-US" sz="2400" dirty="0" smtClean="0"/>
              <a:t>	^				Bitwise XOR</a:t>
            </a:r>
          </a:p>
          <a:p>
            <a:pPr>
              <a:lnSpc>
                <a:spcPct val="150000"/>
              </a:lnSpc>
            </a:pPr>
            <a:r>
              <a:rPr lang="en-US" sz="2400" dirty="0" smtClean="0"/>
              <a:t>	&gt;&gt;				Bitwise right shift</a:t>
            </a:r>
          </a:p>
          <a:p>
            <a:pPr>
              <a:lnSpc>
                <a:spcPct val="150000"/>
              </a:lnSpc>
            </a:pPr>
            <a:r>
              <a:rPr lang="en-US" sz="2400" dirty="0" smtClean="0"/>
              <a:t>	&lt;&lt;				Bitwise left shift</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p:nvPr/>
        </p:nvSpPr>
        <p:spPr>
          <a:xfrm>
            <a:off x="0" y="228600"/>
            <a:ext cx="2884251" cy="523220"/>
          </a:xfrm>
          <a:prstGeom prst="rect">
            <a:avLst/>
          </a:prstGeom>
        </p:spPr>
        <p:txBody>
          <a:bodyPr wrap="none">
            <a:spAutoFit/>
          </a:bodyPr>
          <a:lstStyle/>
          <a:p>
            <a:r>
              <a:rPr lang="en-US" sz="2800" b="1" dirty="0" smtClean="0">
                <a:latin typeface="Calibri" pitchFamily="34" charset="0"/>
                <a:ea typeface="Calibri" pitchFamily="34" charset="0"/>
                <a:cs typeface="Times New Roman" pitchFamily="18" charset="0"/>
              </a:rPr>
              <a:t>Bitwise operators </a:t>
            </a:r>
            <a:endParaRPr lang="en-US" sz="2800" b="1"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0" y="46195"/>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2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Ex:</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x=10			</a:t>
            </a:r>
            <a:r>
              <a:rPr kumimoji="0" lang="en-US" sz="24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Output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Y=4				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x&amp;y</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4</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x|y</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-11</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x~y</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14</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x^y</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2</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Print(x&gt;&gt;y)			40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Print(x&lt;&lt;y)</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1"/>
            <a:ext cx="8763000" cy="3477875"/>
          </a:xfrm>
          <a:prstGeom prst="rect">
            <a:avLst/>
          </a:prstGeom>
        </p:spPr>
        <p:txBody>
          <a:bodyPr wrap="square">
            <a:spAutoFit/>
          </a:bodyPr>
          <a:lstStyle/>
          <a:p>
            <a:r>
              <a:rPr lang="en-US" sz="2800" b="1" dirty="0" smtClean="0"/>
              <a:t>Special operators</a:t>
            </a:r>
          </a:p>
          <a:p>
            <a:pPr algn="just"/>
            <a:r>
              <a:rPr lang="en-US" sz="2400" dirty="0" smtClean="0"/>
              <a:t>Python language offers some special type of operators like the identity operator or the membership operator. </a:t>
            </a:r>
          </a:p>
          <a:p>
            <a:pPr algn="just"/>
            <a:endParaRPr lang="en-US" sz="2400" b="1" dirty="0" smtClean="0"/>
          </a:p>
          <a:p>
            <a:pPr algn="just">
              <a:lnSpc>
                <a:spcPct val="150000"/>
              </a:lnSpc>
            </a:pPr>
            <a:r>
              <a:rPr lang="en-US" sz="2400" b="1" dirty="0" smtClean="0"/>
              <a:t>Membership operators</a:t>
            </a:r>
          </a:p>
          <a:p>
            <a:pPr algn="just">
              <a:lnSpc>
                <a:spcPct val="150000"/>
              </a:lnSpc>
              <a:buFont typeface="Wingdings" pitchFamily="2" charset="2"/>
              <a:buChar char="§"/>
            </a:pPr>
            <a:r>
              <a:rPr lang="en-US" sz="2400" dirty="0" smtClean="0"/>
              <a:t>   in and not in are the membership operators in Python.</a:t>
            </a:r>
          </a:p>
          <a:p>
            <a:pPr algn="just">
              <a:buFont typeface="Wingdings" pitchFamily="2" charset="2"/>
              <a:buChar char="§"/>
            </a:pPr>
            <a:r>
              <a:rPr lang="en-US" sz="2400" dirty="0" smtClean="0"/>
              <a:t>  They are used to test whether a value or variable is found in a sequence(string, list, tuple, set and dictionary</a:t>
            </a:r>
            <a:r>
              <a:rPr lang="en-US" dirty="0" smtClean="0"/>
              <a:t>).</a:t>
            </a:r>
          </a:p>
        </p:txBody>
      </p:sp>
      <p:sp>
        <p:nvSpPr>
          <p:cNvPr id="3" name="Rectangle 2"/>
          <p:cNvSpPr/>
          <p:nvPr/>
        </p:nvSpPr>
        <p:spPr>
          <a:xfrm>
            <a:off x="0" y="3810000"/>
            <a:ext cx="9144000" cy="2308324"/>
          </a:xfrm>
          <a:prstGeom prst="rect">
            <a:avLst/>
          </a:prstGeom>
        </p:spPr>
        <p:txBody>
          <a:bodyPr wrap="square">
            <a:spAutoFit/>
          </a:bodyPr>
          <a:lstStyle/>
          <a:p>
            <a:r>
              <a:rPr lang="en-US" sz="2400" b="1" dirty="0" smtClean="0"/>
              <a:t>Operators	                                  Description	</a:t>
            </a:r>
          </a:p>
          <a:p>
            <a:r>
              <a:rPr lang="en-US" sz="2400" dirty="0" smtClean="0"/>
              <a:t>in	Returns to true if it finds a variable in given sequence else false </a:t>
            </a:r>
            <a:r>
              <a:rPr lang="en-US" sz="2400" b="1" dirty="0" smtClean="0"/>
              <a:t>Example      </a:t>
            </a:r>
            <a:r>
              <a:rPr lang="en-US" sz="2400" dirty="0" smtClean="0"/>
              <a:t>5 in x</a:t>
            </a:r>
          </a:p>
          <a:p>
            <a:r>
              <a:rPr lang="en-US" sz="2400" dirty="0" smtClean="0"/>
              <a:t>not in 	Returns to true if it does not find a variable in given sequence else false</a:t>
            </a:r>
          </a:p>
          <a:p>
            <a:r>
              <a:rPr lang="en-US" sz="2400" b="1" dirty="0" smtClean="0"/>
              <a:t>Example      </a:t>
            </a:r>
            <a:r>
              <a:rPr lang="en-US" sz="2400" dirty="0" smtClean="0"/>
              <a:t>5 not in x		</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763000" cy="2369880"/>
          </a:xfrm>
          <a:prstGeom prst="rect">
            <a:avLst/>
          </a:prstGeom>
        </p:spPr>
        <p:txBody>
          <a:bodyPr wrap="square">
            <a:spAutoFit/>
          </a:bodyPr>
          <a:lstStyle/>
          <a:p>
            <a:r>
              <a:rPr lang="en-US" sz="2800" b="1" dirty="0" smtClean="0"/>
              <a:t>Identity Operators</a:t>
            </a:r>
          </a:p>
          <a:p>
            <a:pPr algn="just">
              <a:buFont typeface="Wingdings" pitchFamily="2" charset="2"/>
              <a:buChar char="§"/>
            </a:pPr>
            <a:r>
              <a:rPr lang="en-US" sz="2400" dirty="0" smtClean="0"/>
              <a:t>  is and is not are the identity operators in Python.</a:t>
            </a:r>
          </a:p>
          <a:p>
            <a:pPr algn="just">
              <a:buFont typeface="Wingdings" pitchFamily="2" charset="2"/>
              <a:buChar char="§"/>
            </a:pPr>
            <a:r>
              <a:rPr lang="en-US" sz="2400" dirty="0" smtClean="0"/>
              <a:t>  They are used to check if two values(or variables) are located on the same part of the memory. [used to compare memory locations of 2objects]</a:t>
            </a:r>
          </a:p>
          <a:p>
            <a:pPr algn="just">
              <a:buFont typeface="Wingdings" pitchFamily="2" charset="2"/>
              <a:buChar char="§"/>
            </a:pPr>
            <a:r>
              <a:rPr lang="en-US" sz="2400" dirty="0" smtClean="0"/>
              <a:t>  Two variables that are equal does not imply that they are identical.</a:t>
            </a:r>
          </a:p>
        </p:txBody>
      </p:sp>
      <p:sp>
        <p:nvSpPr>
          <p:cNvPr id="3" name="Rectangle 2"/>
          <p:cNvSpPr/>
          <p:nvPr/>
        </p:nvSpPr>
        <p:spPr>
          <a:xfrm>
            <a:off x="228600" y="2413338"/>
            <a:ext cx="8915400" cy="3416320"/>
          </a:xfrm>
          <a:prstGeom prst="rect">
            <a:avLst/>
          </a:prstGeom>
        </p:spPr>
        <p:txBody>
          <a:bodyPr wrap="square">
            <a:spAutoFit/>
          </a:bodyPr>
          <a:lstStyle/>
          <a:p>
            <a:endParaRPr lang="en-US" sz="2400" b="1" dirty="0" smtClean="0"/>
          </a:p>
          <a:p>
            <a:r>
              <a:rPr lang="en-US" sz="2400" b="1" dirty="0" smtClean="0"/>
              <a:t>Operator	                           Meaning	</a:t>
            </a:r>
          </a:p>
          <a:p>
            <a:r>
              <a:rPr lang="en-US" sz="2400" dirty="0" smtClean="0"/>
              <a:t>is	               Returns to true if variable on either side of operator                            		 are referring to same object else false 	</a:t>
            </a:r>
          </a:p>
          <a:p>
            <a:r>
              <a:rPr lang="en-US" sz="2400" b="1" dirty="0" smtClean="0"/>
              <a:t>Example :  </a:t>
            </a:r>
            <a:r>
              <a:rPr lang="en-US" sz="2400" dirty="0" smtClean="0"/>
              <a:t>x is True	</a:t>
            </a:r>
          </a:p>
          <a:p>
            <a:endParaRPr lang="en-US" sz="2400" dirty="0" smtClean="0"/>
          </a:p>
          <a:p>
            <a:r>
              <a:rPr lang="en-US" sz="2400" dirty="0" smtClean="0"/>
              <a:t>is not	               Returns to false if variable on either side of operator 		are referring to same 	</a:t>
            </a:r>
          </a:p>
          <a:p>
            <a:r>
              <a:rPr lang="en-US" sz="2400" b="1" dirty="0" smtClean="0"/>
              <a:t>Example:   </a:t>
            </a:r>
            <a:r>
              <a:rPr lang="en-US" sz="2400" dirty="0" smtClean="0"/>
              <a:t>x is not True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432530"/>
          </a:xfrm>
          <a:prstGeom prst="rect">
            <a:avLst/>
          </a:prstGeom>
        </p:spPr>
        <p:txBody>
          <a:bodyPr wrap="square">
            <a:spAutoFit/>
          </a:bodyPr>
          <a:lstStyle/>
          <a:p>
            <a:pPr algn="just"/>
            <a:r>
              <a:rPr lang="en-US" sz="2800" b="1" dirty="0" smtClean="0"/>
              <a:t>Python Operators Precedence </a:t>
            </a:r>
          </a:p>
          <a:p>
            <a:pPr algn="just"/>
            <a:r>
              <a:rPr lang="en-US" sz="2400" dirty="0" smtClean="0"/>
              <a:t>The following table lists all operators from highest precedence to lowest. </a:t>
            </a:r>
          </a:p>
          <a:p>
            <a:pPr algn="just"/>
            <a:r>
              <a:rPr lang="en-US" sz="2400" dirty="0" smtClean="0"/>
              <a:t>Operator 			Description </a:t>
            </a:r>
          </a:p>
          <a:p>
            <a:pPr algn="just"/>
            <a:r>
              <a:rPr lang="en-US" sz="2400" dirty="0" smtClean="0"/>
              <a:t>**     				Exponentiation (raise to the power) </a:t>
            </a:r>
          </a:p>
          <a:p>
            <a:pPr algn="just"/>
            <a:r>
              <a:rPr lang="en-US" sz="2400" dirty="0" smtClean="0"/>
              <a:t>~ + -				Complement, unary plus and minus</a:t>
            </a:r>
          </a:p>
          <a:p>
            <a:pPr algn="just"/>
            <a:r>
              <a:rPr lang="en-US" sz="2400" dirty="0" smtClean="0"/>
              <a:t>*/ % // 			Multiply, divide, modulo and floor division </a:t>
            </a:r>
          </a:p>
          <a:p>
            <a:pPr algn="just"/>
            <a:r>
              <a:rPr lang="en-US" sz="2400" dirty="0" smtClean="0"/>
              <a:t>+ -				Addition and subtraction </a:t>
            </a:r>
          </a:p>
          <a:p>
            <a:pPr algn="just"/>
            <a:r>
              <a:rPr lang="en-US" sz="2400" dirty="0" smtClean="0"/>
              <a:t>&gt;&gt; &lt;&lt; 				Right and left bitwise shift </a:t>
            </a:r>
          </a:p>
          <a:p>
            <a:pPr algn="just"/>
            <a:r>
              <a:rPr lang="en-US" sz="2400" dirty="0" smtClean="0"/>
              <a:t>&amp; 				Bitwise 'AND' </a:t>
            </a:r>
          </a:p>
          <a:p>
            <a:pPr algn="just"/>
            <a:r>
              <a:rPr lang="en-US" sz="2400" dirty="0" smtClean="0"/>
              <a:t>^ | 				Bitwise exclusive `OR' and regular `OR' </a:t>
            </a:r>
          </a:p>
          <a:p>
            <a:pPr algn="just"/>
            <a:r>
              <a:rPr lang="en-US" sz="2400" dirty="0" smtClean="0"/>
              <a:t>&lt;= &lt; &gt; &gt;= 			Comparison operators </a:t>
            </a:r>
          </a:p>
          <a:p>
            <a:pPr algn="just"/>
            <a:r>
              <a:rPr lang="en-US" sz="2400" dirty="0" smtClean="0"/>
              <a:t>&lt;&gt; == != 			Equality operators </a:t>
            </a:r>
          </a:p>
          <a:p>
            <a:pPr algn="just"/>
            <a:r>
              <a:rPr lang="en-US" sz="2400" dirty="0" smtClean="0"/>
              <a:t>= %= /= //= -= += *= **= 	Assignment operators </a:t>
            </a:r>
          </a:p>
          <a:p>
            <a:pPr algn="just"/>
            <a:r>
              <a:rPr lang="en-US" sz="2400" dirty="0" smtClean="0"/>
              <a:t>is   </a:t>
            </a:r>
            <a:r>
              <a:rPr lang="en-US" sz="2400" dirty="0" err="1" smtClean="0"/>
              <a:t>is</a:t>
            </a:r>
            <a:r>
              <a:rPr lang="en-US" sz="2400" dirty="0" smtClean="0"/>
              <a:t> not 			Identity operators </a:t>
            </a:r>
          </a:p>
          <a:p>
            <a:pPr algn="just"/>
            <a:r>
              <a:rPr lang="en-US" sz="2400" dirty="0" smtClean="0"/>
              <a:t>in  not in 			Membership operators </a:t>
            </a:r>
          </a:p>
          <a:p>
            <a:pPr algn="just"/>
            <a:r>
              <a:rPr lang="en-US" sz="2400" dirty="0" smtClean="0"/>
              <a:t>not or and 			Logical operators </a:t>
            </a:r>
            <a:endParaRPr lang="en-US" sz="24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70318"/>
          </a:xfrm>
          <a:prstGeom prst="rect">
            <a:avLst/>
          </a:prstGeom>
        </p:spPr>
        <p:txBody>
          <a:bodyPr wrap="square">
            <a:spAutoFit/>
          </a:bodyPr>
          <a:lstStyle/>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Conditional Statements (if ,if- else ,Nested if-else) </a:t>
            </a:r>
            <a:endParaRPr lang="en-US" sz="36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28600"/>
            <a:ext cx="7848600" cy="523220"/>
          </a:xfrm>
          <a:prstGeom prst="rect">
            <a:avLst/>
          </a:prstGeom>
        </p:spPr>
        <p:txBody>
          <a:bodyPr wrap="square">
            <a:spAutoFit/>
          </a:bodyPr>
          <a:lstStyle/>
          <a:p>
            <a:r>
              <a:rPr lang="en-US" sz="2800" b="1" dirty="0" smtClean="0">
                <a:latin typeface="Times New Roman" pitchFamily="18" charset="0"/>
                <a:cs typeface="Times New Roman" pitchFamily="18" charset="0"/>
              </a:rPr>
              <a:t>Conditional Statements (if ,if- else ,Nested if-else) </a:t>
            </a:r>
            <a:endParaRPr lang="en-US" sz="2800" b="1" dirty="0"/>
          </a:p>
        </p:txBody>
      </p:sp>
      <p:sp>
        <p:nvSpPr>
          <p:cNvPr id="3073" name="Rectangle 1"/>
          <p:cNvSpPr>
            <a:spLocks noChangeArrowheads="1"/>
          </p:cNvSpPr>
          <p:nvPr/>
        </p:nvSpPr>
        <p:spPr bwMode="auto">
          <a:xfrm>
            <a:off x="0" y="786373"/>
            <a:ext cx="91440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Generally Python Program execution starts from the first line, executes each and every statement only once and stops the execution of the program when control reached to the last line.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lang="en-US" sz="2400" dirty="0" smtClean="0">
                <a:latin typeface="Calibri" pitchFamily="34" charset="0"/>
                <a:ea typeface="Calibri" pitchFamily="34" charset="0"/>
                <a:cs typeface="Times New Roman" pitchFamily="18" charset="0"/>
              </a:rPr>
              <a:t>   These</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Statements are used to disturb the normal flow of execution of the program.</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2400" b="1" dirty="0" smtClean="0">
              <a:solidFill>
                <a:srgbClr val="002060"/>
              </a:solidFill>
              <a:latin typeface="Calibri" pitchFamily="34"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Block:</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The set of statements which are following some space indentation is known as a Block.</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 begins when the indentation increases.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Blocks can contain other Blocks.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Blocks end when the indentation decreases to zero or to a containing blocks indentation.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152400" y="118434"/>
            <a:ext cx="8763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Python supports 3 types of conditional statements. They are </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If</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r>
              <a:rPr kumimoji="0" lang="en-US" sz="2400" b="0" i="0" u="none" strike="noStrike" cap="none" normalizeH="0" dirty="0" smtClean="0">
                <a:ln>
                  <a:noFill/>
                </a:ln>
                <a:solidFill>
                  <a:schemeClr val="tx1"/>
                </a:solidFill>
                <a:effectLst/>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else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elif</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rgbClr val="C00000"/>
              </a:solidFill>
              <a:effectLst/>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C00000"/>
                </a:solidFill>
                <a:effectLst/>
                <a:ea typeface="Calibri" pitchFamily="34" charset="0"/>
                <a:cs typeface="Times New Roman" pitchFamily="18" charset="0"/>
              </a:rPr>
              <a:t>1. if:</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Condition returns true then it executes the if block otherwise if block execution is skipped.</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1" u="none" strike="noStrike" cap="none" normalizeH="0" baseline="0" dirty="0" smtClean="0">
                <a:ln>
                  <a:noFill/>
                </a:ln>
                <a:solidFill>
                  <a:schemeClr val="tx1"/>
                </a:solidFill>
                <a:effectLst/>
                <a:ea typeface="Calibri" pitchFamily="34" charset="0"/>
                <a:cs typeface="Times New Roman" pitchFamily="18" charset="0"/>
              </a:rPr>
              <a:t>Syntax</a:t>
            </a:r>
            <a:r>
              <a:rPr kumimoji="0" lang="en-US" sz="2400" b="1" i="1" u="none" strike="noStrike" cap="none" normalizeH="0" baseline="0" dirty="0" smtClean="0">
                <a:ln>
                  <a:noFill/>
                </a:ln>
                <a:solidFill>
                  <a:srgbClr val="002060"/>
                </a:solidFill>
                <a:effectLst/>
                <a:ea typeface="Calibri" pitchFamily="34" charset="0"/>
                <a:cs typeface="Times New Roman" pitchFamily="18" charset="0"/>
              </a:rPr>
              <a:t>:</a:t>
            </a:r>
            <a:r>
              <a:rPr kumimoji="0" lang="en-US" sz="2400" b="0" i="0" u="none" strike="noStrike" cap="none" normalizeH="0" baseline="0" dirty="0" smtClean="0">
                <a:ln>
                  <a:noFill/>
                </a:ln>
                <a:solidFill>
                  <a:srgbClr val="002060"/>
                </a:solidFill>
                <a:effectLst/>
                <a:ea typeface="Calibri" pitchFamily="34" charset="0"/>
                <a:cs typeface="Times New Roman" pitchFamily="18" charset="0"/>
              </a:rPr>
              <a:t> </a:t>
            </a:r>
            <a:r>
              <a:rPr kumimoji="0" lang="en-US" sz="2400" b="1" i="0" u="none" strike="noStrike" cap="none" normalizeH="0" baseline="0" dirty="0" smtClean="0">
                <a:ln>
                  <a:noFill/>
                </a:ln>
                <a:solidFill>
                  <a:srgbClr val="002060"/>
                </a:solidFill>
                <a:effectLst/>
                <a:ea typeface="Calibri" pitchFamily="34" charset="0"/>
                <a:cs typeface="Times New Roman" pitchFamily="18" charset="0"/>
              </a:rPr>
              <a:t>if condition:</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statement (one statement)</a:t>
            </a:r>
          </a:p>
          <a:p>
            <a:pPr algn="ctr"/>
            <a:r>
              <a:rPr lang="en-US" sz="2400" b="1" dirty="0" smtClean="0"/>
              <a:t>Or</a:t>
            </a:r>
            <a:endParaRPr lang="en-US" sz="2400" dirty="0" smtClean="0"/>
          </a:p>
          <a:p>
            <a:r>
              <a:rPr lang="en-US" sz="2400" dirty="0" smtClean="0"/>
              <a:t>	</a:t>
            </a:r>
            <a:r>
              <a:rPr lang="en-US" sz="2400" b="1" dirty="0" smtClean="0"/>
              <a:t>if condition :</a:t>
            </a:r>
            <a:endParaRPr lang="en-US" sz="2400" dirty="0" smtClean="0"/>
          </a:p>
          <a:p>
            <a:r>
              <a:rPr lang="en-US" sz="2400" dirty="0" smtClean="0"/>
              <a:t>		Statement 1</a:t>
            </a:r>
          </a:p>
          <a:p>
            <a:r>
              <a:rPr lang="en-US" sz="2400" dirty="0" smtClean="0"/>
              <a:t>		Statement 2		(multiple statements)</a:t>
            </a:r>
          </a:p>
          <a:p>
            <a:r>
              <a:rPr lang="en-US" sz="2400" dirty="0" smtClean="0"/>
              <a:t>		--------------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543203"/>
            <a:ext cx="914400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EX:</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Print (“begin”)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x = input (“enter a positive number”)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int</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(x)</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if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&lt;10: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 (“given number is 1 digit number”)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print (“end”)</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2400" dirty="0" smtClean="0">
              <a:latin typeface="Calibri" pitchFamily="34" charset="0"/>
              <a:cs typeface="Times New Roman" pitchFamily="18" charset="0"/>
            </a:endParaRPr>
          </a:p>
          <a:p>
            <a:r>
              <a:rPr lang="en-US" sz="2400" b="1" dirty="0" smtClean="0"/>
              <a:t>Output 1:</a:t>
            </a:r>
            <a:r>
              <a:rPr lang="en-US" sz="2400" dirty="0" smtClean="0"/>
              <a:t>  begin				</a:t>
            </a:r>
            <a:r>
              <a:rPr lang="en-US" sz="2400" b="1" dirty="0" smtClean="0"/>
              <a:t>Output2: </a:t>
            </a:r>
            <a:r>
              <a:rPr lang="en-US" sz="2400" dirty="0" smtClean="0"/>
              <a:t>begin</a:t>
            </a:r>
          </a:p>
          <a:p>
            <a:r>
              <a:rPr lang="en-US" sz="2400" dirty="0" smtClean="0"/>
              <a:t>enter a positive number</a:t>
            </a:r>
            <a:r>
              <a:rPr lang="en-US" sz="2400" b="1" dirty="0" smtClean="0"/>
              <a:t>5			</a:t>
            </a:r>
            <a:r>
              <a:rPr lang="en-US" sz="2400" dirty="0" smtClean="0"/>
              <a:t>enter a positive number</a:t>
            </a:r>
            <a:r>
              <a:rPr lang="en-US" sz="2400" b="1" dirty="0" smtClean="0"/>
              <a:t>120 </a:t>
            </a:r>
            <a:r>
              <a:rPr lang="en-US" sz="2400" dirty="0" smtClean="0"/>
              <a:t>Given number is 1 digit number		end</a:t>
            </a:r>
          </a:p>
          <a:p>
            <a:r>
              <a:rPr lang="en-US" sz="2400" dirty="0" smtClean="0"/>
              <a:t>end</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0" y="51808"/>
            <a:ext cx="91440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C00000"/>
                </a:solidFill>
                <a:effectLst/>
                <a:latin typeface="Calibri" pitchFamily="34" charset="0"/>
                <a:ea typeface="Calibri" pitchFamily="34" charset="0"/>
                <a:cs typeface="Times New Roman" pitchFamily="18" charset="0"/>
              </a:rPr>
              <a:t>2. else: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tabLst/>
            </a:pPr>
            <a:r>
              <a:rPr kumimoji="0" lang="en-US" sz="24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else block should be preceded by any one of the following blocks.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1.if 		2.elif		3.while		4.for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spcBef>
                <a:spcPct val="0"/>
              </a:spcBef>
              <a:spcAft>
                <a:spcPct val="0"/>
              </a:spcAft>
              <a:buClrTx/>
              <a:buSzTx/>
              <a:tabLst/>
            </a:pPr>
            <a:r>
              <a:rPr kumimoji="0" lang="en-US" sz="24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else block preceding block condition returns false then only it will execute the following else block.</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1" i="1"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Syntax:</a:t>
            </a:r>
            <a:r>
              <a:rPr kumimoji="0" lang="en-US" sz="24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r>
              <a:rPr kumimoji="0" lang="en-US" sz="2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if condition: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statement1</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statement2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	</a:t>
            </a:r>
            <a:r>
              <a:rPr kumimoji="0" lang="en-US" sz="2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	else: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statement1</a:t>
            </a:r>
            <a:endParaRPr kumimoji="0" lang="en-US" sz="2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statement2</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p>
          <a:p>
            <a:pPr lvl="0" eaLnBrk="0" fontAlgn="base" hangingPunct="0">
              <a:lnSpc>
                <a:spcPct val="150000"/>
              </a:lnSpc>
              <a:spcBef>
                <a:spcPct val="0"/>
              </a:spcBef>
              <a:spcAft>
                <a:spcPct val="0"/>
              </a:spcAft>
            </a:pPr>
            <a:r>
              <a:rPr lang="en-US" sz="2400" dirty="0" smtClean="0">
                <a:latin typeface="Calibri" pitchFamily="34" charset="0"/>
                <a:ea typeface="Calibri" pitchFamily="34" charset="0"/>
                <a:cs typeface="Times New Roman" pitchFamily="18"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0" y="618932"/>
            <a:ext cx="914400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Ex:</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 (“begin”)</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400" dirty="0" smtClean="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x=input (“enter a positive number”)</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int</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(x)</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if x&gt;10:</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 (“Given number is 1 digit number”)</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else: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r>
              <a:rPr kumimoji="0" lang="en-US" sz="2400" b="0" i="0" u="none" strike="noStrike" cap="none" normalizeH="0" dirty="0" smtClean="0">
                <a:ln>
                  <a:noFill/>
                </a:ln>
                <a:solidFill>
                  <a:schemeClr val="tx1"/>
                </a:solidFill>
                <a:effectLst/>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print (“Given number is &gt;=2 digit number”)</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 (“end”)</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C00000"/>
                </a:solidFill>
                <a:effectLst/>
                <a:ea typeface="Calibri" pitchFamily="34" charset="0"/>
                <a:cs typeface="Times New Roman" pitchFamily="18" charset="0"/>
              </a:rPr>
              <a:t>output 1: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r>
              <a:rPr kumimoji="0" lang="en-US" sz="2400" b="1" i="0" u="none" strike="noStrike" cap="none" normalizeH="0" baseline="0" dirty="0" smtClean="0">
                <a:ln>
                  <a:noFill/>
                </a:ln>
                <a:solidFill>
                  <a:srgbClr val="C00000"/>
                </a:solidFill>
                <a:effectLst/>
                <a:ea typeface="Calibri" pitchFamily="34" charset="0"/>
                <a:cs typeface="Times New Roman" pitchFamily="18" charset="0"/>
              </a:rPr>
              <a:t>output </a:t>
            </a:r>
            <a:r>
              <a:rPr lang="en-US" sz="2400" b="1" dirty="0" smtClean="0">
                <a:solidFill>
                  <a:srgbClr val="C00000"/>
                </a:solidFill>
                <a:ea typeface="Calibri" pitchFamily="34" charset="0"/>
                <a:cs typeface="Times New Roman" pitchFamily="18" charset="0"/>
              </a:rPr>
              <a:t>2</a:t>
            </a:r>
            <a:r>
              <a:rPr kumimoji="0" lang="en-US" sz="2400" b="1" i="0" u="none" strike="noStrike" cap="none" normalizeH="0" baseline="0" dirty="0" smtClean="0">
                <a:ln>
                  <a:noFill/>
                </a:ln>
                <a:solidFill>
                  <a:srgbClr val="C00000"/>
                </a:solidFill>
                <a:effectLst/>
                <a:ea typeface="Calibri" pitchFamily="34" charset="0"/>
                <a:cs typeface="Times New Roman" pitchFamily="18" charset="0"/>
              </a:rPr>
              <a:t>: </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enter a positive number5		enter a positive number5</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Given number is 1 digit number 	Given number is &gt;=2 digit number</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end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end</a:t>
            </a: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0" y="199504"/>
            <a:ext cx="9144000"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C00000"/>
                </a:solidFill>
                <a:effectLst/>
                <a:latin typeface="Calibri" pitchFamily="34" charset="0"/>
                <a:ea typeface="Calibri" pitchFamily="34" charset="0"/>
                <a:cs typeface="Times New Roman" pitchFamily="18" charset="0"/>
              </a:rPr>
              <a:t>3.elif:</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 should be preceded by either if block or another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a:t>
            </a:r>
            <a:endParaRPr lang="en-US" sz="2400" dirty="0" smtClean="0">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
              <a:tabLst/>
            </a:pPr>
            <a:r>
              <a:rPr kumimoji="0" lang="en-US" sz="2400" b="0" i="0" u="none" strike="noStrike" cap="none" normalizeH="0" dirty="0" smtClean="0">
                <a:ln>
                  <a:noFill/>
                </a:ln>
                <a:solidFill>
                  <a:schemeClr val="tx1"/>
                </a:solidFill>
                <a:effectLst/>
                <a:latin typeface="Arial" pitchFamily="34" charset="0"/>
                <a:ea typeface="Calibri" pitchFamily="34" charset="0"/>
                <a:cs typeface="Arial" pitchFamily="34"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 preceding block returns false then only control will go to the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a:t>
            </a:r>
            <a:endParaRPr lang="en-US" sz="2400" dirty="0" smtClean="0">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
              <a:tabLst/>
            </a:pPr>
            <a:r>
              <a:rPr kumimoji="0" lang="en-US" sz="2400" b="0" i="0" u="none" strike="noStrike" cap="none" normalizeH="0" dirty="0" smtClean="0">
                <a:ln>
                  <a:noFill/>
                </a:ln>
                <a:solidFill>
                  <a:schemeClr val="tx1"/>
                </a:solidFill>
                <a:effectLst/>
                <a:latin typeface="Arial" pitchFamily="34" charset="0"/>
                <a:ea typeface="Calibri" pitchFamily="34" charset="0"/>
                <a:cs typeface="Arial" pitchFamily="34" charset="0"/>
              </a:rPr>
              <a:t>   </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After reaching the control block to the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 if condition returns true then only it will execute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block.</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0" y="232006"/>
            <a:ext cx="9144000"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Ex:</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 (“begin”)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x = input(“enter a positive number”)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int</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(x)</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if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&lt;10: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 (“given number is 1 digit number”)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&lt;100: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 (“given number is 2 digit number”)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elif</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&lt;1000: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 (“given number is 3 digit number”)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else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print(“given number is  &gt;=4 digit number”)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print (“end”)</a:t>
            </a:r>
          </a:p>
          <a:p>
            <a:r>
              <a:rPr lang="en-US" sz="2400" b="1" dirty="0" smtClean="0"/>
              <a:t>Output1:</a:t>
            </a:r>
            <a:r>
              <a:rPr lang="en-US" sz="2400" dirty="0" smtClean="0"/>
              <a:t>				</a:t>
            </a:r>
            <a:r>
              <a:rPr lang="en-US" sz="2400" b="1" dirty="0" smtClean="0"/>
              <a:t>Output2:</a:t>
            </a:r>
            <a:endParaRPr lang="en-US" sz="2400" dirty="0" smtClean="0"/>
          </a:p>
          <a:p>
            <a:r>
              <a:rPr lang="en-US" sz="2400" dirty="0" smtClean="0"/>
              <a:t>begin					</a:t>
            </a:r>
            <a:r>
              <a:rPr lang="en-US" sz="2400" dirty="0" err="1" smtClean="0"/>
              <a:t>begin</a:t>
            </a:r>
            <a:endParaRPr lang="en-US" sz="2400" dirty="0" smtClean="0"/>
          </a:p>
          <a:p>
            <a:r>
              <a:rPr lang="en-US" sz="2400" dirty="0" smtClean="0"/>
              <a:t>enter a positive number5		enter a positive number15</a:t>
            </a:r>
          </a:p>
          <a:p>
            <a:r>
              <a:rPr lang="en-US" sz="2400" dirty="0" smtClean="0"/>
              <a:t>given number is 1 digit number	given number is 2 digit number</a:t>
            </a:r>
          </a:p>
          <a:p>
            <a:r>
              <a:rPr lang="en-US" sz="2400" dirty="0" smtClean="0"/>
              <a:t>end		   			</a:t>
            </a:r>
            <a:r>
              <a:rPr lang="en-US" sz="2400" dirty="0" err="1" smtClean="0"/>
              <a:t>end</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9144000" cy="3416320"/>
          </a:xfrm>
          <a:prstGeom prst="rect">
            <a:avLst/>
          </a:prstGeom>
        </p:spPr>
        <p:txBody>
          <a:bodyPr wrap="square">
            <a:spAutoFit/>
          </a:bodyPr>
          <a:lstStyle/>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Looping( for, while nested loops) </a:t>
            </a:r>
            <a:endParaRPr lang="en-US" sz="3600"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5260479" cy="523220"/>
          </a:xfrm>
          <a:prstGeom prst="rect">
            <a:avLst/>
          </a:prstGeom>
        </p:spPr>
        <p:txBody>
          <a:bodyPr wrap="square">
            <a:spAutoFit/>
          </a:bodyPr>
          <a:lstStyle/>
          <a:p>
            <a:r>
              <a:rPr lang="en-US" sz="2800" b="1" dirty="0" smtClean="0">
                <a:latin typeface="Times New Roman" pitchFamily="18" charset="0"/>
                <a:cs typeface="Times New Roman" pitchFamily="18" charset="0"/>
              </a:rPr>
              <a:t>Looping( for, while nested loops) </a:t>
            </a:r>
            <a:endParaRPr lang="en-US" sz="2800" b="1" dirty="0"/>
          </a:p>
        </p:txBody>
      </p:sp>
      <p:sp>
        <p:nvSpPr>
          <p:cNvPr id="3073" name="Rectangle 1"/>
          <p:cNvSpPr>
            <a:spLocks noChangeArrowheads="1"/>
          </p:cNvSpPr>
          <p:nvPr/>
        </p:nvSpPr>
        <p:spPr bwMode="auto">
          <a:xfrm>
            <a:off x="152401" y="862613"/>
            <a:ext cx="8991600" cy="49552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lang="en-US" sz="2800" b="1" dirty="0" smtClean="0">
                <a:cs typeface="Arial" pitchFamily="34" charset="0"/>
              </a:rPr>
              <a:t>While</a:t>
            </a:r>
          </a:p>
          <a:p>
            <a:pPr lvl="0" algn="just" fontAlgn="base">
              <a:spcBef>
                <a:spcPct val="0"/>
              </a:spcBef>
              <a:spcAft>
                <a:spcPct val="0"/>
              </a:spcAft>
              <a:buFont typeface="Wingdings" pitchFamily="2" charset="2"/>
              <a:buChar char="§"/>
            </a:pPr>
            <a:r>
              <a:rPr lang="en-US" sz="2400" dirty="0" smtClean="0"/>
              <a:t>    In python, while loop is used to execute a block of statements repeatedly until a given a condition is satisfied. </a:t>
            </a:r>
          </a:p>
          <a:p>
            <a:pPr lvl="0" algn="just" fontAlgn="base">
              <a:spcBef>
                <a:spcPct val="0"/>
              </a:spcBef>
              <a:spcAft>
                <a:spcPct val="0"/>
              </a:spcAft>
              <a:buFont typeface="Wingdings" pitchFamily="2" charset="2"/>
              <a:buChar char="§"/>
            </a:pPr>
            <a:r>
              <a:rPr lang="en-US" sz="2400" dirty="0" smtClean="0"/>
              <a:t>    when the condition becomes false, the line immediately after the loop in program is executed.</a:t>
            </a:r>
          </a:p>
          <a:p>
            <a:pPr lvl="0" algn="just" fontAlgn="base">
              <a:spcBef>
                <a:spcPct val="0"/>
              </a:spcBef>
              <a:spcAft>
                <a:spcPct val="0"/>
              </a:spcAft>
            </a:pPr>
            <a:endParaRPr kumimoji="0" lang="en-US" sz="2400" i="0" u="none" strike="noStrike" cap="none" normalizeH="0" baseline="0" dirty="0" smtClean="0">
              <a:ln>
                <a:noFill/>
              </a:ln>
              <a:solidFill>
                <a:schemeClr val="tx1"/>
              </a:solidFill>
              <a:effectLst/>
              <a:latin typeface="Arial" pitchFamily="34" charset="0"/>
              <a:cs typeface="Arial" pitchFamily="34" charset="0"/>
            </a:endParaRPr>
          </a:p>
          <a:p>
            <a:r>
              <a:rPr lang="en-US" sz="2400" dirty="0" smtClean="0">
                <a:latin typeface="Arial" pitchFamily="34" charset="0"/>
                <a:cs typeface="Arial" pitchFamily="34" charset="0"/>
              </a:rPr>
              <a:t>Ex: </a:t>
            </a:r>
            <a:r>
              <a:rPr lang="en-US" sz="2400" dirty="0" err="1" smtClean="0"/>
              <a:t>i</a:t>
            </a:r>
            <a:r>
              <a:rPr lang="en-US" sz="2400" dirty="0" smtClean="0"/>
              <a:t> =1					</a:t>
            </a:r>
            <a:r>
              <a:rPr lang="en-US" sz="2400" b="1" dirty="0" smtClean="0"/>
              <a:t>Output:</a:t>
            </a:r>
            <a:r>
              <a:rPr lang="en-US" sz="2400" dirty="0" smtClean="0"/>
              <a:t>        5050</a:t>
            </a:r>
          </a:p>
          <a:p>
            <a:r>
              <a:rPr lang="en-US" sz="2400" dirty="0" smtClean="0"/>
              <a:t>      sum =0</a:t>
            </a:r>
          </a:p>
          <a:p>
            <a:r>
              <a:rPr lang="en-US" sz="2400" dirty="0" smtClean="0"/>
              <a:t>      while </a:t>
            </a:r>
            <a:r>
              <a:rPr lang="en-US" sz="2400" dirty="0" err="1" smtClean="0"/>
              <a:t>i</a:t>
            </a:r>
            <a:r>
              <a:rPr lang="en-US" sz="2400" dirty="0" smtClean="0"/>
              <a:t>&lt;=100:</a:t>
            </a:r>
          </a:p>
          <a:p>
            <a:r>
              <a:rPr lang="en-US" sz="2400" dirty="0" smtClean="0"/>
              <a:t>		sum = </a:t>
            </a:r>
            <a:r>
              <a:rPr lang="en-US" sz="2400" dirty="0" err="1" smtClean="0"/>
              <a:t>sum+i</a:t>
            </a:r>
            <a:endParaRPr lang="en-US" sz="2400" dirty="0" smtClean="0"/>
          </a:p>
          <a:p>
            <a:r>
              <a:rPr lang="en-US" sz="2400" dirty="0" smtClean="0"/>
              <a:t>		</a:t>
            </a:r>
            <a:r>
              <a:rPr lang="en-US" sz="2400" dirty="0" err="1" smtClean="0"/>
              <a:t>i</a:t>
            </a:r>
            <a:r>
              <a:rPr lang="en-US" sz="2400" dirty="0" smtClean="0"/>
              <a:t> = i+1</a:t>
            </a:r>
          </a:p>
          <a:p>
            <a:r>
              <a:rPr lang="en-US" sz="2400" dirty="0" smtClean="0"/>
              <a:t>      print (“sum”)</a:t>
            </a:r>
          </a:p>
          <a:p>
            <a:pPr lvl="0" algn="just" fontAlgn="base">
              <a:spcBef>
                <a:spcPct val="0"/>
              </a:spcBef>
              <a:spcAft>
                <a:spcPct val="0"/>
              </a:spcAft>
            </a:pPr>
            <a:endParaRPr kumimoji="0" lang="en-US" sz="240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ChangeArrowheads="1"/>
          </p:cNvSpPr>
          <p:nvPr/>
        </p:nvSpPr>
        <p:spPr bwMode="auto">
          <a:xfrm>
            <a:off x="0" y="393174"/>
            <a:ext cx="9144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Ex</a:t>
            </a:r>
            <a:r>
              <a:rPr kumimoji="0" lang="en-US" sz="2400" b="1" i="0" u="none" strike="noStrike" cap="none" normalizeH="0" baseline="0" dirty="0" smtClean="0">
                <a:ln>
                  <a:noFill/>
                </a:ln>
                <a:solidFill>
                  <a:srgbClr val="00B050"/>
                </a:solidFill>
                <a:effectLst/>
                <a:ea typeface="Calibri" pitchFamily="34" charset="0"/>
                <a:cs typeface="Times New Roman" pitchFamily="18" charset="0"/>
              </a:rPr>
              <a:t>:</a:t>
            </a:r>
            <a:r>
              <a:rPr kumimoji="0" lang="en-US" sz="2400" b="0" i="0" u="none" strike="noStrike" cap="none" normalizeH="0" baseline="0" dirty="0" smtClean="0">
                <a:ln>
                  <a:noFill/>
                </a:ln>
                <a:solidFill>
                  <a:srgbClr val="00B050"/>
                </a:solidFill>
                <a:effectLst/>
                <a:ea typeface="Calibri" pitchFamily="34" charset="0"/>
                <a:cs typeface="Times New Roman" pitchFamily="18" charset="0"/>
              </a:rPr>
              <a:t> </a:t>
            </a:r>
            <a:r>
              <a:rPr kumimoji="0" lang="en-US" sz="2400" b="1" i="0" u="none" strike="noStrike" cap="none" normalizeH="0" baseline="0" dirty="0" smtClean="0">
                <a:ln>
                  <a:noFill/>
                </a:ln>
                <a:solidFill>
                  <a:srgbClr val="00B050"/>
                </a:solidFill>
                <a:effectLst/>
                <a:ea typeface="Calibri" pitchFamily="34" charset="0"/>
                <a:cs typeface="Times New Roman" pitchFamily="18" charset="0"/>
              </a:rPr>
              <a:t>Program for using while-else</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 (“begin”)			 	</a:t>
            </a:r>
            <a:r>
              <a:rPr kumimoji="0" lang="en-US" sz="2400" b="1" i="0" u="none" strike="noStrike" cap="none" normalizeH="0" baseline="0" dirty="0" smtClean="0">
                <a:ln>
                  <a:noFill/>
                </a:ln>
                <a:solidFill>
                  <a:srgbClr val="C00000"/>
                </a:solidFill>
                <a:effectLst/>
                <a:ea typeface="Calibri" pitchFamily="34" charset="0"/>
                <a:cs typeface="Times New Roman" pitchFamily="18" charset="0"/>
              </a:rPr>
              <a:t>Output:</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begin</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=1							welcome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while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&lt;=5:						welcome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 (“welcome”)				welcome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 </a:t>
            </a:r>
            <a:r>
              <a:rPr kumimoji="0" lang="en-US" sz="2400" b="0" i="0" u="none" strike="noStrike" cap="none" normalizeH="0" baseline="0" dirty="0" err="1" smtClean="0">
                <a:ln>
                  <a:noFill/>
                </a:ln>
                <a:solidFill>
                  <a:schemeClr val="tx1"/>
                </a:solidFill>
                <a:effectLst/>
                <a:ea typeface="Calibri" pitchFamily="34" charset="0"/>
                <a:cs typeface="Times New Roman" pitchFamily="18" charset="0"/>
              </a:rPr>
              <a:t>i</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+ 1						welcome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else:							welcome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 (“in else”)				in else</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print (“end”)						end</a:t>
            </a: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ChangeArrowheads="1"/>
          </p:cNvSpPr>
          <p:nvPr/>
        </p:nvSpPr>
        <p:spPr bwMode="auto">
          <a:xfrm>
            <a:off x="0" y="-22718"/>
            <a:ext cx="9144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chemeClr val="tx1"/>
                </a:solidFill>
                <a:effectLst/>
                <a:ea typeface="Calibri" pitchFamily="34" charset="0"/>
                <a:cs typeface="Times New Roman" pitchFamily="18" charset="0"/>
              </a:rPr>
              <a:t>for</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p>
          <a:p>
            <a:pPr marL="0" marR="0" lvl="0" indent="0" algn="just" defTabSz="914400" rtl="0" eaLnBrk="1" fontAlgn="base" latinLnBrk="0" hangingPunct="1">
              <a:lnSpc>
                <a:spcPct val="100000"/>
              </a:lnSpc>
              <a:spcBef>
                <a:spcPct val="0"/>
              </a:spcBef>
              <a:spcAft>
                <a:spcPct val="0"/>
              </a:spcAft>
              <a:buClrTx/>
              <a:buSzTx/>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for loop executes the given logic with respect to every element of the iterable object</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1" u="none" strike="noStrike" cap="none" normalizeH="0" baseline="0" dirty="0" smtClean="0">
                <a:ln>
                  <a:noFill/>
                </a:ln>
                <a:solidFill>
                  <a:srgbClr val="C00000"/>
                </a:solidFill>
                <a:effectLst/>
                <a:ea typeface="Calibri" pitchFamily="34" charset="0"/>
                <a:cs typeface="Times New Roman" pitchFamily="18" charset="0"/>
              </a:rPr>
              <a:t>Syntax: </a:t>
            </a:r>
            <a:r>
              <a:rPr kumimoji="0" lang="en-US" sz="2400" b="0" i="0" u="none" strike="noStrike" cap="none" normalizeH="0" baseline="0" dirty="0" smtClean="0">
                <a:ln>
                  <a:noFill/>
                </a:ln>
                <a:solidFill>
                  <a:schemeClr val="tx1"/>
                </a:solidFill>
                <a:effectLst/>
                <a:ea typeface="Calibri" pitchFamily="34" charset="0"/>
                <a:cs typeface="Times New Roman" pitchFamily="18" charset="0"/>
              </a:rPr>
              <a:t>for variablename    in    iterableobject:</a:t>
            </a:r>
            <a:endParaRPr kumimoji="0" lang="en-US" sz="24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ea typeface="Calibri" pitchFamily="34"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lang="en-US" sz="2400" dirty="0" smtClean="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lang="en-US" sz="2400" b="1" dirty="0" smtClean="0">
                <a:cs typeface="Times New Roman" pitchFamily="18" charset="0"/>
              </a:rPr>
              <a:t>Ex</a:t>
            </a:r>
          </a:p>
          <a:p>
            <a:r>
              <a:rPr lang="en-US" sz="2400" dirty="0" smtClean="0"/>
              <a:t>numbers = [0, 1, 2, 3, 4, 5, 6, 7, 8, 9]</a:t>
            </a:r>
          </a:p>
          <a:p>
            <a:r>
              <a:rPr lang="en-US" sz="2400" dirty="0" smtClean="0"/>
              <a:t>for number in numbers:</a:t>
            </a:r>
          </a:p>
          <a:p>
            <a:r>
              <a:rPr lang="en-US" sz="2400" dirty="0" smtClean="0"/>
              <a:t>	print (number)</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2400" dirty="0" smtClean="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9144000" cy="3416320"/>
          </a:xfrm>
          <a:prstGeom prst="rect">
            <a:avLst/>
          </a:prstGeom>
        </p:spPr>
        <p:txBody>
          <a:bodyPr wrap="square">
            <a:spAutoFit/>
          </a:bodyPr>
          <a:lstStyle/>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r>
              <a:rPr lang="en-US" sz="3600" dirty="0" smtClean="0">
                <a:latin typeface="Times New Roman" pitchFamily="18" charset="0"/>
                <a:cs typeface="Times New Roman" pitchFamily="18" charset="0"/>
              </a:rPr>
              <a:t>Control Statements(break , continue ,pass)</a:t>
            </a:r>
            <a:endParaRPr lang="en-US" sz="3600"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609600"/>
            <a:ext cx="8686800" cy="4524315"/>
          </a:xfrm>
          <a:prstGeom prst="rect">
            <a:avLst/>
          </a:prstGeom>
        </p:spPr>
        <p:txBody>
          <a:bodyPr wrap="square">
            <a:spAutoFit/>
          </a:bodyPr>
          <a:lstStyle/>
          <a:p>
            <a:r>
              <a:rPr lang="en-US" sz="2400" b="1" dirty="0" smtClean="0"/>
              <a:t>break  </a:t>
            </a:r>
          </a:p>
          <a:p>
            <a:pPr algn="just">
              <a:buFont typeface="Wingdings" pitchFamily="2" charset="2"/>
              <a:buChar char="§"/>
            </a:pPr>
            <a:r>
              <a:rPr lang="en-US" sz="2400" dirty="0" smtClean="0"/>
              <a:t>   To interrupt the loop, to start a new iteration (one “round” of executing the block), or to simply end the loop we use break.</a:t>
            </a:r>
          </a:p>
          <a:p>
            <a:pPr algn="just"/>
            <a:r>
              <a:rPr lang="en-US" sz="2400" b="1" dirty="0" smtClean="0"/>
              <a:t>EX</a:t>
            </a:r>
          </a:p>
          <a:p>
            <a:pPr algn="just"/>
            <a:r>
              <a:rPr lang="en-US" sz="2400" dirty="0" smtClean="0"/>
              <a:t>print("begin")</a:t>
            </a:r>
          </a:p>
          <a:p>
            <a:pPr algn="just"/>
            <a:r>
              <a:rPr lang="en-US" sz="2400" dirty="0" err="1" smtClean="0"/>
              <a:t>i</a:t>
            </a:r>
            <a:r>
              <a:rPr lang="en-US" sz="2400" dirty="0" smtClean="0"/>
              <a:t>=1</a:t>
            </a:r>
          </a:p>
          <a:p>
            <a:pPr algn="just"/>
            <a:r>
              <a:rPr lang="en-US" sz="2400" dirty="0" smtClean="0"/>
              <a:t>for </a:t>
            </a:r>
            <a:r>
              <a:rPr lang="en-US" sz="2400" dirty="0" err="1" smtClean="0"/>
              <a:t>i</a:t>
            </a:r>
            <a:r>
              <a:rPr lang="en-US" sz="2400" dirty="0" smtClean="0"/>
              <a:t> in "python":</a:t>
            </a:r>
          </a:p>
          <a:p>
            <a:pPr algn="just"/>
            <a:r>
              <a:rPr lang="en-US" sz="2400" dirty="0" smtClean="0"/>
              <a:t>    if </a:t>
            </a:r>
            <a:r>
              <a:rPr lang="en-US" sz="2400" dirty="0" err="1" smtClean="0"/>
              <a:t>i</a:t>
            </a:r>
            <a:r>
              <a:rPr lang="en-US" sz="2400" dirty="0" smtClean="0"/>
              <a:t>=='h':</a:t>
            </a:r>
          </a:p>
          <a:p>
            <a:pPr algn="just"/>
            <a:r>
              <a:rPr lang="en-US" sz="2400" dirty="0" smtClean="0"/>
              <a:t>        break</a:t>
            </a:r>
          </a:p>
          <a:p>
            <a:pPr algn="just"/>
            <a:r>
              <a:rPr lang="en-US" sz="2400" dirty="0" smtClean="0"/>
              <a:t>    else:</a:t>
            </a:r>
          </a:p>
          <a:p>
            <a:pPr algn="just"/>
            <a:r>
              <a:rPr lang="en-US" sz="2400" dirty="0" smtClean="0"/>
              <a:t>        print(</a:t>
            </a:r>
            <a:r>
              <a:rPr lang="en-US" sz="2400" dirty="0" err="1" smtClean="0"/>
              <a:t>i</a:t>
            </a:r>
            <a:r>
              <a:rPr lang="en-US" sz="2400" dirty="0" smtClean="0"/>
              <a:t>)</a:t>
            </a:r>
          </a:p>
          <a:p>
            <a:pPr algn="just"/>
            <a:r>
              <a:rPr lang="en-US" sz="2400" dirty="0" smtClean="0"/>
              <a:t>print("end")</a:t>
            </a:r>
            <a:endParaRPr lang="en-US" sz="2400" dirty="0"/>
          </a:p>
        </p:txBody>
      </p:sp>
      <p:sp>
        <p:nvSpPr>
          <p:cNvPr id="3" name="Rectangle 2"/>
          <p:cNvSpPr/>
          <p:nvPr/>
        </p:nvSpPr>
        <p:spPr>
          <a:xfrm>
            <a:off x="228600" y="0"/>
            <a:ext cx="6878678" cy="523220"/>
          </a:xfrm>
          <a:prstGeom prst="rect">
            <a:avLst/>
          </a:prstGeom>
        </p:spPr>
        <p:txBody>
          <a:bodyPr wrap="square">
            <a:spAutoFit/>
          </a:bodyPr>
          <a:lstStyle/>
          <a:p>
            <a:r>
              <a:rPr lang="en-US" sz="2800" b="1" dirty="0" smtClean="0">
                <a:latin typeface="Times New Roman" pitchFamily="18" charset="0"/>
                <a:cs typeface="Times New Roman" pitchFamily="18" charset="0"/>
              </a:rPr>
              <a:t>Control Statements(break , continue ,pass)</a:t>
            </a:r>
            <a:endParaRPr lang="en-US" sz="2800" b="1" dirty="0"/>
          </a:p>
        </p:txBody>
      </p:sp>
      <p:sp>
        <p:nvSpPr>
          <p:cNvPr id="4" name="Rectangle 3"/>
          <p:cNvSpPr/>
          <p:nvPr/>
        </p:nvSpPr>
        <p:spPr>
          <a:xfrm>
            <a:off x="4648200" y="1905000"/>
            <a:ext cx="3733800" cy="2308324"/>
          </a:xfrm>
          <a:prstGeom prst="rect">
            <a:avLst/>
          </a:prstGeom>
        </p:spPr>
        <p:txBody>
          <a:bodyPr wrap="square">
            <a:spAutoFit/>
          </a:bodyPr>
          <a:lstStyle/>
          <a:p>
            <a:r>
              <a:rPr lang="en-US" sz="2400" b="1" dirty="0" smtClean="0"/>
              <a:t>output</a:t>
            </a:r>
          </a:p>
          <a:p>
            <a:r>
              <a:rPr lang="en-US" sz="2400" dirty="0" smtClean="0"/>
              <a:t>begin</a:t>
            </a:r>
          </a:p>
          <a:p>
            <a:r>
              <a:rPr lang="en-US" sz="2400" dirty="0" smtClean="0"/>
              <a:t>p</a:t>
            </a:r>
          </a:p>
          <a:p>
            <a:r>
              <a:rPr lang="en-US" sz="2400" dirty="0" smtClean="0"/>
              <a:t>y</a:t>
            </a:r>
          </a:p>
          <a:p>
            <a:r>
              <a:rPr lang="en-US" sz="2400" dirty="0" smtClean="0"/>
              <a:t>t</a:t>
            </a:r>
          </a:p>
          <a:p>
            <a:r>
              <a:rPr lang="en-US" sz="2400" dirty="0" smtClean="0"/>
              <a:t>end</a:t>
            </a:r>
            <a:endParaRPr lang="en-US" sz="2400"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154984"/>
          </a:xfrm>
          <a:prstGeom prst="rect">
            <a:avLst/>
          </a:prstGeom>
        </p:spPr>
        <p:txBody>
          <a:bodyPr wrap="square">
            <a:spAutoFit/>
          </a:bodyPr>
          <a:lstStyle/>
          <a:p>
            <a:r>
              <a:rPr lang="en-US" sz="2400" b="1" dirty="0" smtClean="0"/>
              <a:t>Ex:</a:t>
            </a:r>
          </a:p>
          <a:p>
            <a:r>
              <a:rPr lang="en-US" sz="2400" dirty="0" smtClean="0"/>
              <a:t>print (“begin”)							</a:t>
            </a:r>
          </a:p>
          <a:p>
            <a:r>
              <a:rPr lang="en-US" sz="2400" dirty="0" err="1" smtClean="0"/>
              <a:t>i</a:t>
            </a:r>
            <a:r>
              <a:rPr lang="en-US" sz="2400" dirty="0" smtClean="0"/>
              <a:t> =1	</a:t>
            </a:r>
          </a:p>
          <a:p>
            <a:r>
              <a:rPr lang="en-US" sz="2400" dirty="0" smtClean="0"/>
              <a:t>while True:							</a:t>
            </a:r>
          </a:p>
          <a:p>
            <a:r>
              <a:rPr lang="en-US" sz="2400" dirty="0" smtClean="0"/>
              <a:t>	print (“welcome”)						</a:t>
            </a:r>
          </a:p>
          <a:p>
            <a:r>
              <a:rPr lang="en-US" sz="2400" dirty="0" smtClean="0"/>
              <a:t>		</a:t>
            </a:r>
            <a:r>
              <a:rPr lang="en-US" sz="2400" dirty="0" err="1" smtClean="0"/>
              <a:t>i</a:t>
            </a:r>
            <a:r>
              <a:rPr lang="en-US" sz="2400" dirty="0" smtClean="0"/>
              <a:t> =i+1							</a:t>
            </a:r>
          </a:p>
          <a:p>
            <a:r>
              <a:rPr lang="en-US" sz="2400" dirty="0" smtClean="0"/>
              <a:t>	if </a:t>
            </a:r>
            <a:r>
              <a:rPr lang="en-US" sz="2400" dirty="0" err="1" smtClean="0"/>
              <a:t>i</a:t>
            </a:r>
            <a:r>
              <a:rPr lang="en-US" sz="2400" dirty="0" smtClean="0"/>
              <a:t>==5:</a:t>
            </a:r>
          </a:p>
          <a:p>
            <a:r>
              <a:rPr lang="en-US" sz="2400" dirty="0" smtClean="0"/>
              <a:t>		break</a:t>
            </a:r>
          </a:p>
          <a:p>
            <a:r>
              <a:rPr lang="en-US" sz="2400" dirty="0" smtClean="0"/>
              <a:t>	else:</a:t>
            </a:r>
          </a:p>
          <a:p>
            <a:r>
              <a:rPr lang="en-US" sz="2400" dirty="0" smtClean="0"/>
              <a:t>		print (“if else”)</a:t>
            </a:r>
          </a:p>
          <a:p>
            <a:r>
              <a:rPr lang="en-US" sz="2400" dirty="0" smtClean="0"/>
              <a:t>print (“end”)</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762000"/>
            <a:ext cx="8610600" cy="4893647"/>
          </a:xfrm>
          <a:prstGeom prst="rect">
            <a:avLst/>
          </a:prstGeom>
        </p:spPr>
        <p:txBody>
          <a:bodyPr wrap="square">
            <a:spAutoFit/>
          </a:bodyPr>
          <a:lstStyle/>
          <a:p>
            <a:pPr>
              <a:buFont typeface="Wingdings" pitchFamily="2" charset="2"/>
              <a:buChar char="§"/>
            </a:pPr>
            <a:r>
              <a:rPr lang="en-US" sz="2400" dirty="0" smtClean="0"/>
              <a:t>    It causes the current iteration to end, and to “jump” to the beginning of the next.</a:t>
            </a:r>
          </a:p>
          <a:p>
            <a:pPr>
              <a:buFont typeface="Wingdings" pitchFamily="2" charset="2"/>
              <a:buChar char="§"/>
            </a:pPr>
            <a:r>
              <a:rPr lang="en-US" sz="2400" dirty="0" smtClean="0"/>
              <a:t>    It basically means “skip the rest of the loop body, but don’t end the loop.” </a:t>
            </a:r>
          </a:p>
          <a:p>
            <a:r>
              <a:rPr lang="en-US" sz="2400" b="1" dirty="0" smtClean="0"/>
              <a:t>EX</a:t>
            </a:r>
          </a:p>
          <a:p>
            <a:r>
              <a:rPr lang="en-US" sz="2400" dirty="0" smtClean="0"/>
              <a:t>print("begin")</a:t>
            </a:r>
          </a:p>
          <a:p>
            <a:r>
              <a:rPr lang="en-US" sz="2400" dirty="0" err="1" smtClean="0"/>
              <a:t>i</a:t>
            </a:r>
            <a:r>
              <a:rPr lang="en-US" sz="2400" dirty="0" smtClean="0"/>
              <a:t>=1</a:t>
            </a:r>
          </a:p>
          <a:p>
            <a:r>
              <a:rPr lang="en-US" sz="2400" dirty="0" smtClean="0"/>
              <a:t>for </a:t>
            </a:r>
            <a:r>
              <a:rPr lang="en-US" sz="2400" dirty="0" err="1" smtClean="0"/>
              <a:t>i</a:t>
            </a:r>
            <a:r>
              <a:rPr lang="en-US" sz="2400" dirty="0" smtClean="0"/>
              <a:t> in "python":</a:t>
            </a:r>
          </a:p>
          <a:p>
            <a:r>
              <a:rPr lang="en-US" sz="2400" dirty="0" smtClean="0"/>
              <a:t>    if </a:t>
            </a:r>
            <a:r>
              <a:rPr lang="en-US" sz="2400" dirty="0" err="1" smtClean="0"/>
              <a:t>i</a:t>
            </a:r>
            <a:r>
              <a:rPr lang="en-US" sz="2400" dirty="0" smtClean="0"/>
              <a:t>=='h':</a:t>
            </a:r>
          </a:p>
          <a:p>
            <a:r>
              <a:rPr lang="en-US" sz="2400" dirty="0" smtClean="0"/>
              <a:t>        continue</a:t>
            </a:r>
          </a:p>
          <a:p>
            <a:r>
              <a:rPr lang="en-US" sz="2400" dirty="0" smtClean="0"/>
              <a:t>    else:</a:t>
            </a:r>
          </a:p>
          <a:p>
            <a:r>
              <a:rPr lang="en-US" sz="2400" dirty="0" smtClean="0"/>
              <a:t>        print(</a:t>
            </a:r>
            <a:r>
              <a:rPr lang="en-US" sz="2400" dirty="0" err="1" smtClean="0"/>
              <a:t>i</a:t>
            </a:r>
            <a:r>
              <a:rPr lang="en-US" sz="2400" dirty="0" smtClean="0"/>
              <a:t>)</a:t>
            </a:r>
          </a:p>
          <a:p>
            <a:r>
              <a:rPr lang="en-US" sz="2400" dirty="0" smtClean="0"/>
              <a:t>print("end")</a:t>
            </a:r>
            <a:endParaRPr lang="en-US" sz="2400" dirty="0"/>
          </a:p>
        </p:txBody>
      </p:sp>
      <p:sp>
        <p:nvSpPr>
          <p:cNvPr id="3" name="Rectangle 2"/>
          <p:cNvSpPr/>
          <p:nvPr/>
        </p:nvSpPr>
        <p:spPr>
          <a:xfrm>
            <a:off x="228600" y="228600"/>
            <a:ext cx="1654734" cy="523220"/>
          </a:xfrm>
          <a:prstGeom prst="rect">
            <a:avLst/>
          </a:prstGeom>
        </p:spPr>
        <p:txBody>
          <a:bodyPr wrap="square">
            <a:spAutoFit/>
          </a:bodyPr>
          <a:lstStyle/>
          <a:p>
            <a:r>
              <a:rPr lang="en-US" sz="2800" b="1" dirty="0" smtClean="0">
                <a:latin typeface="Times New Roman" pitchFamily="18" charset="0"/>
                <a:cs typeface="Times New Roman" pitchFamily="18" charset="0"/>
              </a:rPr>
              <a:t>continue</a:t>
            </a:r>
            <a:endParaRPr lang="en-US" sz="2800" dirty="0"/>
          </a:p>
        </p:txBody>
      </p:sp>
      <p:sp>
        <p:nvSpPr>
          <p:cNvPr id="4" name="Rectangle 3"/>
          <p:cNvSpPr/>
          <p:nvPr/>
        </p:nvSpPr>
        <p:spPr>
          <a:xfrm>
            <a:off x="4114800" y="2209800"/>
            <a:ext cx="2743200" cy="3123188"/>
          </a:xfrm>
          <a:prstGeom prst="rect">
            <a:avLst/>
          </a:prstGeom>
        </p:spPr>
        <p:txBody>
          <a:bodyPr wrap="square">
            <a:spAutoFit/>
          </a:bodyPr>
          <a:lstStyle/>
          <a:p>
            <a:r>
              <a:rPr lang="en-US" sz="2400" b="1" dirty="0" smtClean="0"/>
              <a:t>output</a:t>
            </a:r>
          </a:p>
          <a:p>
            <a:r>
              <a:rPr lang="en-US" sz="2400" dirty="0" smtClean="0"/>
              <a:t>begin</a:t>
            </a:r>
          </a:p>
          <a:p>
            <a:r>
              <a:rPr lang="en-US" sz="2400" dirty="0" smtClean="0"/>
              <a:t>p</a:t>
            </a:r>
          </a:p>
          <a:p>
            <a:r>
              <a:rPr lang="en-US" sz="2400" dirty="0" smtClean="0"/>
              <a:t>y</a:t>
            </a:r>
          </a:p>
          <a:p>
            <a:r>
              <a:rPr lang="en-US" sz="2400" dirty="0" smtClean="0"/>
              <a:t>t</a:t>
            </a:r>
          </a:p>
          <a:p>
            <a:r>
              <a:rPr lang="en-US" sz="2400" dirty="0" smtClean="0"/>
              <a:t>o</a:t>
            </a:r>
          </a:p>
          <a:p>
            <a:r>
              <a:rPr lang="en-US" sz="2400" dirty="0" smtClean="0"/>
              <a:t>n</a:t>
            </a:r>
          </a:p>
          <a:p>
            <a:r>
              <a:rPr lang="en-US" sz="2400" dirty="0" smtClean="0"/>
              <a:t>end</a:t>
            </a:r>
            <a:endParaRPr lang="en-US" sz="2400"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372600" cy="4154984"/>
          </a:xfrm>
          <a:prstGeom prst="rect">
            <a:avLst/>
          </a:prstGeom>
        </p:spPr>
        <p:txBody>
          <a:bodyPr wrap="square">
            <a:spAutoFit/>
          </a:bodyPr>
          <a:lstStyle/>
          <a:p>
            <a:endParaRPr lang="en-US" sz="2400" dirty="0" smtClean="0"/>
          </a:p>
          <a:p>
            <a:r>
              <a:rPr lang="en-US" sz="2400" b="1" dirty="0" smtClean="0"/>
              <a:t>Ex</a:t>
            </a:r>
          </a:p>
          <a:p>
            <a:r>
              <a:rPr lang="en-US" sz="2400" dirty="0" smtClean="0"/>
              <a:t>while True:</a:t>
            </a:r>
          </a:p>
          <a:p>
            <a:r>
              <a:rPr lang="en-US" sz="2400" dirty="0" smtClean="0"/>
              <a:t>	name = input("enter user name:")</a:t>
            </a:r>
          </a:p>
          <a:p>
            <a:r>
              <a:rPr lang="en-US" sz="2400" dirty="0" smtClean="0"/>
              <a:t>	if name!='</a:t>
            </a:r>
            <a:r>
              <a:rPr lang="en-US" sz="2400" dirty="0" err="1" smtClean="0"/>
              <a:t>Hema</a:t>
            </a:r>
            <a:r>
              <a:rPr lang="en-US" sz="2400" dirty="0" smtClean="0"/>
              <a:t>':</a:t>
            </a:r>
          </a:p>
          <a:p>
            <a:r>
              <a:rPr lang="en-US" sz="2400" dirty="0" smtClean="0"/>
              <a:t>		continue</a:t>
            </a:r>
          </a:p>
          <a:p>
            <a:r>
              <a:rPr lang="en-US" sz="2400" dirty="0" smtClean="0"/>
              <a:t>	password = input("Hello, </a:t>
            </a:r>
            <a:r>
              <a:rPr lang="en-US" sz="2400" dirty="0" err="1" smtClean="0"/>
              <a:t>Hema</a:t>
            </a:r>
            <a:r>
              <a:rPr lang="en-US" sz="2400" dirty="0" smtClean="0"/>
              <a:t> enter password")</a:t>
            </a:r>
          </a:p>
          <a:p>
            <a:r>
              <a:rPr lang="en-US" sz="2400" dirty="0" smtClean="0"/>
              <a:t>	if password=='</a:t>
            </a:r>
            <a:r>
              <a:rPr lang="en-US" sz="2400" dirty="0" err="1" smtClean="0"/>
              <a:t>hema</a:t>
            </a:r>
            <a:r>
              <a:rPr lang="en-US" sz="2400" dirty="0" smtClean="0"/>
              <a:t>':</a:t>
            </a:r>
          </a:p>
          <a:p>
            <a:r>
              <a:rPr lang="en-US" sz="2400" dirty="0" smtClean="0"/>
              <a:t>		break</a:t>
            </a:r>
          </a:p>
          <a:p>
            <a:r>
              <a:rPr lang="en-US" sz="2400" dirty="0" smtClean="0"/>
              <a:t>	print("access granted")</a:t>
            </a:r>
          </a:p>
          <a:p>
            <a:r>
              <a:rPr lang="en-US" sz="2400" dirty="0" smtClean="0"/>
              <a:t>	break</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228600"/>
            <a:ext cx="8686800" cy="5324535"/>
          </a:xfrm>
          <a:prstGeom prst="rect">
            <a:avLst/>
          </a:prstGeom>
        </p:spPr>
        <p:txBody>
          <a:bodyPr wrap="square">
            <a:spAutoFit/>
          </a:bodyPr>
          <a:lstStyle/>
          <a:p>
            <a:pPr algn="just"/>
            <a:r>
              <a:rPr lang="en-US" sz="2800" b="1" dirty="0" smtClean="0">
                <a:latin typeface="Times New Roman" pitchFamily="18" charset="0"/>
                <a:cs typeface="Times New Roman" pitchFamily="18" charset="0"/>
              </a:rPr>
              <a:t>Pass</a:t>
            </a:r>
          </a:p>
          <a:p>
            <a:pPr algn="just"/>
            <a:r>
              <a:rPr lang="en-US" sz="2400" dirty="0" smtClean="0"/>
              <a:t>In Python programming, pass  is a null statement. The difference between a </a:t>
            </a:r>
            <a:r>
              <a:rPr lang="en-US" sz="2400" b="1" dirty="0" smtClean="0"/>
              <a:t>comment </a:t>
            </a:r>
            <a:r>
              <a:rPr lang="en-US" sz="2400" dirty="0" smtClean="0"/>
              <a:t>and pass statement in Python is that, while the interpreter ignores a comment entirely, pass is not ignored.</a:t>
            </a:r>
          </a:p>
          <a:p>
            <a:pPr algn="just"/>
            <a:endParaRPr lang="en-US" sz="2400" dirty="0" smtClean="0"/>
          </a:p>
          <a:p>
            <a:pPr algn="just"/>
            <a:r>
              <a:rPr lang="en-US" sz="2400" dirty="0" smtClean="0"/>
              <a:t>However, nothing happens when pass is executed. It results into no operation (NOP).</a:t>
            </a:r>
          </a:p>
          <a:p>
            <a:pPr algn="just"/>
            <a:endParaRPr lang="en-US" sz="2400" dirty="0" smtClean="0"/>
          </a:p>
          <a:p>
            <a:pPr algn="just"/>
            <a:r>
              <a:rPr lang="en-US" sz="2400" b="1" dirty="0" smtClean="0"/>
              <a:t>Ex</a:t>
            </a:r>
          </a:p>
          <a:p>
            <a:r>
              <a:rPr lang="en-US" sz="2400" dirty="0" smtClean="0"/>
              <a:t>sequence = {'p', 'a', 's', 's'}</a:t>
            </a:r>
          </a:p>
          <a:p>
            <a:r>
              <a:rPr lang="en-US" sz="2400" dirty="0" smtClean="0"/>
              <a:t>for  val  in  sequence:</a:t>
            </a:r>
          </a:p>
          <a:p>
            <a:r>
              <a:rPr lang="en-US" sz="2400" dirty="0" smtClean="0"/>
              <a:t>	pass</a:t>
            </a:r>
          </a:p>
          <a:p>
            <a:pPr algn="just"/>
            <a:endParaRPr lang="en-US" sz="2400" dirty="0" smtClean="0"/>
          </a:p>
          <a:p>
            <a:pPr algn="just"/>
            <a:endParaRPr lang="en-US" sz="2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1009</TotalTime>
  <Words>4073</Words>
  <Application>Microsoft Office PowerPoint</Application>
  <PresentationFormat>On-screen Show (4:3)</PresentationFormat>
  <Paragraphs>663</Paragraphs>
  <Slides>80</Slides>
  <Notes>2</Notes>
  <HiddenSlides>0</HiddenSlides>
  <MMClips>0</MMClips>
  <ScaleCrop>false</ScaleCrop>
  <HeadingPairs>
    <vt:vector size="4" baseType="variant">
      <vt:variant>
        <vt:lpstr>Theme</vt:lpstr>
      </vt:variant>
      <vt:variant>
        <vt:i4>1</vt:i4>
      </vt:variant>
      <vt:variant>
        <vt:lpstr>Slide Titles</vt:lpstr>
      </vt:variant>
      <vt:variant>
        <vt:i4>80</vt:i4>
      </vt:variant>
    </vt:vector>
  </HeadingPairs>
  <TitlesOfParts>
    <vt:vector size="81" baseType="lpstr">
      <vt:lpstr>Office Theme</vt:lpstr>
      <vt:lpstr>Slide 1</vt:lpstr>
      <vt:lpstr>Slide 2</vt:lpstr>
      <vt:lpstr>Slide 3</vt:lpstr>
      <vt:lpstr>Slide 4</vt:lpstr>
      <vt:lpstr>Slide 5</vt:lpstr>
      <vt:lpstr>Slide 6</vt:lpstr>
      <vt:lpstr>Slide 7</vt:lpstr>
      <vt:lpstr>Slide 8</vt:lpstr>
      <vt:lpstr>Slide 9</vt:lpstr>
      <vt:lpstr>Slide 10</vt:lpstr>
      <vt:lpstr>Execution of a Python Program</vt:lpstr>
      <vt:lpstr>The Python source code goes through the following to generate an executable code :</vt:lpstr>
      <vt:lpstr>Modes of Execution</vt:lpstr>
      <vt:lpstr>Interactive mode </vt:lpstr>
      <vt:lpstr>Slide 15</vt:lpstr>
      <vt:lpstr>Pros and Cons of Interactive Mode </vt:lpstr>
      <vt:lpstr>Script mode: </vt:lpstr>
      <vt:lpstr>Slide 18</vt:lpstr>
      <vt:lpstr>Output:</vt:lpstr>
      <vt:lpstr>Slide 20</vt:lpstr>
      <vt:lpstr> The following example demonstrates how to execute the multiple lines of code using the Python script. </vt:lpstr>
      <vt:lpstr>Pros and Cons of Script Mode  </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snist</cp:lastModifiedBy>
  <cp:revision>112</cp:revision>
  <dcterms:created xsi:type="dcterms:W3CDTF">2018-07-02T08:45:30Z</dcterms:created>
  <dcterms:modified xsi:type="dcterms:W3CDTF">2021-10-09T05:49:44Z</dcterms:modified>
</cp:coreProperties>
</file>