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Default Extension="jpeg" ContentType="image/jpeg"/>
  <Override PartName="/ppt/slideLayouts/slideLayout3.xml" ContentType="application/vnd.openxmlformats-officedocument.presentationml.slideLayout+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59"/>
  </p:notesMasterIdLst>
  <p:sldIdLst>
    <p:sldId id="256" r:id="rId2"/>
    <p:sldId id="257" r:id="rId3"/>
    <p:sldId id="258" r:id="rId4"/>
    <p:sldId id="262" r:id="rId5"/>
    <p:sldId id="259" r:id="rId6"/>
    <p:sldId id="260" r:id="rId7"/>
    <p:sldId id="261" r:id="rId8"/>
    <p:sldId id="263" r:id="rId9"/>
    <p:sldId id="264" r:id="rId10"/>
    <p:sldId id="267" r:id="rId11"/>
    <p:sldId id="265" r:id="rId12"/>
    <p:sldId id="268" r:id="rId13"/>
    <p:sldId id="266" r:id="rId14"/>
    <p:sldId id="269" r:id="rId15"/>
    <p:sldId id="270" r:id="rId16"/>
    <p:sldId id="271" r:id="rId17"/>
    <p:sldId id="272" r:id="rId18"/>
    <p:sldId id="273" r:id="rId19"/>
    <p:sldId id="274" r:id="rId20"/>
    <p:sldId id="275" r:id="rId21"/>
    <p:sldId id="276" r:id="rId22"/>
    <p:sldId id="277" r:id="rId23"/>
    <p:sldId id="278" r:id="rId24"/>
    <p:sldId id="279" r:id="rId25"/>
    <p:sldId id="304" r:id="rId26"/>
    <p:sldId id="302" r:id="rId27"/>
    <p:sldId id="303" r:id="rId28"/>
    <p:sldId id="280" r:id="rId29"/>
    <p:sldId id="281" r:id="rId30"/>
    <p:sldId id="301" r:id="rId31"/>
    <p:sldId id="282" r:id="rId32"/>
    <p:sldId id="283" r:id="rId33"/>
    <p:sldId id="285" r:id="rId34"/>
    <p:sldId id="286" r:id="rId35"/>
    <p:sldId id="287" r:id="rId36"/>
    <p:sldId id="284" r:id="rId37"/>
    <p:sldId id="288" r:id="rId38"/>
    <p:sldId id="289" r:id="rId39"/>
    <p:sldId id="291" r:id="rId40"/>
    <p:sldId id="290" r:id="rId41"/>
    <p:sldId id="292" r:id="rId42"/>
    <p:sldId id="293" r:id="rId43"/>
    <p:sldId id="294" r:id="rId44"/>
    <p:sldId id="295" r:id="rId45"/>
    <p:sldId id="296" r:id="rId46"/>
    <p:sldId id="297" r:id="rId47"/>
    <p:sldId id="298" r:id="rId48"/>
    <p:sldId id="299" r:id="rId49"/>
    <p:sldId id="300" r:id="rId50"/>
    <p:sldId id="305" r:id="rId51"/>
    <p:sldId id="306" r:id="rId52"/>
    <p:sldId id="307" r:id="rId53"/>
    <p:sldId id="308" r:id="rId54"/>
    <p:sldId id="309" r:id="rId55"/>
    <p:sldId id="310" r:id="rId56"/>
    <p:sldId id="311" r:id="rId57"/>
    <p:sldId id="312" r:id="rId5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576" y="-96"/>
      </p:cViewPr>
      <p:guideLst>
        <p:guide orient="horz" pos="2160"/>
        <p:guide pos="2880"/>
      </p:guideLst>
    </p:cSldViewPr>
  </p:slideViewPr>
  <p:notesTextViewPr>
    <p:cViewPr>
      <p:scale>
        <a:sx n="1" d="1"/>
        <a:sy n="1" d="1"/>
      </p:scale>
      <p:origin x="0" y="0"/>
    </p:cViewPr>
  </p:notesTextViewPr>
  <p:gridSpacing cx="78028800" cy="780288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5EC086A-1289-4B83-AFCF-BFE59FC146E4}" type="datetimeFigureOut">
              <a:rPr lang="en-US" smtClean="0"/>
              <a:pPr/>
              <a:t>11/23/2021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143ACB9-B91C-46C9-B9B6-4C70C6A8E9DC}" type="slidenum">
              <a:rPr lang="en-US" smtClean="0"/>
              <a:pPr/>
              <a:t>‹#›</a:t>
            </a:fld>
            <a:endParaRPr lang="en-US"/>
          </a:p>
        </p:txBody>
      </p:sp>
    </p:spTree>
    <p:extLst>
      <p:ext uri="{BB962C8B-B14F-4D97-AF65-F5344CB8AC3E}">
        <p14:creationId xmlns:p14="http://schemas.microsoft.com/office/powerpoint/2010/main" xmlns="" val="284984736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143ACB9-B91C-46C9-B9B6-4C70C6A8E9DC}" type="slidenum">
              <a:rPr lang="en-US" smtClean="0"/>
              <a:pPr/>
              <a:t>12</a:t>
            </a:fld>
            <a:endParaRPr lang="en-US"/>
          </a:p>
        </p:txBody>
      </p:sp>
    </p:spTree>
    <p:extLst>
      <p:ext uri="{BB962C8B-B14F-4D97-AF65-F5344CB8AC3E}">
        <p14:creationId xmlns:p14="http://schemas.microsoft.com/office/powerpoint/2010/main" xmlns="" val="208855330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3">
        <a:schemeClr val="bg1"/>
      </p:bgRef>
    </p:bg>
    <p:spTree>
      <p:nvGrpSpPr>
        <p:cNvPr id="1" name=""/>
        <p:cNvGrpSpPr/>
        <p:nvPr/>
      </p:nvGrpSpPr>
      <p:grpSpPr>
        <a:xfrm>
          <a:off x="0" y="0"/>
          <a:ext cx="0" cy="0"/>
          <a:chOff x="0" y="0"/>
          <a:chExt cx="0" cy="0"/>
        </a:xfrm>
      </p:grpSpPr>
      <p:sp>
        <p:nvSpPr>
          <p:cNvPr id="12" name="Rectangle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Rounded Rectangle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Subtitle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fld id="{7AC361C3-5D4A-4D0F-84A2-9649338139A7}" type="datetimeFigureOut">
              <a:rPr lang="en-US" smtClean="0"/>
              <a:pPr/>
              <a:t>11/23/2021</a:t>
            </a:fld>
            <a:endParaRPr lang="en-US"/>
          </a:p>
        </p:txBody>
      </p:sp>
      <p:sp>
        <p:nvSpPr>
          <p:cNvPr id="17" name="Footer Placeholder 16"/>
          <p:cNvSpPr>
            <a:spLocks noGrp="1"/>
          </p:cNvSpPr>
          <p:nvPr>
            <p:ph type="ftr" sz="quarter" idx="11"/>
          </p:nvPr>
        </p:nvSpPr>
        <p:spPr/>
        <p:txBody>
          <a:bodyPr/>
          <a:lstStyle/>
          <a:p>
            <a:endParaRPr lang="en-US"/>
          </a:p>
        </p:txBody>
      </p:sp>
      <p:sp>
        <p:nvSpPr>
          <p:cNvPr id="29" name="Slide Number Placeholder 28"/>
          <p:cNvSpPr>
            <a:spLocks noGrp="1"/>
          </p:cNvSpPr>
          <p:nvPr>
            <p:ph type="sldNum" sz="quarter" idx="12"/>
          </p:nvPr>
        </p:nvSpPr>
        <p:spPr/>
        <p:txBody>
          <a:bodyPr lIns="0" tIns="0" rIns="0" bIns="0">
            <a:noAutofit/>
          </a:bodyPr>
          <a:lstStyle>
            <a:lvl1pPr>
              <a:defRPr sz="1400">
                <a:solidFill>
                  <a:srgbClr val="FFFFFF"/>
                </a:solidFill>
              </a:defRPr>
            </a:lvl1pPr>
          </a:lstStyle>
          <a:p>
            <a:fld id="{5BCF0D72-BE40-4476-AB14-FF7451D60191}" type="slidenum">
              <a:rPr lang="en-US" smtClean="0"/>
              <a:pPr/>
              <a:t>‹#›</a:t>
            </a:fld>
            <a:endParaRPr lang="en-US"/>
          </a:p>
        </p:txBody>
      </p:sp>
      <p:sp>
        <p:nvSpPr>
          <p:cNvPr id="7" name="Rectangle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7AC361C3-5D4A-4D0F-84A2-9649338139A7}" type="datetimeFigureOut">
              <a:rPr lang="en-US" smtClean="0"/>
              <a:pPr/>
              <a:t>11/23/2021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BCF0D72-BE40-4476-AB14-FF7451D60191}" type="slidenum">
              <a:rPr lang="en-US" smtClean="0"/>
              <a:pPr/>
              <a:t>‹#›</a:t>
            </a:fld>
            <a:endParaRPr lang="en-US"/>
          </a:p>
        </p:txBody>
      </p:sp>
      <p:sp>
        <p:nvSpPr>
          <p:cNvPr id="8" name="Content Placeholder 7"/>
          <p:cNvSpPr>
            <a:spLocks noGrp="1"/>
          </p:cNvSpPr>
          <p:nvPr>
            <p:ph sz="quarter" idx="1"/>
          </p:nvPr>
        </p:nvSpPr>
        <p:spPr>
          <a:xfrm>
            <a:off x="914400" y="1447800"/>
            <a:ext cx="777240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11" name="Rectangle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Rounded Rectangle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722313" y="952500"/>
            <a:ext cx="7772400" cy="1362075"/>
          </a:xfrm>
        </p:spPr>
        <p:txBody>
          <a:bodyPr anchor="b" anchorCtr="0"/>
          <a:lstStyle>
            <a:lvl1pPr algn="l">
              <a:buNone/>
              <a:defRPr sz="4000" b="0" cap="none"/>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7AC361C3-5D4A-4D0F-84A2-9649338139A7}" type="datetimeFigureOut">
              <a:rPr lang="en-US" smtClean="0"/>
              <a:pPr/>
              <a:t>11/23/2021</a:t>
            </a:fld>
            <a:endParaRPr lang="en-US"/>
          </a:p>
        </p:txBody>
      </p:sp>
      <p:sp>
        <p:nvSpPr>
          <p:cNvPr id="5" name="Footer Placeholder 4"/>
          <p:cNvSpPr>
            <a:spLocks noGrp="1"/>
          </p:cNvSpPr>
          <p:nvPr>
            <p:ph type="ftr" sz="quarter" idx="11"/>
          </p:nvPr>
        </p:nvSpPr>
        <p:spPr>
          <a:xfrm>
            <a:off x="800100" y="6172200"/>
            <a:ext cx="4000500" cy="457200"/>
          </a:xfrm>
        </p:spPr>
        <p:txBody>
          <a:bodyPr/>
          <a:lstStyle/>
          <a:p>
            <a:endParaRPr lang="en-US"/>
          </a:p>
        </p:txBody>
      </p:sp>
      <p:sp>
        <p:nvSpPr>
          <p:cNvPr id="7" name="Rectangle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146304" y="6208776"/>
            <a:ext cx="457200" cy="457200"/>
          </a:xfrm>
        </p:spPr>
        <p:txBody>
          <a:bodyPr/>
          <a:lstStyle/>
          <a:p>
            <a:fld id="{5BCF0D72-BE40-4476-AB14-FF7451D60191}"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7AC361C3-5D4A-4D0F-84A2-9649338139A7}" type="datetimeFigureOut">
              <a:rPr lang="en-US" smtClean="0"/>
              <a:pPr/>
              <a:t>11/23/2021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BCF0D72-BE40-4476-AB14-FF7451D60191}" type="slidenum">
              <a:rPr lang="en-US" smtClean="0"/>
              <a:pPr/>
              <a:t>‹#›</a:t>
            </a:fld>
            <a:endParaRPr lang="en-US"/>
          </a:p>
        </p:txBody>
      </p:sp>
      <p:sp>
        <p:nvSpPr>
          <p:cNvPr id="9" name="Content Placeholder 8"/>
          <p:cNvSpPr>
            <a:spLocks noGrp="1"/>
          </p:cNvSpPr>
          <p:nvPr>
            <p:ph sz="quarter" idx="1"/>
          </p:nvPr>
        </p:nvSpPr>
        <p:spPr>
          <a:xfrm>
            <a:off x="91440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93395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4400" y="273050"/>
            <a:ext cx="7772400" cy="1143000"/>
          </a:xfrm>
        </p:spPr>
        <p:txBody>
          <a:bodyPr anchor="b" anchorCtr="0"/>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7AC361C3-5D4A-4D0F-84A2-9649338139A7}" type="datetimeFigureOut">
              <a:rPr lang="en-US" smtClean="0"/>
              <a:pPr/>
              <a:t>11/23/2021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BCF0D72-BE40-4476-AB14-FF7451D60191}" type="slidenum">
              <a:rPr lang="en-US" smtClean="0"/>
              <a:pPr/>
              <a:t>‹#›</a:t>
            </a:fld>
            <a:endParaRPr lang="en-US"/>
          </a:p>
        </p:txBody>
      </p:sp>
      <p:sp>
        <p:nvSpPr>
          <p:cNvPr id="11" name="Content Placeholder 10"/>
          <p:cNvSpPr>
            <a:spLocks noGrp="1"/>
          </p:cNvSpPr>
          <p:nvPr>
            <p:ph sz="half" idx="2"/>
          </p:nvPr>
        </p:nvSpPr>
        <p:spPr>
          <a:xfrm>
            <a:off x="9144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4"/>
          </p:nvPr>
        </p:nvSpPr>
        <p:spPr>
          <a:xfrm>
            <a:off x="49530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7AC361C3-5D4A-4D0F-84A2-9649338139A7}" type="datetimeFigureOut">
              <a:rPr lang="en-US" smtClean="0"/>
              <a:pPr/>
              <a:t>11/23/2021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BCF0D72-BE40-4476-AB14-FF7451D60191}"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C361C3-5D4A-4D0F-84A2-9649338139A7}" type="datetimeFigureOut">
              <a:rPr lang="en-US" smtClean="0"/>
              <a:pPr/>
              <a:t>11/23/2021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BCF0D72-BE40-4476-AB14-FF7451D60191}"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Rounded Rectangle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914400" y="273050"/>
            <a:ext cx="7772400" cy="1143000"/>
          </a:xfrm>
        </p:spPr>
        <p:txBody>
          <a:bodyPr anchor="b" anchorCtr="0"/>
          <a:lstStyle>
            <a:lvl1pPr algn="l">
              <a:buNone/>
              <a:defRPr sz="4000" b="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7AC361C3-5D4A-4D0F-84A2-9649338139A7}" type="datetimeFigureOut">
              <a:rPr lang="en-US" smtClean="0"/>
              <a:pPr/>
              <a:t>11/23/2021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BCF0D72-BE40-4476-AB14-FF7451D60191}" type="slidenum">
              <a:rPr lang="en-US" smtClean="0"/>
              <a:pPr/>
              <a:t>‹#›</a:t>
            </a:fld>
            <a:endParaRPr lang="en-US"/>
          </a:p>
        </p:txBody>
      </p:sp>
      <p:sp>
        <p:nvSpPr>
          <p:cNvPr id="11" name="Content Placeholder 10"/>
          <p:cNvSpPr>
            <a:spLocks noGrp="1"/>
          </p:cNvSpPr>
          <p:nvPr>
            <p:ph sz="quarter" idx="1"/>
          </p:nvPr>
        </p:nvSpPr>
        <p:spPr>
          <a:xfrm>
            <a:off x="2971800" y="1600200"/>
            <a:ext cx="5715000" cy="44958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7AC361C3-5D4A-4D0F-84A2-9649338139A7}" type="datetimeFigureOut">
              <a:rPr lang="en-US" smtClean="0"/>
              <a:pPr/>
              <a:t>11/23/2021</a:t>
            </a:fld>
            <a:endParaRPr lang="en-US"/>
          </a:p>
        </p:txBody>
      </p:sp>
      <p:sp>
        <p:nvSpPr>
          <p:cNvPr id="6" name="Footer Placeholder 5"/>
          <p:cNvSpPr>
            <a:spLocks noGrp="1"/>
          </p:cNvSpPr>
          <p:nvPr>
            <p:ph type="ftr" sz="quarter" idx="11"/>
          </p:nvPr>
        </p:nvSpPr>
        <p:spPr>
          <a:xfrm>
            <a:off x="914400" y="6172200"/>
            <a:ext cx="3886200" cy="457200"/>
          </a:xfrm>
        </p:spPr>
        <p:txBody>
          <a:bodyPr/>
          <a:lstStyle/>
          <a:p>
            <a:endParaRPr lang="en-US"/>
          </a:p>
        </p:txBody>
      </p:sp>
      <p:sp>
        <p:nvSpPr>
          <p:cNvPr id="7" name="Slide Number Placeholder 6"/>
          <p:cNvSpPr>
            <a:spLocks noGrp="1"/>
          </p:cNvSpPr>
          <p:nvPr>
            <p:ph type="sldNum" sz="quarter" idx="12"/>
          </p:nvPr>
        </p:nvSpPr>
        <p:spPr>
          <a:xfrm>
            <a:off x="146304" y="6208776"/>
            <a:ext cx="457200" cy="457200"/>
          </a:xfrm>
        </p:spPr>
        <p:txBody>
          <a:bodyPr/>
          <a:lstStyle/>
          <a:p>
            <a:fld id="{5BCF0D72-BE40-4476-AB14-FF7451D60191}" type="slidenum">
              <a:rPr lang="en-US" smtClean="0"/>
              <a:pPr/>
              <a:t>‹#›</a:t>
            </a:fld>
            <a:endParaRPr lang="en-US"/>
          </a:p>
        </p:txBody>
      </p:sp>
      <p:sp>
        <p:nvSpPr>
          <p:cNvPr id="11" name="Rectangle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Picture Placeholder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en-US" smtClean="0"/>
              <a:t>Click icon to add picture</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7AC361C3-5D4A-4D0F-84A2-9649338139A7}" type="datetimeFigureOut">
              <a:rPr lang="en-US" smtClean="0"/>
              <a:pPr/>
              <a:t>11/23/2021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BCF0D72-BE40-4476-AB14-FF7451D60191}"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1"/>
            <a:ext cx="201168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914400" y="274640"/>
            <a:ext cx="55626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7AC361C3-5D4A-4D0F-84A2-9649338139A7}" type="datetimeFigureOut">
              <a:rPr lang="en-US" smtClean="0"/>
              <a:pPr/>
              <a:t>11/23/2021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BCF0D72-BE40-4476-AB14-FF7451D60191}"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Rounded Rectangle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Title Placeholder 21"/>
          <p:cNvSpPr>
            <a:spLocks noGrp="1"/>
          </p:cNvSpPr>
          <p:nvPr>
            <p:ph type="title"/>
          </p:nvPr>
        </p:nvSpPr>
        <p:spPr>
          <a:xfrm>
            <a:off x="914400" y="274638"/>
            <a:ext cx="7772400" cy="1143000"/>
          </a:xfrm>
          <a:prstGeom prst="rect">
            <a:avLst/>
          </a:prstGeom>
        </p:spPr>
        <p:txBody>
          <a:bodyPr bIns="91440" anchor="b" anchorCtr="0">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fld id="{7AC361C3-5D4A-4D0F-84A2-9649338139A7}" type="datetimeFigureOut">
              <a:rPr lang="en-US" smtClean="0"/>
              <a:pPr/>
              <a:t>11/23/2021</a:t>
            </a:fld>
            <a:endParaRPr lang="en-US"/>
          </a:p>
        </p:txBody>
      </p:sp>
      <p:sp>
        <p:nvSpPr>
          <p:cNvPr id="3" name="Footer Placeholder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lang="en-US"/>
          </a:p>
        </p:txBody>
      </p:sp>
      <p:sp>
        <p:nvSpPr>
          <p:cNvPr id="23" name="Slide Number Placeholder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5BCF0D72-BE40-4476-AB14-FF7451D60191}"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1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12.xml.rels><?xml version="1.0" encoding="UTF-8" standalone="yes"?>
<Relationships xmlns="http://schemas.openxmlformats.org/package/2006/relationships"><Relationship Id="rId3" Type="http://schemas.openxmlformats.org/officeDocument/2006/relationships/image" Target="../media/image21.png"/><Relationship Id="rId7" Type="http://schemas.openxmlformats.org/officeDocument/2006/relationships/image" Target="../media/image25.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s>
</file>

<file path=ppt/slides/_rels/slide1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2.xml"/><Relationship Id="rId5" Type="http://schemas.openxmlformats.org/officeDocument/2006/relationships/image" Target="../media/image29.png"/><Relationship Id="rId4" Type="http://schemas.openxmlformats.org/officeDocument/2006/relationships/image" Target="../media/image28.png"/></Relationships>
</file>

<file path=ppt/slides/_rels/slide14.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2.xml"/><Relationship Id="rId4" Type="http://schemas.openxmlformats.org/officeDocument/2006/relationships/image" Target="../media/image34.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2.xml"/><Relationship Id="rId5" Type="http://schemas.openxmlformats.org/officeDocument/2006/relationships/image" Target="../media/image38.png"/><Relationship Id="rId4" Type="http://schemas.openxmlformats.org/officeDocument/2006/relationships/image" Target="../media/image37.png"/></Relationships>
</file>

<file path=ppt/slides/_rels/slide18.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png"/><Relationship Id="rId1" Type="http://schemas.openxmlformats.org/officeDocument/2006/relationships/slideLayout" Target="../slideLayouts/slideLayout2.xml"/><Relationship Id="rId6" Type="http://schemas.openxmlformats.org/officeDocument/2006/relationships/image" Target="../media/image48.png"/><Relationship Id="rId5" Type="http://schemas.openxmlformats.org/officeDocument/2006/relationships/image" Target="../media/image47.png"/><Relationship Id="rId4" Type="http://schemas.openxmlformats.org/officeDocument/2006/relationships/image" Target="../media/image46.png"/></Relationships>
</file>

<file path=ppt/slides/_rels/slide22.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9.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52.png"/><Relationship Id="rId7" Type="http://schemas.openxmlformats.org/officeDocument/2006/relationships/image" Target="../media/image56.png"/><Relationship Id="rId2" Type="http://schemas.openxmlformats.org/officeDocument/2006/relationships/image" Target="../media/image51.png"/><Relationship Id="rId1" Type="http://schemas.openxmlformats.org/officeDocument/2006/relationships/slideLayout" Target="../slideLayouts/slideLayout2.xml"/><Relationship Id="rId6" Type="http://schemas.openxmlformats.org/officeDocument/2006/relationships/image" Target="../media/image55.png"/><Relationship Id="rId5" Type="http://schemas.openxmlformats.org/officeDocument/2006/relationships/image" Target="../media/image54.png"/><Relationship Id="rId4" Type="http://schemas.openxmlformats.org/officeDocument/2006/relationships/image" Target="../media/image53.png"/></Relationships>
</file>

<file path=ppt/slides/_rels/slide24.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57.png"/><Relationship Id="rId1" Type="http://schemas.openxmlformats.org/officeDocument/2006/relationships/slideLayout" Target="../slideLayouts/slideLayout2.xml"/><Relationship Id="rId5" Type="http://schemas.openxmlformats.org/officeDocument/2006/relationships/image" Target="../media/image60.png"/><Relationship Id="rId4" Type="http://schemas.openxmlformats.org/officeDocument/2006/relationships/image" Target="../media/image59.png"/></Relationships>
</file>

<file path=ppt/slides/_rels/slide25.xml.rels><?xml version="1.0" encoding="UTF-8" standalone="yes"?>
<Relationships xmlns="http://schemas.openxmlformats.org/package/2006/relationships"><Relationship Id="rId3" Type="http://schemas.openxmlformats.org/officeDocument/2006/relationships/image" Target="../media/image62.png"/><Relationship Id="rId7" Type="http://schemas.openxmlformats.org/officeDocument/2006/relationships/image" Target="../media/image66.png"/><Relationship Id="rId2" Type="http://schemas.openxmlformats.org/officeDocument/2006/relationships/image" Target="../media/image61.png"/><Relationship Id="rId1" Type="http://schemas.openxmlformats.org/officeDocument/2006/relationships/slideLayout" Target="../slideLayouts/slideLayout2.xml"/><Relationship Id="rId6" Type="http://schemas.openxmlformats.org/officeDocument/2006/relationships/image" Target="../media/image65.png"/><Relationship Id="rId5" Type="http://schemas.openxmlformats.org/officeDocument/2006/relationships/image" Target="../media/image64.png"/><Relationship Id="rId4" Type="http://schemas.openxmlformats.org/officeDocument/2006/relationships/image" Target="../media/image63.png"/></Relationships>
</file>

<file path=ppt/slides/_rels/slide26.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image" Target="../media/image67.png"/><Relationship Id="rId1" Type="http://schemas.openxmlformats.org/officeDocument/2006/relationships/slideLayout" Target="../slideLayouts/slideLayout2.xml"/><Relationship Id="rId4" Type="http://schemas.openxmlformats.org/officeDocument/2006/relationships/image" Target="../media/image69.png"/></Relationships>
</file>

<file path=ppt/slides/_rels/slide27.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image" Target="../media/image70.png"/><Relationship Id="rId1" Type="http://schemas.openxmlformats.org/officeDocument/2006/relationships/slideLayout" Target="../slideLayouts/slideLayout2.xml"/><Relationship Id="rId4" Type="http://schemas.openxmlformats.org/officeDocument/2006/relationships/image" Target="../media/image72.png"/></Relationships>
</file>

<file path=ppt/slides/_rels/slide28.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image" Target="../media/image73.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76.png"/><Relationship Id="rId2" Type="http://schemas.openxmlformats.org/officeDocument/2006/relationships/image" Target="../media/image75.png"/><Relationship Id="rId1" Type="http://schemas.openxmlformats.org/officeDocument/2006/relationships/slideLayout" Target="../slideLayouts/slideLayout2.xml"/><Relationship Id="rId4" Type="http://schemas.openxmlformats.org/officeDocument/2006/relationships/image" Target="../media/image77.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78.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79.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80.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82.png"/><Relationship Id="rId2" Type="http://schemas.openxmlformats.org/officeDocument/2006/relationships/image" Target="../media/image81.png"/><Relationship Id="rId1" Type="http://schemas.openxmlformats.org/officeDocument/2006/relationships/slideLayout" Target="../slideLayouts/slideLayout2.xml"/><Relationship Id="rId6" Type="http://schemas.openxmlformats.org/officeDocument/2006/relationships/image" Target="../media/image85.png"/><Relationship Id="rId5" Type="http://schemas.openxmlformats.org/officeDocument/2006/relationships/image" Target="../media/image84.png"/><Relationship Id="rId4" Type="http://schemas.openxmlformats.org/officeDocument/2006/relationships/image" Target="../media/image83.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87.png"/><Relationship Id="rId2" Type="http://schemas.openxmlformats.org/officeDocument/2006/relationships/image" Target="../media/image86.png"/><Relationship Id="rId1" Type="http://schemas.openxmlformats.org/officeDocument/2006/relationships/slideLayout" Target="../slideLayouts/slideLayout2.xml"/><Relationship Id="rId5" Type="http://schemas.openxmlformats.org/officeDocument/2006/relationships/image" Target="../media/image89.png"/><Relationship Id="rId4" Type="http://schemas.openxmlformats.org/officeDocument/2006/relationships/image" Target="../media/image88.pn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91.png"/><Relationship Id="rId2" Type="http://schemas.openxmlformats.org/officeDocument/2006/relationships/image" Target="../media/image90.png"/><Relationship Id="rId1" Type="http://schemas.openxmlformats.org/officeDocument/2006/relationships/slideLayout" Target="../slideLayouts/slideLayout2.xml"/><Relationship Id="rId5" Type="http://schemas.openxmlformats.org/officeDocument/2006/relationships/image" Target="../media/image93.png"/><Relationship Id="rId4" Type="http://schemas.openxmlformats.org/officeDocument/2006/relationships/image" Target="../media/image92.png"/></Relationships>
</file>

<file path=ppt/slides/_rels/slide44.xml.rels><?xml version="1.0" encoding="UTF-8" standalone="yes"?>
<Relationships xmlns="http://schemas.openxmlformats.org/package/2006/relationships"><Relationship Id="rId3" Type="http://schemas.openxmlformats.org/officeDocument/2006/relationships/image" Target="../media/image95.png"/><Relationship Id="rId2" Type="http://schemas.openxmlformats.org/officeDocument/2006/relationships/image" Target="../media/image94.png"/><Relationship Id="rId1" Type="http://schemas.openxmlformats.org/officeDocument/2006/relationships/slideLayout" Target="../slideLayouts/slideLayout2.xml"/><Relationship Id="rId5" Type="http://schemas.openxmlformats.org/officeDocument/2006/relationships/image" Target="../media/image97.png"/><Relationship Id="rId4" Type="http://schemas.openxmlformats.org/officeDocument/2006/relationships/image" Target="../media/image96.png"/></Relationships>
</file>

<file path=ppt/slides/_rels/slide45.xml.rels><?xml version="1.0" encoding="UTF-8" standalone="yes"?>
<Relationships xmlns="http://schemas.openxmlformats.org/package/2006/relationships"><Relationship Id="rId3" Type="http://schemas.openxmlformats.org/officeDocument/2006/relationships/image" Target="../media/image99.png"/><Relationship Id="rId2" Type="http://schemas.openxmlformats.org/officeDocument/2006/relationships/image" Target="../media/image98.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101.png"/><Relationship Id="rId7" Type="http://schemas.openxmlformats.org/officeDocument/2006/relationships/image" Target="../media/image105.png"/><Relationship Id="rId2" Type="http://schemas.openxmlformats.org/officeDocument/2006/relationships/image" Target="../media/image100.png"/><Relationship Id="rId1" Type="http://schemas.openxmlformats.org/officeDocument/2006/relationships/slideLayout" Target="../slideLayouts/slideLayout2.xml"/><Relationship Id="rId6" Type="http://schemas.openxmlformats.org/officeDocument/2006/relationships/image" Target="../media/image104.png"/><Relationship Id="rId5" Type="http://schemas.openxmlformats.org/officeDocument/2006/relationships/image" Target="../media/image103.png"/><Relationship Id="rId4" Type="http://schemas.openxmlformats.org/officeDocument/2006/relationships/image" Target="../media/image102.png"/></Relationships>
</file>

<file path=ppt/slides/_rels/slide48.xml.rels><?xml version="1.0" encoding="UTF-8" standalone="yes"?>
<Relationships xmlns="http://schemas.openxmlformats.org/package/2006/relationships"><Relationship Id="rId3" Type="http://schemas.openxmlformats.org/officeDocument/2006/relationships/image" Target="../media/image107.png"/><Relationship Id="rId2" Type="http://schemas.openxmlformats.org/officeDocument/2006/relationships/image" Target="../media/image106.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8" Type="http://schemas.openxmlformats.org/officeDocument/2006/relationships/image" Target="../media/image114.png"/><Relationship Id="rId3" Type="http://schemas.openxmlformats.org/officeDocument/2006/relationships/image" Target="../media/image109.png"/><Relationship Id="rId7" Type="http://schemas.openxmlformats.org/officeDocument/2006/relationships/image" Target="../media/image113.png"/><Relationship Id="rId2" Type="http://schemas.openxmlformats.org/officeDocument/2006/relationships/image" Target="../media/image108.png"/><Relationship Id="rId1" Type="http://schemas.openxmlformats.org/officeDocument/2006/relationships/slideLayout" Target="../slideLayouts/slideLayout2.xml"/><Relationship Id="rId6" Type="http://schemas.openxmlformats.org/officeDocument/2006/relationships/image" Target="../media/image112.png"/><Relationship Id="rId5" Type="http://schemas.openxmlformats.org/officeDocument/2006/relationships/image" Target="../media/image111.png"/><Relationship Id="rId4" Type="http://schemas.openxmlformats.org/officeDocument/2006/relationships/image" Target="../media/image110.png"/></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116.png"/><Relationship Id="rId2" Type="http://schemas.openxmlformats.org/officeDocument/2006/relationships/image" Target="../media/image115.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117.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118.pn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120.png"/><Relationship Id="rId7" Type="http://schemas.openxmlformats.org/officeDocument/2006/relationships/image" Target="../media/image124.png"/><Relationship Id="rId2" Type="http://schemas.openxmlformats.org/officeDocument/2006/relationships/image" Target="../media/image119.png"/><Relationship Id="rId1" Type="http://schemas.openxmlformats.org/officeDocument/2006/relationships/slideLayout" Target="../slideLayouts/slideLayout2.xml"/><Relationship Id="rId6" Type="http://schemas.openxmlformats.org/officeDocument/2006/relationships/image" Target="../media/image123.png"/><Relationship Id="rId5" Type="http://schemas.openxmlformats.org/officeDocument/2006/relationships/image" Target="../media/image122.png"/><Relationship Id="rId4" Type="http://schemas.openxmlformats.org/officeDocument/2006/relationships/image" Target="../media/image121.png"/></Relationships>
</file>

<file path=ppt/slides/_rels/slide57.xml.rels><?xml version="1.0" encoding="UTF-8" standalone="yes"?>
<Relationships xmlns="http://schemas.openxmlformats.org/package/2006/relationships"><Relationship Id="rId3" Type="http://schemas.openxmlformats.org/officeDocument/2006/relationships/image" Target="../media/image126.png"/><Relationship Id="rId2" Type="http://schemas.openxmlformats.org/officeDocument/2006/relationships/image" Target="../media/image125.png"/><Relationship Id="rId1" Type="http://schemas.openxmlformats.org/officeDocument/2006/relationships/slideLayout" Target="../slideLayouts/slideLayout2.xml"/><Relationship Id="rId5" Type="http://schemas.openxmlformats.org/officeDocument/2006/relationships/image" Target="../media/image128.png"/><Relationship Id="rId4" Type="http://schemas.openxmlformats.org/officeDocument/2006/relationships/image" Target="../media/image12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noAutofit/>
          </a:bodyPr>
          <a:lstStyle/>
          <a:p>
            <a:r>
              <a:rPr lang="en-US" sz="4800" b="1" dirty="0" smtClean="0">
                <a:solidFill>
                  <a:schemeClr val="tx1"/>
                </a:solidFill>
              </a:rPr>
              <a:t>Modules</a:t>
            </a:r>
            <a:endParaRPr lang="en-US" sz="4800" b="1" dirty="0">
              <a:solidFill>
                <a:schemeClr val="tx1"/>
              </a:solidFill>
            </a:endParaRPr>
          </a:p>
          <a:p>
            <a:r>
              <a:rPr lang="en-US" sz="4800" b="1" dirty="0">
                <a:solidFill>
                  <a:schemeClr val="tx1"/>
                </a:solidFill>
              </a:rPr>
              <a:t>Exception Handling</a:t>
            </a:r>
          </a:p>
        </p:txBody>
      </p:sp>
      <p:sp>
        <p:nvSpPr>
          <p:cNvPr id="2" name="Title 1"/>
          <p:cNvSpPr>
            <a:spLocks noGrp="1"/>
          </p:cNvSpPr>
          <p:nvPr>
            <p:ph type="ctrTitle"/>
          </p:nvPr>
        </p:nvSpPr>
        <p:spPr/>
        <p:txBody>
          <a:bodyPr/>
          <a:lstStyle/>
          <a:p>
            <a:r>
              <a:rPr lang="en-US" dirty="0" smtClean="0">
                <a:latin typeface="+mn-lt"/>
              </a:rPr>
              <a:t>UNIT-III</a:t>
            </a:r>
            <a:endParaRPr lang="en-US" dirty="0">
              <a:latin typeface="+mn-lt"/>
            </a:endParaRPr>
          </a:p>
        </p:txBody>
      </p:sp>
    </p:spTree>
    <p:extLst>
      <p:ext uri="{BB962C8B-B14F-4D97-AF65-F5344CB8AC3E}">
        <p14:creationId xmlns:p14="http://schemas.microsoft.com/office/powerpoint/2010/main" xmlns="" val="14811519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304800" y="228600"/>
            <a:ext cx="8534400" cy="6324600"/>
          </a:xfrm>
        </p:spPr>
        <p:txBody>
          <a:bodyPr/>
          <a:lstStyle/>
          <a:p>
            <a:pPr marL="0" indent="0">
              <a:buNone/>
            </a:pPr>
            <a:r>
              <a:rPr lang="en-US" dirty="0" smtClean="0"/>
              <a:t>Topics to be covered:</a:t>
            </a:r>
          </a:p>
          <a:p>
            <a:pPr marL="0" indent="0">
              <a:buNone/>
            </a:pPr>
            <a:r>
              <a:rPr lang="en-US" b="1" dirty="0"/>
              <a:t>Modules:</a:t>
            </a:r>
            <a:r>
              <a:rPr lang="en-US" dirty="0"/>
              <a:t> </a:t>
            </a:r>
            <a:endParaRPr lang="en-US" dirty="0" smtClean="0"/>
          </a:p>
          <a:p>
            <a:r>
              <a:rPr lang="en-US" dirty="0" smtClean="0"/>
              <a:t>Importing </a:t>
            </a:r>
            <a:r>
              <a:rPr lang="en-US" dirty="0"/>
              <a:t>module,	</a:t>
            </a:r>
            <a:endParaRPr lang="en-US" dirty="0" smtClean="0"/>
          </a:p>
          <a:p>
            <a:r>
              <a:rPr lang="en-US" dirty="0" smtClean="0"/>
              <a:t>Math </a:t>
            </a:r>
            <a:r>
              <a:rPr lang="en-US" dirty="0"/>
              <a:t>module,	</a:t>
            </a:r>
            <a:endParaRPr lang="en-US" dirty="0" smtClean="0"/>
          </a:p>
          <a:p>
            <a:r>
              <a:rPr lang="en-US" dirty="0" smtClean="0"/>
              <a:t>Random </a:t>
            </a:r>
            <a:r>
              <a:rPr lang="en-US" dirty="0"/>
              <a:t>module, </a:t>
            </a:r>
            <a:endParaRPr lang="en-US" dirty="0" smtClean="0"/>
          </a:p>
          <a:p>
            <a:r>
              <a:rPr lang="en-US" dirty="0" smtClean="0"/>
              <a:t>Packages </a:t>
            </a:r>
            <a:endParaRPr lang="en-US" dirty="0"/>
          </a:p>
          <a:p>
            <a:pPr marL="0" indent="0">
              <a:buNone/>
            </a:pPr>
            <a:r>
              <a:rPr lang="en-US" b="1" dirty="0"/>
              <a:t>Exception Handling:</a:t>
            </a:r>
            <a:r>
              <a:rPr lang="en-US" dirty="0"/>
              <a:t>	</a:t>
            </a:r>
            <a:endParaRPr lang="en-US" dirty="0" smtClean="0"/>
          </a:p>
          <a:p>
            <a:r>
              <a:rPr lang="en-US" dirty="0" smtClean="0"/>
              <a:t>Exception</a:t>
            </a:r>
            <a:r>
              <a:rPr lang="en-US" dirty="0"/>
              <a:t>, </a:t>
            </a:r>
            <a:endParaRPr lang="en-US" dirty="0" smtClean="0"/>
          </a:p>
          <a:p>
            <a:r>
              <a:rPr lang="en-US" dirty="0" smtClean="0"/>
              <a:t>Exception </a:t>
            </a:r>
            <a:r>
              <a:rPr lang="en-US" dirty="0"/>
              <a:t>Handling, </a:t>
            </a:r>
            <a:endParaRPr lang="en-US" dirty="0" smtClean="0"/>
          </a:p>
          <a:p>
            <a:r>
              <a:rPr lang="en-US" dirty="0" smtClean="0"/>
              <a:t>Except </a:t>
            </a:r>
            <a:r>
              <a:rPr lang="en-US" dirty="0"/>
              <a:t>clause, Try? Finally clause User Defined Exceptions</a:t>
            </a:r>
          </a:p>
          <a:p>
            <a:pPr marL="0" indent="0">
              <a:buNone/>
            </a:pPr>
            <a:endParaRPr lang="en-US" dirty="0"/>
          </a:p>
          <a:p>
            <a:endParaRPr lang="en-US" dirty="0"/>
          </a:p>
        </p:txBody>
      </p:sp>
    </p:spTree>
    <p:extLst>
      <p:ext uri="{BB962C8B-B14F-4D97-AF65-F5344CB8AC3E}">
        <p14:creationId xmlns:p14="http://schemas.microsoft.com/office/powerpoint/2010/main" xmlns="" val="6337605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fade">
                                      <p:cBhvr>
                                        <p:cTn id="10" dur="500"/>
                                        <p:tgtEl>
                                          <p:spTgt spid="3">
                                            <p:txEl>
                                              <p:pRg st="1" end="1"/>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fade">
                                      <p:cBhvr>
                                        <p:cTn id="13" dur="500"/>
                                        <p:tgtEl>
                                          <p:spTgt spid="3">
                                            <p:txEl>
                                              <p:pRg st="2" end="2"/>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fade">
                                      <p:cBhvr>
                                        <p:cTn id="16" dur="500"/>
                                        <p:tgtEl>
                                          <p:spTgt spid="3">
                                            <p:txEl>
                                              <p:pRg st="3" end="3"/>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Effect transition="in" filter="fade">
                                      <p:cBhvr>
                                        <p:cTn id="19" dur="500"/>
                                        <p:tgtEl>
                                          <p:spTgt spid="3">
                                            <p:txEl>
                                              <p:pRg st="4" end="4"/>
                                            </p:txEl>
                                          </p:spTgt>
                                        </p:tgtEl>
                                      </p:cBhvr>
                                    </p:animEffect>
                                  </p:childTnLst>
                                </p:cTn>
                              </p:par>
                              <p:par>
                                <p:cTn id="20" presetID="10" presetClass="entr" presetSubtype="0" fill="hold" nodeType="with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fade">
                                      <p:cBhvr>
                                        <p:cTn id="22" dur="500"/>
                                        <p:tgtEl>
                                          <p:spTgt spid="3">
                                            <p:txEl>
                                              <p:pRg st="5" end="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Effect transition="in" filter="fade">
                                      <p:cBhvr>
                                        <p:cTn id="27" dur="500"/>
                                        <p:tgtEl>
                                          <p:spTgt spid="3">
                                            <p:txEl>
                                              <p:pRg st="6" end="6"/>
                                            </p:txEl>
                                          </p:spTgt>
                                        </p:tgtEl>
                                      </p:cBhvr>
                                    </p:animEffect>
                                  </p:childTnLst>
                                </p:cTn>
                              </p:par>
                              <p:par>
                                <p:cTn id="28" presetID="10" presetClass="entr" presetSubtype="0" fill="hold" nodeType="withEffect">
                                  <p:stCondLst>
                                    <p:cond delay="0"/>
                                  </p:stCondLst>
                                  <p:childTnLst>
                                    <p:set>
                                      <p:cBhvr>
                                        <p:cTn id="29" dur="1" fill="hold">
                                          <p:stCondLst>
                                            <p:cond delay="0"/>
                                          </p:stCondLst>
                                        </p:cTn>
                                        <p:tgtEl>
                                          <p:spTgt spid="3">
                                            <p:txEl>
                                              <p:pRg st="7" end="7"/>
                                            </p:txEl>
                                          </p:spTgt>
                                        </p:tgtEl>
                                        <p:attrNameLst>
                                          <p:attrName>style.visibility</p:attrName>
                                        </p:attrNameLst>
                                      </p:cBhvr>
                                      <p:to>
                                        <p:strVal val="visible"/>
                                      </p:to>
                                    </p:set>
                                    <p:animEffect transition="in" filter="fade">
                                      <p:cBhvr>
                                        <p:cTn id="30" dur="500"/>
                                        <p:tgtEl>
                                          <p:spTgt spid="3">
                                            <p:txEl>
                                              <p:pRg st="7" end="7"/>
                                            </p:txEl>
                                          </p:spTgt>
                                        </p:tgtEl>
                                      </p:cBhvr>
                                    </p:animEffect>
                                  </p:childTnLst>
                                </p:cTn>
                              </p:par>
                              <p:par>
                                <p:cTn id="31" presetID="10" presetClass="entr" presetSubtype="0" fill="hold" nodeType="withEffect">
                                  <p:stCondLst>
                                    <p:cond delay="0"/>
                                  </p:stCondLst>
                                  <p:childTnLst>
                                    <p:set>
                                      <p:cBhvr>
                                        <p:cTn id="32" dur="1" fill="hold">
                                          <p:stCondLst>
                                            <p:cond delay="0"/>
                                          </p:stCondLst>
                                        </p:cTn>
                                        <p:tgtEl>
                                          <p:spTgt spid="3">
                                            <p:txEl>
                                              <p:pRg st="8" end="8"/>
                                            </p:txEl>
                                          </p:spTgt>
                                        </p:tgtEl>
                                        <p:attrNameLst>
                                          <p:attrName>style.visibility</p:attrName>
                                        </p:attrNameLst>
                                      </p:cBhvr>
                                      <p:to>
                                        <p:strVal val="visible"/>
                                      </p:to>
                                    </p:set>
                                    <p:animEffect transition="in" filter="fade">
                                      <p:cBhvr>
                                        <p:cTn id="33" dur="500"/>
                                        <p:tgtEl>
                                          <p:spTgt spid="3">
                                            <p:txEl>
                                              <p:pRg st="8" end="8"/>
                                            </p:txEl>
                                          </p:spTgt>
                                        </p:tgtEl>
                                      </p:cBhvr>
                                    </p:animEffect>
                                  </p:childTnLst>
                                </p:cTn>
                              </p:par>
                              <p:par>
                                <p:cTn id="34" presetID="10" presetClass="entr" presetSubtype="0" fill="hold" nodeType="withEffect">
                                  <p:stCondLst>
                                    <p:cond delay="0"/>
                                  </p:stCondLst>
                                  <p:childTnLst>
                                    <p:set>
                                      <p:cBhvr>
                                        <p:cTn id="35" dur="1" fill="hold">
                                          <p:stCondLst>
                                            <p:cond delay="0"/>
                                          </p:stCondLst>
                                        </p:cTn>
                                        <p:tgtEl>
                                          <p:spTgt spid="3">
                                            <p:txEl>
                                              <p:pRg st="9" end="9"/>
                                            </p:txEl>
                                          </p:spTgt>
                                        </p:tgtEl>
                                        <p:attrNameLst>
                                          <p:attrName>style.visibility</p:attrName>
                                        </p:attrNameLst>
                                      </p:cBhvr>
                                      <p:to>
                                        <p:strVal val="visible"/>
                                      </p:to>
                                    </p:set>
                                    <p:animEffect transition="in" filter="fade">
                                      <p:cBhvr>
                                        <p:cTn id="36"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304800" y="228600"/>
            <a:ext cx="8534400" cy="6324600"/>
          </a:xfrm>
        </p:spPr>
        <p:txBody>
          <a:bodyPr/>
          <a:lstStyle/>
          <a:p>
            <a:r>
              <a:rPr lang="en-US" dirty="0" smtClean="0"/>
              <a:t>A group of lines with some name is called a </a:t>
            </a:r>
            <a:r>
              <a:rPr lang="en-US" b="1" dirty="0" smtClean="0"/>
              <a:t>Function.</a:t>
            </a:r>
          </a:p>
          <a:p>
            <a:r>
              <a:rPr lang="en-US" dirty="0" smtClean="0"/>
              <a:t>A group of functions saved to a file, is called </a:t>
            </a:r>
            <a:r>
              <a:rPr lang="en-US" b="1" dirty="0" smtClean="0"/>
              <a:t>Module</a:t>
            </a:r>
          </a:p>
          <a:p>
            <a:r>
              <a:rPr lang="en-US" dirty="0" smtClean="0"/>
              <a:t>A group of Modules is nothing but </a:t>
            </a:r>
            <a:r>
              <a:rPr lang="en-US" b="1" dirty="0" smtClean="0"/>
              <a:t>Library.</a:t>
            </a:r>
          </a:p>
          <a:p>
            <a:endParaRPr lang="en-US"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838200" y="2308946"/>
            <a:ext cx="7010400" cy="332985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530554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fade">
                                      <p:cBhvr>
                                        <p:cTn id="10" dur="500"/>
                                        <p:tgtEl>
                                          <p:spTgt spid="3">
                                            <p:txEl>
                                              <p:pRg st="1" end="1"/>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fade">
                                      <p:cBhvr>
                                        <p:cTn id="13" dur="500"/>
                                        <p:tgtEl>
                                          <p:spTgt spid="3">
                                            <p:txEl>
                                              <p:pRg st="2" end="2"/>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1026"/>
                                        </p:tgtEl>
                                        <p:attrNameLst>
                                          <p:attrName>style.visibility</p:attrName>
                                        </p:attrNameLst>
                                      </p:cBhvr>
                                      <p:to>
                                        <p:strVal val="visible"/>
                                      </p:to>
                                    </p:set>
                                    <p:animEffect transition="in" filter="fade">
                                      <p:cBhvr>
                                        <p:cTn id="18" dur="5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304800" y="228600"/>
            <a:ext cx="8534400" cy="6324600"/>
          </a:xfrm>
        </p:spPr>
        <p:txBody>
          <a:bodyPr>
            <a:normAutofit fontScale="92500"/>
          </a:bodyPr>
          <a:lstStyle/>
          <a:p>
            <a:r>
              <a:rPr lang="en-US" i="1" dirty="0"/>
              <a:t>Python module is but a piece of code.</a:t>
            </a:r>
            <a:endParaRPr lang="en-US" dirty="0"/>
          </a:p>
          <a:p>
            <a:r>
              <a:rPr lang="en-US" dirty="0"/>
              <a:t>Exiting the interpreter destroys all functions and variables we created. But when we want a longer program, we create a script. </a:t>
            </a:r>
            <a:endParaRPr lang="en-US" dirty="0" smtClean="0"/>
          </a:p>
          <a:p>
            <a:r>
              <a:rPr lang="en-US" dirty="0" smtClean="0"/>
              <a:t>With </a:t>
            </a:r>
            <a:r>
              <a:rPr lang="en-US" dirty="0"/>
              <a:t>Python, we can put such definitions in a file, and use them in a script, or in an interactive instance of the interpreter. Such a file is a module. </a:t>
            </a:r>
            <a:endParaRPr lang="en-US" dirty="0" smtClean="0"/>
          </a:p>
          <a:p>
            <a:r>
              <a:rPr lang="en-US" dirty="0" smtClean="0"/>
              <a:t>A </a:t>
            </a:r>
            <a:r>
              <a:rPr lang="en-US" dirty="0"/>
              <a:t>python module can be defined as a python program file which contains a python code including python functions, class, or variables</a:t>
            </a:r>
            <a:r>
              <a:rPr lang="en-US" dirty="0" smtClean="0"/>
              <a:t>.</a:t>
            </a:r>
          </a:p>
          <a:p>
            <a:r>
              <a:rPr lang="en-US" dirty="0" smtClean="0"/>
              <a:t> </a:t>
            </a:r>
            <a:r>
              <a:rPr lang="en-US" dirty="0"/>
              <a:t>In other words, we can say that our python code file saved with the extension (.py) is treated as the module. </a:t>
            </a:r>
            <a:endParaRPr lang="en-US" dirty="0" smtClean="0"/>
          </a:p>
          <a:p>
            <a:r>
              <a:rPr lang="en-US" dirty="0" smtClean="0"/>
              <a:t>We </a:t>
            </a:r>
            <a:r>
              <a:rPr lang="en-US" dirty="0"/>
              <a:t>may have a runnable code inside the python module. </a:t>
            </a:r>
          </a:p>
          <a:p>
            <a:r>
              <a:rPr lang="en-US" dirty="0"/>
              <a:t>Modules in Python provides us the flexibility to organize the code in a logical way.</a:t>
            </a:r>
          </a:p>
          <a:p>
            <a:r>
              <a:rPr lang="en-US" dirty="0"/>
              <a:t>To use the functionality of one module into another, we must have to import the specific module.</a:t>
            </a:r>
          </a:p>
          <a:p>
            <a:endParaRPr lang="en-US" dirty="0"/>
          </a:p>
        </p:txBody>
      </p:sp>
    </p:spTree>
    <p:extLst>
      <p:ext uri="{BB962C8B-B14F-4D97-AF65-F5344CB8AC3E}">
        <p14:creationId xmlns:p14="http://schemas.microsoft.com/office/powerpoint/2010/main" xmlns="" val="530554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fade">
                                      <p:cBhvr>
                                        <p:cTn id="10" dur="500"/>
                                        <p:tgtEl>
                                          <p:spTgt spid="3">
                                            <p:txEl>
                                              <p:pRg st="1" end="1"/>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fade">
                                      <p:cBhvr>
                                        <p:cTn id="13" dur="500"/>
                                        <p:tgtEl>
                                          <p:spTgt spid="3">
                                            <p:txEl>
                                              <p:pRg st="2" end="2"/>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3">
                                            <p:txEl>
                                              <p:pRg st="3" end="3"/>
                                            </p:txEl>
                                          </p:spTgt>
                                        </p:tgtEl>
                                        <p:attrNameLst>
                                          <p:attrName>style.visibility</p:attrName>
                                        </p:attrNameLst>
                                      </p:cBhvr>
                                      <p:to>
                                        <p:strVal val="visible"/>
                                      </p:to>
                                    </p:set>
                                    <p:animEffect transition="in" filter="fade">
                                      <p:cBhvr>
                                        <p:cTn id="18" dur="500"/>
                                        <p:tgtEl>
                                          <p:spTgt spid="3">
                                            <p:txEl>
                                              <p:pRg st="3" end="3"/>
                                            </p:txEl>
                                          </p:spTgt>
                                        </p:tgtEl>
                                      </p:cBhvr>
                                    </p:animEffect>
                                  </p:childTnLst>
                                </p:cTn>
                              </p:par>
                              <p:par>
                                <p:cTn id="19" presetID="10" presetClass="entr" presetSubtype="0" fill="hold" nodeType="with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fade">
                                      <p:cBhvr>
                                        <p:cTn id="21" dur="500"/>
                                        <p:tgtEl>
                                          <p:spTgt spid="3">
                                            <p:txEl>
                                              <p:pRg st="4" end="4"/>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3">
                                            <p:txEl>
                                              <p:pRg st="5" end="5"/>
                                            </p:txEl>
                                          </p:spTgt>
                                        </p:tgtEl>
                                        <p:attrNameLst>
                                          <p:attrName>style.visibility</p:attrName>
                                        </p:attrNameLst>
                                      </p:cBhvr>
                                      <p:to>
                                        <p:strVal val="visible"/>
                                      </p:to>
                                    </p:set>
                                    <p:animEffect transition="in" filter="fade">
                                      <p:cBhvr>
                                        <p:cTn id="26" dur="500"/>
                                        <p:tgtEl>
                                          <p:spTgt spid="3">
                                            <p:txEl>
                                              <p:pRg st="5" end="5"/>
                                            </p:txEl>
                                          </p:spTgt>
                                        </p:tgtEl>
                                      </p:cBhvr>
                                    </p:animEffect>
                                  </p:childTnLst>
                                </p:cTn>
                              </p:par>
                              <p:par>
                                <p:cTn id="27" presetID="10" presetClass="entr" presetSubtype="0" fill="hold" nodeType="withEffect">
                                  <p:stCondLst>
                                    <p:cond delay="0"/>
                                  </p:stCondLst>
                                  <p:childTnLst>
                                    <p:set>
                                      <p:cBhvr>
                                        <p:cTn id="28" dur="1" fill="hold">
                                          <p:stCondLst>
                                            <p:cond delay="0"/>
                                          </p:stCondLst>
                                        </p:cTn>
                                        <p:tgtEl>
                                          <p:spTgt spid="3">
                                            <p:txEl>
                                              <p:pRg st="6" end="6"/>
                                            </p:txEl>
                                          </p:spTgt>
                                        </p:tgtEl>
                                        <p:attrNameLst>
                                          <p:attrName>style.visibility</p:attrName>
                                        </p:attrNameLst>
                                      </p:cBhvr>
                                      <p:to>
                                        <p:strVal val="visible"/>
                                      </p:to>
                                    </p:set>
                                    <p:animEffect transition="in" filter="fade">
                                      <p:cBhvr>
                                        <p:cTn id="29" dur="500"/>
                                        <p:tgtEl>
                                          <p:spTgt spid="3">
                                            <p:txEl>
                                              <p:pRg st="6" end="6"/>
                                            </p:txEl>
                                          </p:spTgt>
                                        </p:tgtEl>
                                      </p:cBhvr>
                                    </p:animEffect>
                                  </p:childTnLst>
                                </p:cTn>
                              </p:par>
                              <p:par>
                                <p:cTn id="30" presetID="10" presetClass="entr" presetSubtype="0" fill="hold" nodeType="withEffect">
                                  <p:stCondLst>
                                    <p:cond delay="0"/>
                                  </p:stCondLst>
                                  <p:childTnLst>
                                    <p:set>
                                      <p:cBhvr>
                                        <p:cTn id="31" dur="1" fill="hold">
                                          <p:stCondLst>
                                            <p:cond delay="0"/>
                                          </p:stCondLst>
                                        </p:cTn>
                                        <p:tgtEl>
                                          <p:spTgt spid="3">
                                            <p:txEl>
                                              <p:pRg st="7" end="7"/>
                                            </p:txEl>
                                          </p:spTgt>
                                        </p:tgtEl>
                                        <p:attrNameLst>
                                          <p:attrName>style.visibility</p:attrName>
                                        </p:attrNameLst>
                                      </p:cBhvr>
                                      <p:to>
                                        <p:strVal val="visible"/>
                                      </p:to>
                                    </p:set>
                                    <p:animEffect transition="in" filter="fade">
                                      <p:cBhvr>
                                        <p:cTn id="32"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304800" y="228600"/>
            <a:ext cx="8534400" cy="6324600"/>
          </a:xfrm>
        </p:spPr>
        <p:txBody>
          <a:bodyPr/>
          <a:lstStyle/>
          <a:p>
            <a:r>
              <a:rPr lang="en-US" dirty="0" smtClean="0"/>
              <a:t>A group of functions, variables and classes saved to a file, which is nothing but module.</a:t>
            </a:r>
          </a:p>
          <a:p>
            <a:r>
              <a:rPr lang="en-US" dirty="0" smtClean="0"/>
              <a:t>Every python file(.py) acts as module.</a:t>
            </a:r>
          </a:p>
          <a:p>
            <a:endParaRPr lang="en-US" dirty="0"/>
          </a:p>
          <a:p>
            <a:endParaRPr lang="en-US" dirty="0" smtClean="0"/>
          </a:p>
          <a:p>
            <a:endParaRPr lang="en-US" dirty="0"/>
          </a:p>
          <a:p>
            <a:endParaRPr lang="en-US" dirty="0" smtClean="0"/>
          </a:p>
          <a:p>
            <a:endParaRPr lang="en-US" dirty="0"/>
          </a:p>
          <a:p>
            <a:endParaRPr lang="en-US" dirty="0" smtClean="0"/>
          </a:p>
          <a:p>
            <a:r>
              <a:rPr lang="en-US" dirty="0" smtClean="0"/>
              <a:t>Demo module contains one variable and 2 functions.</a:t>
            </a:r>
          </a:p>
          <a:p>
            <a:r>
              <a:rPr lang="en-US" dirty="0" smtClean="0"/>
              <a:t>If we want to use members of module in our program then we should import that module .</a:t>
            </a:r>
            <a:endParaRPr lang="en-US" b="1" i="1" dirty="0" smtClean="0"/>
          </a:p>
          <a:p>
            <a:endParaRPr lang="en-US"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457200" y="1828800"/>
            <a:ext cx="4648200" cy="2362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530554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fade">
                                      <p:cBhvr>
                                        <p:cTn id="10" dur="500"/>
                                        <p:tgtEl>
                                          <p:spTgt spid="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2050"/>
                                        </p:tgtEl>
                                        <p:attrNameLst>
                                          <p:attrName>style.visibility</p:attrName>
                                        </p:attrNameLst>
                                      </p:cBhvr>
                                      <p:to>
                                        <p:strVal val="visible"/>
                                      </p:to>
                                    </p:set>
                                    <p:animEffect transition="in" filter="fade">
                                      <p:cBhvr>
                                        <p:cTn id="15" dur="500"/>
                                        <p:tgtEl>
                                          <p:spTgt spid="2050"/>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3">
                                            <p:txEl>
                                              <p:pRg st="8" end="8"/>
                                            </p:txEl>
                                          </p:spTgt>
                                        </p:tgtEl>
                                        <p:attrNameLst>
                                          <p:attrName>style.visibility</p:attrName>
                                        </p:attrNameLst>
                                      </p:cBhvr>
                                      <p:to>
                                        <p:strVal val="visible"/>
                                      </p:to>
                                    </p:set>
                                    <p:animEffect transition="in" filter="fade">
                                      <p:cBhvr>
                                        <p:cTn id="20" dur="500"/>
                                        <p:tgtEl>
                                          <p:spTgt spid="3">
                                            <p:txEl>
                                              <p:pRg st="8" end="8"/>
                                            </p:txEl>
                                          </p:spTgt>
                                        </p:tgtEl>
                                      </p:cBhvr>
                                    </p:animEffect>
                                  </p:childTnLst>
                                </p:cTn>
                              </p:par>
                              <p:par>
                                <p:cTn id="21" presetID="10" presetClass="entr" presetSubtype="0" fill="hold" nodeType="withEffect">
                                  <p:stCondLst>
                                    <p:cond delay="0"/>
                                  </p:stCondLst>
                                  <p:childTnLst>
                                    <p:set>
                                      <p:cBhvr>
                                        <p:cTn id="22" dur="1" fill="hold">
                                          <p:stCondLst>
                                            <p:cond delay="0"/>
                                          </p:stCondLst>
                                        </p:cTn>
                                        <p:tgtEl>
                                          <p:spTgt spid="3">
                                            <p:txEl>
                                              <p:pRg st="9" end="9"/>
                                            </p:txEl>
                                          </p:spTgt>
                                        </p:tgtEl>
                                        <p:attrNameLst>
                                          <p:attrName>style.visibility</p:attrName>
                                        </p:attrNameLst>
                                      </p:cBhvr>
                                      <p:to>
                                        <p:strVal val="visible"/>
                                      </p:to>
                                    </p:set>
                                    <p:animEffect transition="in" filter="fade">
                                      <p:cBhvr>
                                        <p:cTn id="23"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304800" y="228600"/>
            <a:ext cx="8534400" cy="6324600"/>
          </a:xfrm>
        </p:spPr>
        <p:txBody>
          <a:bodyPr/>
          <a:lstStyle/>
          <a:p>
            <a:r>
              <a:rPr lang="en-US" b="1" i="1" dirty="0"/>
              <a:t>import modulename</a:t>
            </a:r>
          </a:p>
          <a:p>
            <a:pPr marL="0" indent="0">
              <a:buNone/>
            </a:pPr>
            <a:r>
              <a:rPr lang="en-US" b="1" i="1" dirty="0" smtClean="0"/>
              <a:t>We can access members by using module name.</a:t>
            </a:r>
          </a:p>
          <a:p>
            <a:r>
              <a:rPr lang="en-US" b="1" i="1" dirty="0" smtClean="0"/>
              <a:t>modulename. Variable</a:t>
            </a:r>
          </a:p>
          <a:p>
            <a:r>
              <a:rPr lang="en-US" b="1" i="1" dirty="0"/>
              <a:t>m</a:t>
            </a:r>
            <a:r>
              <a:rPr lang="en-US" b="1" i="1" dirty="0" smtClean="0"/>
              <a:t>odulename.funcion()</a:t>
            </a:r>
          </a:p>
          <a:p>
            <a:endParaRPr lang="en-US" b="1" i="1" dirty="0"/>
          </a:p>
          <a:p>
            <a:endParaRPr lang="en-US" b="1" i="1" dirty="0" smtClean="0"/>
          </a:p>
          <a:p>
            <a:endParaRPr lang="en-US" b="1" i="1" dirty="0"/>
          </a:p>
          <a:p>
            <a:endParaRPr lang="en-US" b="1" i="1" dirty="0" smtClean="0"/>
          </a:p>
          <a:p>
            <a:endParaRPr lang="en-US" b="1" i="1" dirty="0"/>
          </a:p>
          <a:p>
            <a:r>
              <a:rPr lang="en-US" b="1" i="1" dirty="0" smtClean="0"/>
              <a:t>Whenever we are using a module in our program, for that module compiled file will be generated and stored in the hard disk permanently.</a:t>
            </a:r>
            <a:endParaRPr lang="en-US" b="1" i="1"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609600" y="2457450"/>
            <a:ext cx="3352800" cy="183035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4648200" y="2762250"/>
            <a:ext cx="2320636" cy="13525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530554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fade">
                                      <p:cBhvr>
                                        <p:cTn id="10" dur="500"/>
                                        <p:tgtEl>
                                          <p:spTgt spid="3">
                                            <p:txEl>
                                              <p:pRg st="1" end="1"/>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fade">
                                      <p:cBhvr>
                                        <p:cTn id="13" dur="500"/>
                                        <p:tgtEl>
                                          <p:spTgt spid="3">
                                            <p:txEl>
                                              <p:pRg st="2" end="2"/>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fade">
                                      <p:cBhvr>
                                        <p:cTn id="16" dur="500"/>
                                        <p:tgtEl>
                                          <p:spTgt spid="3">
                                            <p:txEl>
                                              <p:pRg st="3" end="3"/>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1026"/>
                                        </p:tgtEl>
                                        <p:attrNameLst>
                                          <p:attrName>style.visibility</p:attrName>
                                        </p:attrNameLst>
                                      </p:cBhvr>
                                      <p:to>
                                        <p:strVal val="visible"/>
                                      </p:to>
                                    </p:set>
                                    <p:animEffect transition="in" filter="fade">
                                      <p:cBhvr>
                                        <p:cTn id="21" dur="500"/>
                                        <p:tgtEl>
                                          <p:spTgt spid="1026"/>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1027"/>
                                        </p:tgtEl>
                                        <p:attrNameLst>
                                          <p:attrName>style.visibility</p:attrName>
                                        </p:attrNameLst>
                                      </p:cBhvr>
                                      <p:to>
                                        <p:strVal val="visible"/>
                                      </p:to>
                                    </p:set>
                                    <p:animEffect transition="in" filter="fade">
                                      <p:cBhvr>
                                        <p:cTn id="26" dur="500"/>
                                        <p:tgtEl>
                                          <p:spTgt spid="1027"/>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3">
                                            <p:txEl>
                                              <p:pRg st="9" end="9"/>
                                            </p:txEl>
                                          </p:spTgt>
                                        </p:tgtEl>
                                        <p:attrNameLst>
                                          <p:attrName>style.visibility</p:attrName>
                                        </p:attrNameLst>
                                      </p:cBhvr>
                                      <p:to>
                                        <p:strVal val="visible"/>
                                      </p:to>
                                    </p:set>
                                    <p:animEffect transition="in" filter="fade">
                                      <p:cBhvr>
                                        <p:cTn id="31"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304800" y="228600"/>
            <a:ext cx="8534400" cy="6324600"/>
          </a:xfrm>
        </p:spPr>
        <p:txBody>
          <a:bodyPr/>
          <a:lstStyle/>
          <a:p>
            <a:r>
              <a:rPr lang="en-US" dirty="0" smtClean="0"/>
              <a:t>Renaming a module at the time of import   (module aliasing):</a:t>
            </a:r>
          </a:p>
          <a:p>
            <a:endParaRPr lang="en-US" dirty="0"/>
          </a:p>
          <a:p>
            <a:endParaRPr lang="en-US" dirty="0" smtClean="0"/>
          </a:p>
          <a:p>
            <a:endParaRPr lang="en-US" dirty="0"/>
          </a:p>
          <a:p>
            <a:pPr marL="0" indent="0">
              <a:buNone/>
            </a:pPr>
            <a:endParaRPr lang="en-US" b="1" dirty="0" smtClean="0"/>
          </a:p>
          <a:p>
            <a:pPr marL="0" indent="0">
              <a:buNone/>
            </a:pPr>
            <a:r>
              <a:rPr lang="en-US" b="1" dirty="0" smtClean="0"/>
              <a:t>from…import:</a:t>
            </a:r>
          </a:p>
          <a:p>
            <a:r>
              <a:rPr lang="en-US" dirty="0" smtClean="0"/>
              <a:t>We can import particular members of module by using from…import.</a:t>
            </a:r>
          </a:p>
          <a:p>
            <a:r>
              <a:rPr lang="en-US" dirty="0" smtClean="0"/>
              <a:t>The main advantage of this is we can access members directly without using module name.</a:t>
            </a:r>
            <a:endParaRPr lang="en-US"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512618" y="914400"/>
            <a:ext cx="2819400" cy="14478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4419600" y="1143000"/>
            <a:ext cx="2286000" cy="9906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838200" y="4876800"/>
            <a:ext cx="2514600" cy="16764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2053" name="Picture 5"/>
          <p:cNvPicPr>
            <a:picLocks noChangeAspect="1" noChangeArrowheads="1"/>
          </p:cNvPicPr>
          <p:nvPr/>
        </p:nvPicPr>
        <p:blipFill>
          <a:blip r:embed="rId5">
            <a:extLst>
              <a:ext uri="{28A0092B-C50C-407E-A947-70E740481C1C}">
                <a14:useLocalDpi xmlns:a14="http://schemas.microsoft.com/office/drawing/2010/main" xmlns="" val="0"/>
              </a:ext>
            </a:extLst>
          </a:blip>
          <a:srcRect/>
          <a:stretch>
            <a:fillRect/>
          </a:stretch>
        </p:blipFill>
        <p:spPr bwMode="auto">
          <a:xfrm>
            <a:off x="3976254" y="4876800"/>
            <a:ext cx="4558146" cy="16764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530554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050"/>
                                        </p:tgtEl>
                                        <p:attrNameLst>
                                          <p:attrName>style.visibility</p:attrName>
                                        </p:attrNameLst>
                                      </p:cBhvr>
                                      <p:to>
                                        <p:strVal val="visible"/>
                                      </p:to>
                                    </p:set>
                                    <p:animEffect transition="in" filter="fade">
                                      <p:cBhvr>
                                        <p:cTn id="12" dur="500"/>
                                        <p:tgtEl>
                                          <p:spTgt spid="2050"/>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2051"/>
                                        </p:tgtEl>
                                        <p:attrNameLst>
                                          <p:attrName>style.visibility</p:attrName>
                                        </p:attrNameLst>
                                      </p:cBhvr>
                                      <p:to>
                                        <p:strVal val="visible"/>
                                      </p:to>
                                    </p:set>
                                    <p:anim calcmode="lin" valueType="num">
                                      <p:cBhvr additive="base">
                                        <p:cTn id="17" dur="500" fill="hold"/>
                                        <p:tgtEl>
                                          <p:spTgt spid="2051"/>
                                        </p:tgtEl>
                                        <p:attrNameLst>
                                          <p:attrName>ppt_x</p:attrName>
                                        </p:attrNameLst>
                                      </p:cBhvr>
                                      <p:tavLst>
                                        <p:tav tm="0">
                                          <p:val>
                                            <p:strVal val="#ppt_x"/>
                                          </p:val>
                                        </p:tav>
                                        <p:tav tm="100000">
                                          <p:val>
                                            <p:strVal val="#ppt_x"/>
                                          </p:val>
                                        </p:tav>
                                      </p:tavLst>
                                    </p:anim>
                                    <p:anim calcmode="lin" valueType="num">
                                      <p:cBhvr additive="base">
                                        <p:cTn id="18" dur="500" fill="hold"/>
                                        <p:tgtEl>
                                          <p:spTgt spid="2051"/>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animEffect transition="in" filter="fade">
                                      <p:cBhvr>
                                        <p:cTn id="23" dur="500"/>
                                        <p:tgtEl>
                                          <p:spTgt spid="3">
                                            <p:txEl>
                                              <p:pRg st="5" end="5"/>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nodeType="clickEffect">
                                  <p:stCondLst>
                                    <p:cond delay="0"/>
                                  </p:stCondLst>
                                  <p:childTnLst>
                                    <p:set>
                                      <p:cBhvr>
                                        <p:cTn id="27" dur="1" fill="hold">
                                          <p:stCondLst>
                                            <p:cond delay="0"/>
                                          </p:stCondLst>
                                        </p:cTn>
                                        <p:tgtEl>
                                          <p:spTgt spid="3">
                                            <p:txEl>
                                              <p:pRg st="6" end="6"/>
                                            </p:txEl>
                                          </p:spTgt>
                                        </p:tgtEl>
                                        <p:attrNameLst>
                                          <p:attrName>style.visibility</p:attrName>
                                        </p:attrNameLst>
                                      </p:cBhvr>
                                      <p:to>
                                        <p:strVal val="visible"/>
                                      </p:to>
                                    </p:set>
                                    <p:animEffect transition="in" filter="fade">
                                      <p:cBhvr>
                                        <p:cTn id="28" dur="500"/>
                                        <p:tgtEl>
                                          <p:spTgt spid="3">
                                            <p:txEl>
                                              <p:pRg st="6" end="6"/>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nodeType="clickEffect">
                                  <p:stCondLst>
                                    <p:cond delay="0"/>
                                  </p:stCondLst>
                                  <p:childTnLst>
                                    <p:set>
                                      <p:cBhvr>
                                        <p:cTn id="32" dur="1" fill="hold">
                                          <p:stCondLst>
                                            <p:cond delay="0"/>
                                          </p:stCondLst>
                                        </p:cTn>
                                        <p:tgtEl>
                                          <p:spTgt spid="3">
                                            <p:txEl>
                                              <p:pRg st="7" end="7"/>
                                            </p:txEl>
                                          </p:spTgt>
                                        </p:tgtEl>
                                        <p:attrNameLst>
                                          <p:attrName>style.visibility</p:attrName>
                                        </p:attrNameLst>
                                      </p:cBhvr>
                                      <p:to>
                                        <p:strVal val="visible"/>
                                      </p:to>
                                    </p:set>
                                    <p:animEffect transition="in" filter="fade">
                                      <p:cBhvr>
                                        <p:cTn id="33" dur="500"/>
                                        <p:tgtEl>
                                          <p:spTgt spid="3">
                                            <p:txEl>
                                              <p:pRg st="7" end="7"/>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nodeType="clickEffect">
                                  <p:stCondLst>
                                    <p:cond delay="0"/>
                                  </p:stCondLst>
                                  <p:childTnLst>
                                    <p:set>
                                      <p:cBhvr>
                                        <p:cTn id="37" dur="1" fill="hold">
                                          <p:stCondLst>
                                            <p:cond delay="0"/>
                                          </p:stCondLst>
                                        </p:cTn>
                                        <p:tgtEl>
                                          <p:spTgt spid="2052"/>
                                        </p:tgtEl>
                                        <p:attrNameLst>
                                          <p:attrName>style.visibility</p:attrName>
                                        </p:attrNameLst>
                                      </p:cBhvr>
                                      <p:to>
                                        <p:strVal val="visible"/>
                                      </p:to>
                                    </p:set>
                                    <p:animEffect transition="in" filter="fade">
                                      <p:cBhvr>
                                        <p:cTn id="38" dur="500"/>
                                        <p:tgtEl>
                                          <p:spTgt spid="2052"/>
                                        </p:tgtEl>
                                      </p:cBhvr>
                                    </p:animEffect>
                                  </p:childTnLst>
                                </p:cTn>
                              </p:par>
                            </p:childTnLst>
                          </p:cTn>
                        </p:par>
                      </p:childTnLst>
                    </p:cTn>
                  </p:par>
                  <p:par>
                    <p:cTn id="39" fill="hold">
                      <p:stCondLst>
                        <p:cond delay="indefinite"/>
                      </p:stCondLst>
                      <p:childTnLst>
                        <p:par>
                          <p:cTn id="40" fill="hold">
                            <p:stCondLst>
                              <p:cond delay="0"/>
                            </p:stCondLst>
                            <p:childTnLst>
                              <p:par>
                                <p:cTn id="41" presetID="10" presetClass="entr" presetSubtype="0" fill="hold" nodeType="clickEffect">
                                  <p:stCondLst>
                                    <p:cond delay="0"/>
                                  </p:stCondLst>
                                  <p:childTnLst>
                                    <p:set>
                                      <p:cBhvr>
                                        <p:cTn id="42" dur="1" fill="hold">
                                          <p:stCondLst>
                                            <p:cond delay="0"/>
                                          </p:stCondLst>
                                        </p:cTn>
                                        <p:tgtEl>
                                          <p:spTgt spid="2053"/>
                                        </p:tgtEl>
                                        <p:attrNameLst>
                                          <p:attrName>style.visibility</p:attrName>
                                        </p:attrNameLst>
                                      </p:cBhvr>
                                      <p:to>
                                        <p:strVal val="visible"/>
                                      </p:to>
                                    </p:set>
                                    <p:animEffect transition="in" filter="fade">
                                      <p:cBhvr>
                                        <p:cTn id="43" dur="500"/>
                                        <p:tgtEl>
                                          <p:spTgt spid="20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304800" y="228600"/>
            <a:ext cx="8534400" cy="6324600"/>
          </a:xfrm>
        </p:spPr>
        <p:txBody>
          <a:bodyPr>
            <a:normAutofit fontScale="92500" lnSpcReduction="20000"/>
          </a:bodyPr>
          <a:lstStyle/>
          <a:p>
            <a:r>
              <a:rPr lang="en-US" b="1" dirty="0" smtClean="0"/>
              <a:t>We can import all members of a module import*</a:t>
            </a:r>
          </a:p>
          <a:p>
            <a:r>
              <a:rPr lang="en-US" b="1" i="1" dirty="0" smtClean="0"/>
              <a:t>from Demo import*</a:t>
            </a:r>
          </a:p>
          <a:p>
            <a:endParaRPr lang="en-US" b="1" i="1" dirty="0"/>
          </a:p>
          <a:p>
            <a:endParaRPr lang="en-US" b="1" i="1" dirty="0" smtClean="0"/>
          </a:p>
          <a:p>
            <a:endParaRPr lang="en-US" b="1" i="1" dirty="0"/>
          </a:p>
          <a:p>
            <a:endParaRPr lang="en-US" b="1" i="1" dirty="0" smtClean="0"/>
          </a:p>
          <a:p>
            <a:endParaRPr lang="en-US" b="1" i="1" dirty="0"/>
          </a:p>
          <a:p>
            <a:endParaRPr lang="en-US" b="1" i="1" dirty="0" smtClean="0"/>
          </a:p>
          <a:p>
            <a:r>
              <a:rPr lang="en-US" b="1" i="1" dirty="0" smtClean="0"/>
              <a:t>Various possibilities of import:</a:t>
            </a:r>
          </a:p>
          <a:p>
            <a:r>
              <a:rPr lang="en-US" b="1" i="1" dirty="0" smtClean="0"/>
              <a:t>import modulename</a:t>
            </a:r>
          </a:p>
          <a:p>
            <a:r>
              <a:rPr lang="en-US" b="1" i="1" dirty="0"/>
              <a:t>import </a:t>
            </a:r>
            <a:r>
              <a:rPr lang="en-US" b="1" i="1" dirty="0" smtClean="0"/>
              <a:t>module1,module2,module3</a:t>
            </a:r>
          </a:p>
          <a:p>
            <a:r>
              <a:rPr lang="en-US" b="1" i="1" dirty="0"/>
              <a:t>import </a:t>
            </a:r>
            <a:r>
              <a:rPr lang="en-US" b="1" i="1" dirty="0" smtClean="0"/>
              <a:t>module1 as m</a:t>
            </a:r>
          </a:p>
          <a:p>
            <a:r>
              <a:rPr lang="en-US" b="1" i="1" dirty="0"/>
              <a:t>import module1 as </a:t>
            </a:r>
            <a:r>
              <a:rPr lang="en-US" b="1" i="1" dirty="0" smtClean="0"/>
              <a:t>m1,module2 as m2,module3</a:t>
            </a:r>
          </a:p>
          <a:p>
            <a:r>
              <a:rPr lang="en-US" b="1" i="1" dirty="0"/>
              <a:t>f</a:t>
            </a:r>
            <a:r>
              <a:rPr lang="en-US" b="1" i="1" dirty="0" smtClean="0"/>
              <a:t>rom module import member</a:t>
            </a:r>
            <a:endParaRPr lang="en-US" b="1" i="1" dirty="0"/>
          </a:p>
          <a:p>
            <a:r>
              <a:rPr lang="en-US" b="1" i="1" dirty="0"/>
              <a:t>from module import </a:t>
            </a:r>
            <a:r>
              <a:rPr lang="en-US" b="1" i="1" dirty="0" smtClean="0"/>
              <a:t>member1,member2,member3</a:t>
            </a:r>
            <a:endParaRPr lang="en-US" b="1" i="1" dirty="0"/>
          </a:p>
          <a:p>
            <a:r>
              <a:rPr lang="en-US" b="1" i="1" dirty="0"/>
              <a:t>from module import </a:t>
            </a:r>
            <a:r>
              <a:rPr lang="en-US" b="1" i="1" dirty="0" smtClean="0"/>
              <a:t>member1 as x</a:t>
            </a:r>
          </a:p>
          <a:p>
            <a:r>
              <a:rPr lang="en-US" b="1" i="1" dirty="0"/>
              <a:t>f</a:t>
            </a:r>
            <a:r>
              <a:rPr lang="en-US" b="1" i="1" dirty="0" smtClean="0"/>
              <a:t>rom module import*</a:t>
            </a: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457200" y="1066800"/>
            <a:ext cx="3429000" cy="1981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4953000" y="1219200"/>
            <a:ext cx="2667000" cy="1219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530554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fade">
                                      <p:cBhvr>
                                        <p:cTn id="10" dur="500"/>
                                        <p:tgtEl>
                                          <p:spTgt spid="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3074"/>
                                        </p:tgtEl>
                                        <p:attrNameLst>
                                          <p:attrName>style.visibility</p:attrName>
                                        </p:attrNameLst>
                                      </p:cBhvr>
                                      <p:to>
                                        <p:strVal val="visible"/>
                                      </p:to>
                                    </p:set>
                                    <p:animEffect transition="in" filter="fade">
                                      <p:cBhvr>
                                        <p:cTn id="15" dur="500"/>
                                        <p:tgtEl>
                                          <p:spTgt spid="3074"/>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3075"/>
                                        </p:tgtEl>
                                        <p:attrNameLst>
                                          <p:attrName>style.visibility</p:attrName>
                                        </p:attrNameLst>
                                      </p:cBhvr>
                                      <p:to>
                                        <p:strVal val="visible"/>
                                      </p:to>
                                    </p:set>
                                    <p:animEffect transition="in" filter="fade">
                                      <p:cBhvr>
                                        <p:cTn id="20" dur="500"/>
                                        <p:tgtEl>
                                          <p:spTgt spid="3075"/>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3">
                                            <p:txEl>
                                              <p:pRg st="8" end="8"/>
                                            </p:txEl>
                                          </p:spTgt>
                                        </p:tgtEl>
                                        <p:attrNameLst>
                                          <p:attrName>style.visibility</p:attrName>
                                        </p:attrNameLst>
                                      </p:cBhvr>
                                      <p:to>
                                        <p:strVal val="visible"/>
                                      </p:to>
                                    </p:set>
                                    <p:animEffect transition="in" filter="fade">
                                      <p:cBhvr>
                                        <p:cTn id="25" dur="500"/>
                                        <p:tgtEl>
                                          <p:spTgt spid="3">
                                            <p:txEl>
                                              <p:pRg st="8" end="8"/>
                                            </p:txEl>
                                          </p:spTgt>
                                        </p:tgtEl>
                                      </p:cBhvr>
                                    </p:animEffect>
                                  </p:childTnLst>
                                </p:cTn>
                              </p:par>
                              <p:par>
                                <p:cTn id="26" presetID="10" presetClass="entr" presetSubtype="0" fill="hold" nodeType="withEffect">
                                  <p:stCondLst>
                                    <p:cond delay="0"/>
                                  </p:stCondLst>
                                  <p:childTnLst>
                                    <p:set>
                                      <p:cBhvr>
                                        <p:cTn id="27" dur="1" fill="hold">
                                          <p:stCondLst>
                                            <p:cond delay="0"/>
                                          </p:stCondLst>
                                        </p:cTn>
                                        <p:tgtEl>
                                          <p:spTgt spid="3">
                                            <p:txEl>
                                              <p:pRg st="9" end="9"/>
                                            </p:txEl>
                                          </p:spTgt>
                                        </p:tgtEl>
                                        <p:attrNameLst>
                                          <p:attrName>style.visibility</p:attrName>
                                        </p:attrNameLst>
                                      </p:cBhvr>
                                      <p:to>
                                        <p:strVal val="visible"/>
                                      </p:to>
                                    </p:set>
                                    <p:animEffect transition="in" filter="fade">
                                      <p:cBhvr>
                                        <p:cTn id="28" dur="500"/>
                                        <p:tgtEl>
                                          <p:spTgt spid="3">
                                            <p:txEl>
                                              <p:pRg st="9" end="9"/>
                                            </p:txEl>
                                          </p:spTgt>
                                        </p:tgtEl>
                                      </p:cBhvr>
                                    </p:animEffect>
                                  </p:childTnLst>
                                </p:cTn>
                              </p:par>
                              <p:par>
                                <p:cTn id="29" presetID="10" presetClass="entr" presetSubtype="0" fill="hold" nodeType="withEffect">
                                  <p:stCondLst>
                                    <p:cond delay="0"/>
                                  </p:stCondLst>
                                  <p:childTnLst>
                                    <p:set>
                                      <p:cBhvr>
                                        <p:cTn id="30" dur="1" fill="hold">
                                          <p:stCondLst>
                                            <p:cond delay="0"/>
                                          </p:stCondLst>
                                        </p:cTn>
                                        <p:tgtEl>
                                          <p:spTgt spid="3">
                                            <p:txEl>
                                              <p:pRg st="10" end="10"/>
                                            </p:txEl>
                                          </p:spTgt>
                                        </p:tgtEl>
                                        <p:attrNameLst>
                                          <p:attrName>style.visibility</p:attrName>
                                        </p:attrNameLst>
                                      </p:cBhvr>
                                      <p:to>
                                        <p:strVal val="visible"/>
                                      </p:to>
                                    </p:set>
                                    <p:animEffect transition="in" filter="fade">
                                      <p:cBhvr>
                                        <p:cTn id="31" dur="500"/>
                                        <p:tgtEl>
                                          <p:spTgt spid="3">
                                            <p:txEl>
                                              <p:pRg st="10" end="10"/>
                                            </p:txEl>
                                          </p:spTgt>
                                        </p:tgtEl>
                                      </p:cBhvr>
                                    </p:animEffect>
                                  </p:childTnLst>
                                </p:cTn>
                              </p:par>
                              <p:par>
                                <p:cTn id="32" presetID="10" presetClass="entr" presetSubtype="0" fill="hold" nodeType="withEffect">
                                  <p:stCondLst>
                                    <p:cond delay="0"/>
                                  </p:stCondLst>
                                  <p:childTnLst>
                                    <p:set>
                                      <p:cBhvr>
                                        <p:cTn id="33" dur="1" fill="hold">
                                          <p:stCondLst>
                                            <p:cond delay="0"/>
                                          </p:stCondLst>
                                        </p:cTn>
                                        <p:tgtEl>
                                          <p:spTgt spid="3">
                                            <p:txEl>
                                              <p:pRg st="11" end="11"/>
                                            </p:txEl>
                                          </p:spTgt>
                                        </p:tgtEl>
                                        <p:attrNameLst>
                                          <p:attrName>style.visibility</p:attrName>
                                        </p:attrNameLst>
                                      </p:cBhvr>
                                      <p:to>
                                        <p:strVal val="visible"/>
                                      </p:to>
                                    </p:set>
                                    <p:animEffect transition="in" filter="fade">
                                      <p:cBhvr>
                                        <p:cTn id="34" dur="500"/>
                                        <p:tgtEl>
                                          <p:spTgt spid="3">
                                            <p:txEl>
                                              <p:pRg st="11" end="11"/>
                                            </p:txEl>
                                          </p:spTgt>
                                        </p:tgtEl>
                                      </p:cBhvr>
                                    </p:animEffect>
                                  </p:childTnLst>
                                </p:cTn>
                              </p:par>
                              <p:par>
                                <p:cTn id="35" presetID="10" presetClass="entr" presetSubtype="0" fill="hold" nodeType="withEffect">
                                  <p:stCondLst>
                                    <p:cond delay="0"/>
                                  </p:stCondLst>
                                  <p:childTnLst>
                                    <p:set>
                                      <p:cBhvr>
                                        <p:cTn id="36" dur="1" fill="hold">
                                          <p:stCondLst>
                                            <p:cond delay="0"/>
                                          </p:stCondLst>
                                        </p:cTn>
                                        <p:tgtEl>
                                          <p:spTgt spid="3">
                                            <p:txEl>
                                              <p:pRg st="12" end="12"/>
                                            </p:txEl>
                                          </p:spTgt>
                                        </p:tgtEl>
                                        <p:attrNameLst>
                                          <p:attrName>style.visibility</p:attrName>
                                        </p:attrNameLst>
                                      </p:cBhvr>
                                      <p:to>
                                        <p:strVal val="visible"/>
                                      </p:to>
                                    </p:set>
                                    <p:animEffect transition="in" filter="fade">
                                      <p:cBhvr>
                                        <p:cTn id="37" dur="500"/>
                                        <p:tgtEl>
                                          <p:spTgt spid="3">
                                            <p:txEl>
                                              <p:pRg st="12" end="12"/>
                                            </p:txEl>
                                          </p:spTgt>
                                        </p:tgtEl>
                                      </p:cBhvr>
                                    </p:animEffect>
                                  </p:childTnLst>
                                </p:cTn>
                              </p:par>
                              <p:par>
                                <p:cTn id="38" presetID="10" presetClass="entr" presetSubtype="0" fill="hold" nodeType="withEffect">
                                  <p:stCondLst>
                                    <p:cond delay="0"/>
                                  </p:stCondLst>
                                  <p:childTnLst>
                                    <p:set>
                                      <p:cBhvr>
                                        <p:cTn id="39" dur="1" fill="hold">
                                          <p:stCondLst>
                                            <p:cond delay="0"/>
                                          </p:stCondLst>
                                        </p:cTn>
                                        <p:tgtEl>
                                          <p:spTgt spid="3">
                                            <p:txEl>
                                              <p:pRg st="13" end="13"/>
                                            </p:txEl>
                                          </p:spTgt>
                                        </p:tgtEl>
                                        <p:attrNameLst>
                                          <p:attrName>style.visibility</p:attrName>
                                        </p:attrNameLst>
                                      </p:cBhvr>
                                      <p:to>
                                        <p:strVal val="visible"/>
                                      </p:to>
                                    </p:set>
                                    <p:animEffect transition="in" filter="fade">
                                      <p:cBhvr>
                                        <p:cTn id="40" dur="500"/>
                                        <p:tgtEl>
                                          <p:spTgt spid="3">
                                            <p:txEl>
                                              <p:pRg st="13" end="13"/>
                                            </p:txEl>
                                          </p:spTgt>
                                        </p:tgtEl>
                                      </p:cBhvr>
                                    </p:animEffect>
                                  </p:childTnLst>
                                </p:cTn>
                              </p:par>
                              <p:par>
                                <p:cTn id="41" presetID="10" presetClass="entr" presetSubtype="0" fill="hold" nodeType="withEffect">
                                  <p:stCondLst>
                                    <p:cond delay="0"/>
                                  </p:stCondLst>
                                  <p:childTnLst>
                                    <p:set>
                                      <p:cBhvr>
                                        <p:cTn id="42" dur="1" fill="hold">
                                          <p:stCondLst>
                                            <p:cond delay="0"/>
                                          </p:stCondLst>
                                        </p:cTn>
                                        <p:tgtEl>
                                          <p:spTgt spid="3">
                                            <p:txEl>
                                              <p:pRg st="14" end="14"/>
                                            </p:txEl>
                                          </p:spTgt>
                                        </p:tgtEl>
                                        <p:attrNameLst>
                                          <p:attrName>style.visibility</p:attrName>
                                        </p:attrNameLst>
                                      </p:cBhvr>
                                      <p:to>
                                        <p:strVal val="visible"/>
                                      </p:to>
                                    </p:set>
                                    <p:animEffect transition="in" filter="fade">
                                      <p:cBhvr>
                                        <p:cTn id="43" dur="500"/>
                                        <p:tgtEl>
                                          <p:spTgt spid="3">
                                            <p:txEl>
                                              <p:pRg st="14" end="14"/>
                                            </p:txEl>
                                          </p:spTgt>
                                        </p:tgtEl>
                                      </p:cBhvr>
                                    </p:animEffect>
                                  </p:childTnLst>
                                </p:cTn>
                              </p:par>
                              <p:par>
                                <p:cTn id="44" presetID="10" presetClass="entr" presetSubtype="0" fill="hold" nodeType="withEffect">
                                  <p:stCondLst>
                                    <p:cond delay="0"/>
                                  </p:stCondLst>
                                  <p:childTnLst>
                                    <p:set>
                                      <p:cBhvr>
                                        <p:cTn id="45" dur="1" fill="hold">
                                          <p:stCondLst>
                                            <p:cond delay="0"/>
                                          </p:stCondLst>
                                        </p:cTn>
                                        <p:tgtEl>
                                          <p:spTgt spid="3">
                                            <p:txEl>
                                              <p:pRg st="15" end="15"/>
                                            </p:txEl>
                                          </p:spTgt>
                                        </p:tgtEl>
                                        <p:attrNameLst>
                                          <p:attrName>style.visibility</p:attrName>
                                        </p:attrNameLst>
                                      </p:cBhvr>
                                      <p:to>
                                        <p:strVal val="visible"/>
                                      </p:to>
                                    </p:set>
                                    <p:animEffect transition="in" filter="fade">
                                      <p:cBhvr>
                                        <p:cTn id="46" dur="500"/>
                                        <p:tgtEl>
                                          <p:spTgt spid="3">
                                            <p:txEl>
                                              <p:pRg st="15" end="15"/>
                                            </p:txEl>
                                          </p:spTgt>
                                        </p:tgtEl>
                                      </p:cBhvr>
                                    </p:animEffect>
                                  </p:childTnLst>
                                </p:cTn>
                              </p:par>
                              <p:par>
                                <p:cTn id="47" presetID="10" presetClass="entr" presetSubtype="0" fill="hold" nodeType="withEffect">
                                  <p:stCondLst>
                                    <p:cond delay="0"/>
                                  </p:stCondLst>
                                  <p:childTnLst>
                                    <p:set>
                                      <p:cBhvr>
                                        <p:cTn id="48" dur="1" fill="hold">
                                          <p:stCondLst>
                                            <p:cond delay="0"/>
                                          </p:stCondLst>
                                        </p:cTn>
                                        <p:tgtEl>
                                          <p:spTgt spid="3">
                                            <p:txEl>
                                              <p:pRg st="16" end="16"/>
                                            </p:txEl>
                                          </p:spTgt>
                                        </p:tgtEl>
                                        <p:attrNameLst>
                                          <p:attrName>style.visibility</p:attrName>
                                        </p:attrNameLst>
                                      </p:cBhvr>
                                      <p:to>
                                        <p:strVal val="visible"/>
                                      </p:to>
                                    </p:set>
                                    <p:animEffect transition="in" filter="fade">
                                      <p:cBhvr>
                                        <p:cTn id="49" dur="500"/>
                                        <p:tgtEl>
                                          <p:spTgt spid="3">
                                            <p:txEl>
                                              <p:pRg st="16" end="1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304800" y="228600"/>
            <a:ext cx="8534400" cy="6324600"/>
          </a:xfrm>
        </p:spPr>
        <p:txBody>
          <a:bodyPr/>
          <a:lstStyle/>
          <a:p>
            <a:pPr marL="0" indent="0">
              <a:buNone/>
            </a:pPr>
            <a:r>
              <a:rPr lang="en-US" b="1" dirty="0" smtClean="0"/>
              <a:t>Reloading a module:</a:t>
            </a:r>
          </a:p>
          <a:p>
            <a:r>
              <a:rPr lang="en-US" dirty="0" smtClean="0"/>
              <a:t>By default module will be loaded only once even though we are importing multiple times.</a:t>
            </a:r>
          </a:p>
          <a:p>
            <a:endParaRPr lang="en-US"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609600" y="1676400"/>
            <a:ext cx="4648200" cy="16764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1814945" y="3581400"/>
            <a:ext cx="4674177" cy="17145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4393622" y="5638800"/>
            <a:ext cx="4191000" cy="9144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530554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fade">
                                      <p:cBhvr>
                                        <p:cTn id="10" dur="500"/>
                                        <p:tgtEl>
                                          <p:spTgt spid="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1026"/>
                                        </p:tgtEl>
                                        <p:attrNameLst>
                                          <p:attrName>style.visibility</p:attrName>
                                        </p:attrNameLst>
                                      </p:cBhvr>
                                      <p:to>
                                        <p:strVal val="visible"/>
                                      </p:to>
                                    </p:set>
                                    <p:animEffect transition="in" filter="fade">
                                      <p:cBhvr>
                                        <p:cTn id="15" dur="500"/>
                                        <p:tgtEl>
                                          <p:spTgt spid="1026"/>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1027"/>
                                        </p:tgtEl>
                                        <p:attrNameLst>
                                          <p:attrName>style.visibility</p:attrName>
                                        </p:attrNameLst>
                                      </p:cBhvr>
                                      <p:to>
                                        <p:strVal val="visible"/>
                                      </p:to>
                                    </p:set>
                                    <p:animEffect transition="in" filter="fade">
                                      <p:cBhvr>
                                        <p:cTn id="20" dur="500"/>
                                        <p:tgtEl>
                                          <p:spTgt spid="1027"/>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1028"/>
                                        </p:tgtEl>
                                        <p:attrNameLst>
                                          <p:attrName>style.visibility</p:attrName>
                                        </p:attrNameLst>
                                      </p:cBhvr>
                                      <p:to>
                                        <p:strVal val="visible"/>
                                      </p:to>
                                    </p:set>
                                    <p:animEffect transition="in" filter="fade">
                                      <p:cBhvr>
                                        <p:cTn id="25" dur="500"/>
                                        <p:tgtEl>
                                          <p:spTgt spid="10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457200" y="381000"/>
            <a:ext cx="3733800" cy="22860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838200" y="2971800"/>
            <a:ext cx="7696200" cy="7810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3076" name="Picture 4"/>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1143000" y="4191000"/>
            <a:ext cx="3048000" cy="17526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530554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Effect transition="in" filter="fade">
                                      <p:cBhvr>
                                        <p:cTn id="7" dur="500"/>
                                        <p:tgtEl>
                                          <p:spTgt spid="307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075"/>
                                        </p:tgtEl>
                                        <p:attrNameLst>
                                          <p:attrName>style.visibility</p:attrName>
                                        </p:attrNameLst>
                                      </p:cBhvr>
                                      <p:to>
                                        <p:strVal val="visible"/>
                                      </p:to>
                                    </p:set>
                                    <p:animEffect transition="in" filter="fade">
                                      <p:cBhvr>
                                        <p:cTn id="12" dur="500"/>
                                        <p:tgtEl>
                                          <p:spTgt spid="307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076"/>
                                        </p:tgtEl>
                                        <p:attrNameLst>
                                          <p:attrName>style.visibility</p:attrName>
                                        </p:attrNameLst>
                                      </p:cBhvr>
                                      <p:to>
                                        <p:strVal val="visible"/>
                                      </p:to>
                                    </p:set>
                                    <p:animEffect transition="in" filter="fade">
                                      <p:cBhvr>
                                        <p:cTn id="17" dur="500"/>
                                        <p:tgtEl>
                                          <p:spTgt spid="30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304800" y="228600"/>
            <a:ext cx="8534400" cy="6324600"/>
          </a:xfrm>
        </p:spPr>
        <p:txBody>
          <a:bodyPr/>
          <a:lstStyle/>
          <a:p>
            <a:r>
              <a:rPr lang="en-US" dirty="0" smtClean="0"/>
              <a:t>In the above program test module will be loaded only once even though we are importing multiple times.</a:t>
            </a:r>
          </a:p>
          <a:p>
            <a:r>
              <a:rPr lang="en-US" dirty="0" smtClean="0"/>
              <a:t>The problem in this approach is after loading a module if it is updates outside then updates version of module1 is not available to our program.</a:t>
            </a:r>
          </a:p>
          <a:p>
            <a:r>
              <a:rPr lang="en-US" dirty="0" smtClean="0"/>
              <a:t>We can solve this problem by reloading module explicitly based on our requirement.</a:t>
            </a:r>
          </a:p>
          <a:p>
            <a:r>
              <a:rPr lang="en-US" dirty="0" smtClean="0"/>
              <a:t>We can reload by using reload() function from imp module.</a:t>
            </a:r>
            <a:endParaRPr lang="en-US" dirty="0"/>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280555" y="3886200"/>
            <a:ext cx="4191000" cy="17526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6" name="Picture 3"/>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4572000" y="3893127"/>
            <a:ext cx="4191000" cy="20764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7" name="Picture 4"/>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1600200" y="5969577"/>
            <a:ext cx="4537364" cy="62345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530554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fade">
                                      <p:cBhvr>
                                        <p:cTn id="10" dur="500"/>
                                        <p:tgtEl>
                                          <p:spTgt spid="3">
                                            <p:txEl>
                                              <p:pRg st="1" end="1"/>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fade">
                                      <p:cBhvr>
                                        <p:cTn id="13" dur="500"/>
                                        <p:tgtEl>
                                          <p:spTgt spid="3">
                                            <p:txEl>
                                              <p:pRg st="2" end="2"/>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fade">
                                      <p:cBhvr>
                                        <p:cTn id="16" dur="500"/>
                                        <p:tgtEl>
                                          <p:spTgt spid="3">
                                            <p:txEl>
                                              <p:pRg st="3" end="3"/>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fade">
                                      <p:cBhvr>
                                        <p:cTn id="21" dur="500"/>
                                        <p:tgtEl>
                                          <p:spTgt spid="4"/>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fade">
                                      <p:cBhvr>
                                        <p:cTn id="26" dur="500"/>
                                        <p:tgtEl>
                                          <p:spTgt spid="6"/>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fade">
                                      <p:cBhvr>
                                        <p:cTn id="3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304800" y="228600"/>
            <a:ext cx="8534400" cy="6324600"/>
          </a:xfrm>
        </p:spPr>
        <p:txBody>
          <a:bodyPr/>
          <a:lstStyle/>
          <a:p>
            <a:endParaRPr lang="en-US" dirty="0" smtClean="0"/>
          </a:p>
          <a:p>
            <a:pPr marL="0" indent="0">
              <a:buNone/>
            </a:pPr>
            <a:endParaRPr lang="en-US" dirty="0" smtClean="0"/>
          </a:p>
          <a:p>
            <a:r>
              <a:rPr lang="en-US" dirty="0" smtClean="0"/>
              <a:t>The main advantage of explicit module reloading is we can ensure that updates version is always available to our program.</a:t>
            </a:r>
            <a:endParaRPr lang="en-US" dirty="0"/>
          </a:p>
        </p:txBody>
      </p:sp>
      <p:pic>
        <p:nvPicPr>
          <p:cNvPr id="4" name="Picture 5"/>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342900" y="228600"/>
            <a:ext cx="3886200" cy="9144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5" name="Picture 6"/>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4724400" y="228601"/>
            <a:ext cx="3276600" cy="9144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4098" name="Picture 2"/>
          <p:cNvPicPr>
            <a:picLocks noChangeAspect="1" noChangeArrowheads="1"/>
          </p:cNvPicPr>
          <p:nvPr/>
        </p:nvPicPr>
        <p:blipFill>
          <a:blip r:embed="rId5">
            <a:extLst>
              <a:ext uri="{28A0092B-C50C-407E-A947-70E740481C1C}">
                <a14:useLocalDpi xmlns:a14="http://schemas.microsoft.com/office/drawing/2010/main" xmlns="" val="0"/>
              </a:ext>
            </a:extLst>
          </a:blip>
          <a:srcRect/>
          <a:stretch>
            <a:fillRect/>
          </a:stretch>
        </p:blipFill>
        <p:spPr bwMode="auto">
          <a:xfrm>
            <a:off x="381000" y="2057400"/>
            <a:ext cx="7696200" cy="1219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4099" name="Picture 3"/>
          <p:cNvPicPr>
            <a:picLocks noChangeAspect="1" noChangeArrowheads="1"/>
          </p:cNvPicPr>
          <p:nvPr/>
        </p:nvPicPr>
        <p:blipFill>
          <a:blip r:embed="rId6">
            <a:extLst>
              <a:ext uri="{28A0092B-C50C-407E-A947-70E740481C1C}">
                <a14:useLocalDpi xmlns:a14="http://schemas.microsoft.com/office/drawing/2010/main" xmlns="" val="0"/>
              </a:ext>
            </a:extLst>
          </a:blip>
          <a:srcRect/>
          <a:stretch>
            <a:fillRect/>
          </a:stretch>
        </p:blipFill>
        <p:spPr bwMode="auto">
          <a:xfrm>
            <a:off x="386195" y="3505200"/>
            <a:ext cx="7658100" cy="21431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4100" name="Picture 4"/>
          <p:cNvPicPr>
            <a:picLocks noChangeAspect="1" noChangeArrowheads="1"/>
          </p:cNvPicPr>
          <p:nvPr/>
        </p:nvPicPr>
        <p:blipFill>
          <a:blip r:embed="rId7">
            <a:extLst>
              <a:ext uri="{28A0092B-C50C-407E-A947-70E740481C1C}">
                <a14:useLocalDpi xmlns:a14="http://schemas.microsoft.com/office/drawing/2010/main" xmlns="" val="0"/>
              </a:ext>
            </a:extLst>
          </a:blip>
          <a:srcRect/>
          <a:stretch>
            <a:fillRect/>
          </a:stretch>
        </p:blipFill>
        <p:spPr bwMode="auto">
          <a:xfrm>
            <a:off x="400050" y="5791200"/>
            <a:ext cx="6915150" cy="685369"/>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530554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098"/>
                                        </p:tgtEl>
                                        <p:attrNameLst>
                                          <p:attrName>style.visibility</p:attrName>
                                        </p:attrNameLst>
                                      </p:cBhvr>
                                      <p:to>
                                        <p:strVal val="visible"/>
                                      </p:to>
                                    </p:set>
                                    <p:animEffect transition="in" filter="fade">
                                      <p:cBhvr>
                                        <p:cTn id="22" dur="500"/>
                                        <p:tgtEl>
                                          <p:spTgt spid="4098"/>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4099"/>
                                        </p:tgtEl>
                                        <p:attrNameLst>
                                          <p:attrName>style.visibility</p:attrName>
                                        </p:attrNameLst>
                                      </p:cBhvr>
                                      <p:to>
                                        <p:strVal val="visible"/>
                                      </p:to>
                                    </p:set>
                                    <p:animEffect transition="in" filter="fade">
                                      <p:cBhvr>
                                        <p:cTn id="27" dur="500"/>
                                        <p:tgtEl>
                                          <p:spTgt spid="4099"/>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4100"/>
                                        </p:tgtEl>
                                        <p:attrNameLst>
                                          <p:attrName>style.visibility</p:attrName>
                                        </p:attrNameLst>
                                      </p:cBhvr>
                                      <p:to>
                                        <p:strVal val="visible"/>
                                      </p:to>
                                    </p:set>
                                    <p:animEffect transition="in" filter="fade">
                                      <p:cBhvr>
                                        <p:cTn id="32" dur="500"/>
                                        <p:tgtEl>
                                          <p:spTgt spid="41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5" name="Picture 7"/>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304800" y="381000"/>
            <a:ext cx="6172200" cy="11430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2056" name="Picture 8"/>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304800" y="1676400"/>
            <a:ext cx="6172200" cy="1191491"/>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2057" name="Picture 9"/>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304800" y="3124200"/>
            <a:ext cx="6172200" cy="1219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2058" name="Picture 10"/>
          <p:cNvPicPr>
            <a:picLocks noChangeAspect="1" noChangeArrowheads="1"/>
          </p:cNvPicPr>
          <p:nvPr/>
        </p:nvPicPr>
        <p:blipFill>
          <a:blip r:embed="rId5">
            <a:extLst>
              <a:ext uri="{28A0092B-C50C-407E-A947-70E740481C1C}">
                <a14:useLocalDpi xmlns:a14="http://schemas.microsoft.com/office/drawing/2010/main" xmlns="" val="0"/>
              </a:ext>
            </a:extLst>
          </a:blip>
          <a:srcRect/>
          <a:stretch>
            <a:fillRect/>
          </a:stretch>
        </p:blipFill>
        <p:spPr bwMode="auto">
          <a:xfrm>
            <a:off x="339436" y="4572000"/>
            <a:ext cx="6670964" cy="18288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530554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055"/>
                                        </p:tgtEl>
                                        <p:attrNameLst>
                                          <p:attrName>style.visibility</p:attrName>
                                        </p:attrNameLst>
                                      </p:cBhvr>
                                      <p:to>
                                        <p:strVal val="visible"/>
                                      </p:to>
                                    </p:set>
                                    <p:animEffect transition="in" filter="fade">
                                      <p:cBhvr>
                                        <p:cTn id="7" dur="500"/>
                                        <p:tgtEl>
                                          <p:spTgt spid="205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056"/>
                                        </p:tgtEl>
                                        <p:attrNameLst>
                                          <p:attrName>style.visibility</p:attrName>
                                        </p:attrNameLst>
                                      </p:cBhvr>
                                      <p:to>
                                        <p:strVal val="visible"/>
                                      </p:to>
                                    </p:set>
                                    <p:animEffect transition="in" filter="fade">
                                      <p:cBhvr>
                                        <p:cTn id="12" dur="500"/>
                                        <p:tgtEl>
                                          <p:spTgt spid="205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057"/>
                                        </p:tgtEl>
                                        <p:attrNameLst>
                                          <p:attrName>style.visibility</p:attrName>
                                        </p:attrNameLst>
                                      </p:cBhvr>
                                      <p:to>
                                        <p:strVal val="visible"/>
                                      </p:to>
                                    </p:set>
                                    <p:animEffect transition="in" filter="fade">
                                      <p:cBhvr>
                                        <p:cTn id="17" dur="500"/>
                                        <p:tgtEl>
                                          <p:spTgt spid="2057"/>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2058"/>
                                        </p:tgtEl>
                                        <p:attrNameLst>
                                          <p:attrName>style.visibility</p:attrName>
                                        </p:attrNameLst>
                                      </p:cBhvr>
                                      <p:to>
                                        <p:strVal val="visible"/>
                                      </p:to>
                                    </p:set>
                                    <p:animEffect transition="in" filter="fade">
                                      <p:cBhvr>
                                        <p:cTn id="22" dur="500"/>
                                        <p:tgtEl>
                                          <p:spTgt spid="20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304800" y="228600"/>
            <a:ext cx="8534400" cy="6324600"/>
          </a:xfrm>
        </p:spPr>
        <p:txBody>
          <a:bodyPr/>
          <a:lstStyle/>
          <a:p>
            <a:pPr marL="0" indent="0">
              <a:buNone/>
            </a:pPr>
            <a:r>
              <a:rPr lang="en-US" b="1" dirty="0" smtClean="0"/>
              <a:t>Finding members of module by using </a:t>
            </a:r>
            <a:r>
              <a:rPr lang="en-US" b="1" dirty="0" err="1" smtClean="0"/>
              <a:t>dir</a:t>
            </a:r>
            <a:r>
              <a:rPr lang="en-US" b="1" dirty="0" smtClean="0"/>
              <a:t>() function:</a:t>
            </a:r>
          </a:p>
          <a:p>
            <a:r>
              <a:rPr lang="en-US" dirty="0" smtClean="0"/>
              <a:t>Python provides inbuilt function </a:t>
            </a:r>
            <a:r>
              <a:rPr lang="en-US" dirty="0" err="1" smtClean="0"/>
              <a:t>dir</a:t>
            </a:r>
            <a:r>
              <a:rPr lang="en-US" dirty="0" smtClean="0"/>
              <a:t>() to list out all members of current module or a specified module.</a:t>
            </a:r>
          </a:p>
          <a:p>
            <a:r>
              <a:rPr lang="en-US" dirty="0" err="1"/>
              <a:t>d</a:t>
            </a:r>
            <a:r>
              <a:rPr lang="en-US" dirty="0" err="1" smtClean="0"/>
              <a:t>ir</a:t>
            </a:r>
            <a:r>
              <a:rPr lang="en-US" dirty="0" smtClean="0"/>
              <a:t>()</a:t>
            </a:r>
            <a:r>
              <a:rPr lang="en-US" dirty="0" smtClean="0">
                <a:sym typeface="Wingdings" pitchFamily="2" charset="2"/>
              </a:rPr>
              <a:t>To list out all members of current module.</a:t>
            </a:r>
          </a:p>
          <a:p>
            <a:r>
              <a:rPr lang="en-US" dirty="0" err="1" smtClean="0">
                <a:sym typeface="Wingdings" pitchFamily="2" charset="2"/>
              </a:rPr>
              <a:t>dir</a:t>
            </a:r>
            <a:r>
              <a:rPr lang="en-US" dirty="0" smtClean="0">
                <a:sym typeface="Wingdings" pitchFamily="2" charset="2"/>
              </a:rPr>
              <a:t>(</a:t>
            </a:r>
            <a:r>
              <a:rPr lang="en-US" dirty="0" err="1" smtClean="0">
                <a:sym typeface="Wingdings" pitchFamily="2" charset="2"/>
              </a:rPr>
              <a:t>moduleName</a:t>
            </a:r>
            <a:r>
              <a:rPr lang="en-US" dirty="0" smtClean="0">
                <a:sym typeface="Wingdings" pitchFamily="2" charset="2"/>
              </a:rPr>
              <a:t>)To list out all members of specified module.</a:t>
            </a:r>
          </a:p>
          <a:p>
            <a:endParaRPr lang="en-US" dirty="0" smtClean="0"/>
          </a:p>
          <a:p>
            <a:endParaRPr lang="en-US" dirty="0" smtClean="0"/>
          </a:p>
          <a:p>
            <a:endParaRPr lang="en-US" dirty="0"/>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515216" y="2590800"/>
            <a:ext cx="6418984" cy="22098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515216" y="5257800"/>
            <a:ext cx="6952384" cy="10668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530554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fade">
                                      <p:cBhvr>
                                        <p:cTn id="10" dur="500"/>
                                        <p:tgtEl>
                                          <p:spTgt spid="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fade">
                                      <p:cBhvr>
                                        <p:cTn id="15" dur="500"/>
                                        <p:tgtEl>
                                          <p:spTgt spid="3">
                                            <p:txEl>
                                              <p:pRg st="2" end="2"/>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3">
                                            <p:txEl>
                                              <p:pRg st="3" end="3"/>
                                            </p:txEl>
                                          </p:spTgt>
                                        </p:tgtEl>
                                        <p:attrNameLst>
                                          <p:attrName>style.visibility</p:attrName>
                                        </p:attrNameLst>
                                      </p:cBhvr>
                                      <p:to>
                                        <p:strVal val="visible"/>
                                      </p:to>
                                    </p:set>
                                    <p:animEffect transition="in" filter="fade">
                                      <p:cBhvr>
                                        <p:cTn id="18" dur="500"/>
                                        <p:tgtEl>
                                          <p:spTgt spid="3">
                                            <p:txEl>
                                              <p:pRg st="3" end="3"/>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1027"/>
                                        </p:tgtEl>
                                        <p:attrNameLst>
                                          <p:attrName>style.visibility</p:attrName>
                                        </p:attrNameLst>
                                      </p:cBhvr>
                                      <p:to>
                                        <p:strVal val="visible"/>
                                      </p:to>
                                    </p:set>
                                    <p:animEffect transition="in" filter="fade">
                                      <p:cBhvr>
                                        <p:cTn id="23" dur="500"/>
                                        <p:tgtEl>
                                          <p:spTgt spid="1027"/>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nodeType="clickEffect">
                                  <p:stCondLst>
                                    <p:cond delay="0"/>
                                  </p:stCondLst>
                                  <p:childTnLst>
                                    <p:set>
                                      <p:cBhvr>
                                        <p:cTn id="27" dur="1" fill="hold">
                                          <p:stCondLst>
                                            <p:cond delay="0"/>
                                          </p:stCondLst>
                                        </p:cTn>
                                        <p:tgtEl>
                                          <p:spTgt spid="1028"/>
                                        </p:tgtEl>
                                        <p:attrNameLst>
                                          <p:attrName>style.visibility</p:attrName>
                                        </p:attrNameLst>
                                      </p:cBhvr>
                                      <p:to>
                                        <p:strVal val="visible"/>
                                      </p:to>
                                    </p:set>
                                    <p:animEffect transition="in" filter="fade">
                                      <p:cBhvr>
                                        <p:cTn id="28" dur="500"/>
                                        <p:tgtEl>
                                          <p:spTgt spid="10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1156855" y="228600"/>
            <a:ext cx="3886200" cy="1981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1250373" y="2410690"/>
            <a:ext cx="3699164" cy="15716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568036" y="4180609"/>
            <a:ext cx="7086600" cy="121227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2" name="Rectangle 1"/>
          <p:cNvSpPr/>
          <p:nvPr/>
        </p:nvSpPr>
        <p:spPr>
          <a:xfrm>
            <a:off x="568036" y="5479473"/>
            <a:ext cx="7737764" cy="1149927"/>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solidFill>
                  <a:schemeClr val="tx1"/>
                </a:solidFill>
              </a:rPr>
              <a:t>For every module at the time of execution Python Interpreter will add some special properties automatically for internal use.</a:t>
            </a:r>
            <a:endParaRPr lang="en-US" sz="2400" b="1" dirty="0">
              <a:solidFill>
                <a:schemeClr val="tx1"/>
              </a:solidFill>
            </a:endParaRPr>
          </a:p>
        </p:txBody>
      </p:sp>
    </p:spTree>
    <p:extLst>
      <p:ext uri="{BB962C8B-B14F-4D97-AF65-F5344CB8AC3E}">
        <p14:creationId xmlns:p14="http://schemas.microsoft.com/office/powerpoint/2010/main" xmlns="" val="530554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fade">
                                      <p:cBhvr>
                                        <p:cTn id="7" dur="500"/>
                                        <p:tgtEl>
                                          <p:spTgt spid="205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051"/>
                                        </p:tgtEl>
                                        <p:attrNameLst>
                                          <p:attrName>style.visibility</p:attrName>
                                        </p:attrNameLst>
                                      </p:cBhvr>
                                      <p:to>
                                        <p:strVal val="visible"/>
                                      </p:to>
                                    </p:set>
                                    <p:animEffect transition="in" filter="fade">
                                      <p:cBhvr>
                                        <p:cTn id="12" dur="500"/>
                                        <p:tgtEl>
                                          <p:spTgt spid="2051"/>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052"/>
                                        </p:tgtEl>
                                        <p:attrNameLst>
                                          <p:attrName>style.visibility</p:attrName>
                                        </p:attrNameLst>
                                      </p:cBhvr>
                                      <p:to>
                                        <p:strVal val="visible"/>
                                      </p:to>
                                    </p:set>
                                    <p:animEffect transition="in" filter="fade">
                                      <p:cBhvr>
                                        <p:cTn id="17" dur="500"/>
                                        <p:tgtEl>
                                          <p:spTgt spid="2052"/>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fade">
                                      <p:cBhvr>
                                        <p:cTn id="2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304800" y="228600"/>
            <a:ext cx="8534400" cy="6324600"/>
          </a:xfrm>
        </p:spPr>
        <p:txBody>
          <a:bodyPr/>
          <a:lstStyle/>
          <a:p>
            <a:r>
              <a:rPr lang="en-US" b="1" dirty="0" smtClean="0"/>
              <a:t>The special </a:t>
            </a:r>
            <a:r>
              <a:rPr lang="en-US" b="1" dirty="0" err="1" smtClean="0"/>
              <a:t>variable__name</a:t>
            </a:r>
            <a:r>
              <a:rPr lang="en-US" b="1" dirty="0" smtClean="0"/>
              <a:t>__:</a:t>
            </a:r>
          </a:p>
          <a:p>
            <a:r>
              <a:rPr lang="en-US" dirty="0" smtClean="0"/>
              <a:t>For every Python program, a special varaible __name__ will be added internally.</a:t>
            </a:r>
          </a:p>
          <a:p>
            <a:r>
              <a:rPr lang="en-US" dirty="0" smtClean="0"/>
              <a:t>This variable stores information regarding whether the program is executed as an individual program or as a </a:t>
            </a:r>
            <a:r>
              <a:rPr lang="en-US" dirty="0" err="1" smtClean="0"/>
              <a:t>module.if</a:t>
            </a:r>
            <a:r>
              <a:rPr lang="en-US" dirty="0" smtClean="0"/>
              <a:t> the program executed as an individual program then the </a:t>
            </a:r>
            <a:r>
              <a:rPr lang="en-US" dirty="0" err="1" smtClean="0"/>
              <a:t>valu</a:t>
            </a:r>
            <a:r>
              <a:rPr lang="en-US" dirty="0" smtClean="0"/>
              <a:t> of this varaible is __main__</a:t>
            </a:r>
          </a:p>
          <a:p>
            <a:r>
              <a:rPr lang="en-US" dirty="0" smtClean="0"/>
              <a:t>If the program executed as a module from some other program then the value of this variable is the name of module where it is defined.</a:t>
            </a:r>
          </a:p>
          <a:p>
            <a:r>
              <a:rPr lang="en-US" dirty="0" smtClean="0"/>
              <a:t>Hence by using this __name__ variable we can identify whether the program executed directly or as a module.</a:t>
            </a:r>
          </a:p>
          <a:p>
            <a:endParaRPr lang="en-US" dirty="0" smtClean="0"/>
          </a:p>
          <a:p>
            <a:endParaRPr lang="en-US" dirty="0"/>
          </a:p>
        </p:txBody>
      </p:sp>
    </p:spTree>
    <p:extLst>
      <p:ext uri="{BB962C8B-B14F-4D97-AF65-F5344CB8AC3E}">
        <p14:creationId xmlns:p14="http://schemas.microsoft.com/office/powerpoint/2010/main" xmlns="" val="5305542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381000" y="228600"/>
            <a:ext cx="7924800" cy="25146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374073" y="2895600"/>
            <a:ext cx="6082145" cy="67237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3076" name="Picture 4"/>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374073" y="3567978"/>
            <a:ext cx="7245927" cy="16764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3077" name="Picture 5"/>
          <p:cNvPicPr>
            <a:picLocks noChangeAspect="1" noChangeArrowheads="1"/>
          </p:cNvPicPr>
          <p:nvPr/>
        </p:nvPicPr>
        <p:blipFill>
          <a:blip r:embed="rId5">
            <a:extLst>
              <a:ext uri="{28A0092B-C50C-407E-A947-70E740481C1C}">
                <a14:useLocalDpi xmlns:a14="http://schemas.microsoft.com/office/drawing/2010/main" xmlns="" val="0"/>
              </a:ext>
            </a:extLst>
          </a:blip>
          <a:srcRect/>
          <a:stretch>
            <a:fillRect/>
          </a:stretch>
        </p:blipFill>
        <p:spPr bwMode="auto">
          <a:xfrm>
            <a:off x="367146" y="5230523"/>
            <a:ext cx="7239000" cy="128587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530554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Effect transition="in" filter="fade">
                                      <p:cBhvr>
                                        <p:cTn id="7" dur="500"/>
                                        <p:tgtEl>
                                          <p:spTgt spid="307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075"/>
                                        </p:tgtEl>
                                        <p:attrNameLst>
                                          <p:attrName>style.visibility</p:attrName>
                                        </p:attrNameLst>
                                      </p:cBhvr>
                                      <p:to>
                                        <p:strVal val="visible"/>
                                      </p:to>
                                    </p:set>
                                    <p:animEffect transition="in" filter="fade">
                                      <p:cBhvr>
                                        <p:cTn id="12" dur="500"/>
                                        <p:tgtEl>
                                          <p:spTgt spid="307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076"/>
                                        </p:tgtEl>
                                        <p:attrNameLst>
                                          <p:attrName>style.visibility</p:attrName>
                                        </p:attrNameLst>
                                      </p:cBhvr>
                                      <p:to>
                                        <p:strVal val="visible"/>
                                      </p:to>
                                    </p:set>
                                    <p:animEffect transition="in" filter="fade">
                                      <p:cBhvr>
                                        <p:cTn id="17" dur="500"/>
                                        <p:tgtEl>
                                          <p:spTgt spid="3076"/>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077"/>
                                        </p:tgtEl>
                                        <p:attrNameLst>
                                          <p:attrName>style.visibility</p:attrName>
                                        </p:attrNameLst>
                                      </p:cBhvr>
                                      <p:to>
                                        <p:strVal val="visible"/>
                                      </p:to>
                                    </p:set>
                                    <p:animEffect transition="in" filter="fade">
                                      <p:cBhvr>
                                        <p:cTn id="22" dur="500"/>
                                        <p:tgtEl>
                                          <p:spTgt spid="30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304800" y="228600"/>
            <a:ext cx="8534400" cy="6324600"/>
          </a:xfrm>
        </p:spPr>
        <p:txBody>
          <a:bodyPr/>
          <a:lstStyle/>
          <a:p>
            <a:pPr marL="0" indent="0">
              <a:buNone/>
            </a:pPr>
            <a:r>
              <a:rPr lang="en-US" b="1" dirty="0" smtClean="0"/>
              <a:t>Math module:</a:t>
            </a:r>
          </a:p>
          <a:p>
            <a:r>
              <a:rPr lang="en-US" dirty="0" smtClean="0"/>
              <a:t>Python provides inbuilt module math.</a:t>
            </a:r>
          </a:p>
          <a:p>
            <a:r>
              <a:rPr lang="en-US" dirty="0" smtClean="0"/>
              <a:t>Tis module defines several functions which can be used for mathematical operations.</a:t>
            </a:r>
          </a:p>
          <a:p>
            <a:r>
              <a:rPr lang="en-US" dirty="0" smtClean="0"/>
              <a:t>1.sqrt()</a:t>
            </a:r>
          </a:p>
          <a:p>
            <a:r>
              <a:rPr lang="en-US" dirty="0" smtClean="0"/>
              <a:t>2.ceil()</a:t>
            </a:r>
          </a:p>
          <a:p>
            <a:r>
              <a:rPr lang="en-US" dirty="0" smtClean="0"/>
              <a:t>3.floor()</a:t>
            </a:r>
          </a:p>
          <a:p>
            <a:r>
              <a:rPr lang="en-US" dirty="0" smtClean="0"/>
              <a:t>4.fabs()</a:t>
            </a:r>
          </a:p>
          <a:p>
            <a:r>
              <a:rPr lang="en-US" dirty="0" smtClean="0"/>
              <a:t>5.log(x)</a:t>
            </a:r>
          </a:p>
          <a:p>
            <a:r>
              <a:rPr lang="en-US" dirty="0" smtClean="0"/>
              <a:t>6.sin(x)</a:t>
            </a:r>
          </a:p>
          <a:p>
            <a:r>
              <a:rPr lang="en-US" dirty="0" smtClean="0"/>
              <a:t>7.tan(x)</a:t>
            </a:r>
            <a:endParaRPr lang="en-US"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2514600" y="2286000"/>
            <a:ext cx="2971800" cy="25908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4099" name="Picture 3"/>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5638800" y="3352800"/>
            <a:ext cx="1143000" cy="1648691"/>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2" name="Rectangle 1"/>
          <p:cNvSpPr/>
          <p:nvPr/>
        </p:nvSpPr>
        <p:spPr>
          <a:xfrm>
            <a:off x="2133600" y="5334000"/>
            <a:ext cx="5943600" cy="1143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Note: We can find help for any module by using help() function</a:t>
            </a:r>
            <a:endParaRPr lang="en-US" dirty="0"/>
          </a:p>
        </p:txBody>
      </p:sp>
    </p:spTree>
    <p:extLst>
      <p:ext uri="{BB962C8B-B14F-4D97-AF65-F5344CB8AC3E}">
        <p14:creationId xmlns:p14="http://schemas.microsoft.com/office/powerpoint/2010/main" xmlns="" val="530554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par>
                                <p:cTn id="13" presetID="10" presetClass="entr" presetSubtype="0" fill="hold"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fade">
                                      <p:cBhvr>
                                        <p:cTn id="15" dur="500"/>
                                        <p:tgtEl>
                                          <p:spTgt spid="3">
                                            <p:txEl>
                                              <p:pRg st="2" end="2"/>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animEffect transition="in" filter="fade">
                                      <p:cBhvr>
                                        <p:cTn id="20" dur="500"/>
                                        <p:tgtEl>
                                          <p:spTgt spid="3">
                                            <p:txEl>
                                              <p:pRg st="3" end="3"/>
                                            </p:txEl>
                                          </p:spTgt>
                                        </p:tgtEl>
                                      </p:cBhvr>
                                    </p:animEffect>
                                  </p:childTnLst>
                                </p:cTn>
                              </p:par>
                              <p:par>
                                <p:cTn id="21" presetID="10" presetClass="entr" presetSubtype="0" fill="hold"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fade">
                                      <p:cBhvr>
                                        <p:cTn id="23" dur="500"/>
                                        <p:tgtEl>
                                          <p:spTgt spid="3">
                                            <p:txEl>
                                              <p:pRg st="4" end="4"/>
                                            </p:txEl>
                                          </p:spTgt>
                                        </p:tgtEl>
                                      </p:cBhvr>
                                    </p:animEffect>
                                  </p:childTnLst>
                                </p:cTn>
                              </p:par>
                              <p:par>
                                <p:cTn id="24" presetID="10" presetClass="entr" presetSubtype="0" fill="hold" nodeType="withEffect">
                                  <p:stCondLst>
                                    <p:cond delay="0"/>
                                  </p:stCondLst>
                                  <p:childTnLst>
                                    <p:set>
                                      <p:cBhvr>
                                        <p:cTn id="25" dur="1" fill="hold">
                                          <p:stCondLst>
                                            <p:cond delay="0"/>
                                          </p:stCondLst>
                                        </p:cTn>
                                        <p:tgtEl>
                                          <p:spTgt spid="3">
                                            <p:txEl>
                                              <p:pRg st="5" end="5"/>
                                            </p:txEl>
                                          </p:spTgt>
                                        </p:tgtEl>
                                        <p:attrNameLst>
                                          <p:attrName>style.visibility</p:attrName>
                                        </p:attrNameLst>
                                      </p:cBhvr>
                                      <p:to>
                                        <p:strVal val="visible"/>
                                      </p:to>
                                    </p:set>
                                    <p:animEffect transition="in" filter="fade">
                                      <p:cBhvr>
                                        <p:cTn id="26" dur="500"/>
                                        <p:tgtEl>
                                          <p:spTgt spid="3">
                                            <p:txEl>
                                              <p:pRg st="5" end="5"/>
                                            </p:txEl>
                                          </p:spTgt>
                                        </p:tgtEl>
                                      </p:cBhvr>
                                    </p:animEffect>
                                  </p:childTnLst>
                                </p:cTn>
                              </p:par>
                              <p:par>
                                <p:cTn id="27" presetID="10" presetClass="entr" presetSubtype="0" fill="hold" nodeType="withEffect">
                                  <p:stCondLst>
                                    <p:cond delay="0"/>
                                  </p:stCondLst>
                                  <p:childTnLst>
                                    <p:set>
                                      <p:cBhvr>
                                        <p:cTn id="28" dur="1" fill="hold">
                                          <p:stCondLst>
                                            <p:cond delay="0"/>
                                          </p:stCondLst>
                                        </p:cTn>
                                        <p:tgtEl>
                                          <p:spTgt spid="3">
                                            <p:txEl>
                                              <p:pRg st="6" end="6"/>
                                            </p:txEl>
                                          </p:spTgt>
                                        </p:tgtEl>
                                        <p:attrNameLst>
                                          <p:attrName>style.visibility</p:attrName>
                                        </p:attrNameLst>
                                      </p:cBhvr>
                                      <p:to>
                                        <p:strVal val="visible"/>
                                      </p:to>
                                    </p:set>
                                    <p:animEffect transition="in" filter="fade">
                                      <p:cBhvr>
                                        <p:cTn id="29" dur="500"/>
                                        <p:tgtEl>
                                          <p:spTgt spid="3">
                                            <p:txEl>
                                              <p:pRg st="6" end="6"/>
                                            </p:txEl>
                                          </p:spTgt>
                                        </p:tgtEl>
                                      </p:cBhvr>
                                    </p:animEffect>
                                  </p:childTnLst>
                                </p:cTn>
                              </p:par>
                              <p:par>
                                <p:cTn id="30" presetID="10" presetClass="entr" presetSubtype="0" fill="hold" nodeType="withEffect">
                                  <p:stCondLst>
                                    <p:cond delay="0"/>
                                  </p:stCondLst>
                                  <p:childTnLst>
                                    <p:set>
                                      <p:cBhvr>
                                        <p:cTn id="31" dur="1" fill="hold">
                                          <p:stCondLst>
                                            <p:cond delay="0"/>
                                          </p:stCondLst>
                                        </p:cTn>
                                        <p:tgtEl>
                                          <p:spTgt spid="3">
                                            <p:txEl>
                                              <p:pRg st="7" end="7"/>
                                            </p:txEl>
                                          </p:spTgt>
                                        </p:tgtEl>
                                        <p:attrNameLst>
                                          <p:attrName>style.visibility</p:attrName>
                                        </p:attrNameLst>
                                      </p:cBhvr>
                                      <p:to>
                                        <p:strVal val="visible"/>
                                      </p:to>
                                    </p:set>
                                    <p:animEffect transition="in" filter="fade">
                                      <p:cBhvr>
                                        <p:cTn id="32" dur="500"/>
                                        <p:tgtEl>
                                          <p:spTgt spid="3">
                                            <p:txEl>
                                              <p:pRg st="7" end="7"/>
                                            </p:txEl>
                                          </p:spTgt>
                                        </p:tgtEl>
                                      </p:cBhvr>
                                    </p:animEffect>
                                  </p:childTnLst>
                                </p:cTn>
                              </p:par>
                              <p:par>
                                <p:cTn id="33" presetID="10" presetClass="entr" presetSubtype="0" fill="hold" nodeType="withEffect">
                                  <p:stCondLst>
                                    <p:cond delay="0"/>
                                  </p:stCondLst>
                                  <p:childTnLst>
                                    <p:set>
                                      <p:cBhvr>
                                        <p:cTn id="34" dur="1" fill="hold">
                                          <p:stCondLst>
                                            <p:cond delay="0"/>
                                          </p:stCondLst>
                                        </p:cTn>
                                        <p:tgtEl>
                                          <p:spTgt spid="3">
                                            <p:txEl>
                                              <p:pRg st="8" end="8"/>
                                            </p:txEl>
                                          </p:spTgt>
                                        </p:tgtEl>
                                        <p:attrNameLst>
                                          <p:attrName>style.visibility</p:attrName>
                                        </p:attrNameLst>
                                      </p:cBhvr>
                                      <p:to>
                                        <p:strVal val="visible"/>
                                      </p:to>
                                    </p:set>
                                    <p:animEffect transition="in" filter="fade">
                                      <p:cBhvr>
                                        <p:cTn id="35" dur="500"/>
                                        <p:tgtEl>
                                          <p:spTgt spid="3">
                                            <p:txEl>
                                              <p:pRg st="8" end="8"/>
                                            </p:txEl>
                                          </p:spTgt>
                                        </p:tgtEl>
                                      </p:cBhvr>
                                    </p:animEffect>
                                  </p:childTnLst>
                                </p:cTn>
                              </p:par>
                              <p:par>
                                <p:cTn id="36" presetID="10" presetClass="entr" presetSubtype="0" fill="hold" nodeType="withEffect">
                                  <p:stCondLst>
                                    <p:cond delay="0"/>
                                  </p:stCondLst>
                                  <p:childTnLst>
                                    <p:set>
                                      <p:cBhvr>
                                        <p:cTn id="37" dur="1" fill="hold">
                                          <p:stCondLst>
                                            <p:cond delay="0"/>
                                          </p:stCondLst>
                                        </p:cTn>
                                        <p:tgtEl>
                                          <p:spTgt spid="3">
                                            <p:txEl>
                                              <p:pRg st="9" end="9"/>
                                            </p:txEl>
                                          </p:spTgt>
                                        </p:tgtEl>
                                        <p:attrNameLst>
                                          <p:attrName>style.visibility</p:attrName>
                                        </p:attrNameLst>
                                      </p:cBhvr>
                                      <p:to>
                                        <p:strVal val="visible"/>
                                      </p:to>
                                    </p:set>
                                    <p:animEffect transition="in" filter="fade">
                                      <p:cBhvr>
                                        <p:cTn id="38" dur="500"/>
                                        <p:tgtEl>
                                          <p:spTgt spid="3">
                                            <p:txEl>
                                              <p:pRg st="9" end="9"/>
                                            </p:txEl>
                                          </p:spTgt>
                                        </p:tgtEl>
                                      </p:cBhvr>
                                    </p:animEffect>
                                  </p:childTnLst>
                                </p:cTn>
                              </p:par>
                            </p:childTnLst>
                          </p:cTn>
                        </p:par>
                      </p:childTnLst>
                    </p:cTn>
                  </p:par>
                  <p:par>
                    <p:cTn id="39" fill="hold">
                      <p:stCondLst>
                        <p:cond delay="indefinite"/>
                      </p:stCondLst>
                      <p:childTnLst>
                        <p:par>
                          <p:cTn id="40" fill="hold">
                            <p:stCondLst>
                              <p:cond delay="0"/>
                            </p:stCondLst>
                            <p:childTnLst>
                              <p:par>
                                <p:cTn id="41" presetID="10" presetClass="entr" presetSubtype="0" fill="hold" nodeType="clickEffect">
                                  <p:stCondLst>
                                    <p:cond delay="0"/>
                                  </p:stCondLst>
                                  <p:childTnLst>
                                    <p:set>
                                      <p:cBhvr>
                                        <p:cTn id="42" dur="1" fill="hold">
                                          <p:stCondLst>
                                            <p:cond delay="0"/>
                                          </p:stCondLst>
                                        </p:cTn>
                                        <p:tgtEl>
                                          <p:spTgt spid="4098"/>
                                        </p:tgtEl>
                                        <p:attrNameLst>
                                          <p:attrName>style.visibility</p:attrName>
                                        </p:attrNameLst>
                                      </p:cBhvr>
                                      <p:to>
                                        <p:strVal val="visible"/>
                                      </p:to>
                                    </p:set>
                                    <p:animEffect transition="in" filter="fade">
                                      <p:cBhvr>
                                        <p:cTn id="43" dur="500"/>
                                        <p:tgtEl>
                                          <p:spTgt spid="4098"/>
                                        </p:tgtEl>
                                      </p:cBhvr>
                                    </p:animEffect>
                                  </p:childTnLst>
                                </p:cTn>
                              </p:par>
                            </p:childTnLst>
                          </p:cTn>
                        </p:par>
                      </p:childTnLst>
                    </p:cTn>
                  </p:par>
                  <p:par>
                    <p:cTn id="44" fill="hold">
                      <p:stCondLst>
                        <p:cond delay="indefinite"/>
                      </p:stCondLst>
                      <p:childTnLst>
                        <p:par>
                          <p:cTn id="45" fill="hold">
                            <p:stCondLst>
                              <p:cond delay="0"/>
                            </p:stCondLst>
                            <p:childTnLst>
                              <p:par>
                                <p:cTn id="46" presetID="10" presetClass="entr" presetSubtype="0" fill="hold" nodeType="clickEffect">
                                  <p:stCondLst>
                                    <p:cond delay="0"/>
                                  </p:stCondLst>
                                  <p:childTnLst>
                                    <p:set>
                                      <p:cBhvr>
                                        <p:cTn id="47" dur="1" fill="hold">
                                          <p:stCondLst>
                                            <p:cond delay="0"/>
                                          </p:stCondLst>
                                        </p:cTn>
                                        <p:tgtEl>
                                          <p:spTgt spid="4099"/>
                                        </p:tgtEl>
                                        <p:attrNameLst>
                                          <p:attrName>style.visibility</p:attrName>
                                        </p:attrNameLst>
                                      </p:cBhvr>
                                      <p:to>
                                        <p:strVal val="visible"/>
                                      </p:to>
                                    </p:set>
                                    <p:animEffect transition="in" filter="fade">
                                      <p:cBhvr>
                                        <p:cTn id="48" dur="500"/>
                                        <p:tgtEl>
                                          <p:spTgt spid="409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609600" y="228600"/>
            <a:ext cx="7924800" cy="64770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5305542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304800" y="228600"/>
            <a:ext cx="8686800" cy="6324600"/>
          </a:xfrm>
        </p:spPr>
        <p:txBody>
          <a:bodyPr/>
          <a:lstStyle/>
          <a:p>
            <a:pPr marL="0" indent="0">
              <a:buNone/>
            </a:pPr>
            <a:r>
              <a:rPr lang="en-US" b="1" dirty="0"/>
              <a:t>r</a:t>
            </a:r>
            <a:r>
              <a:rPr lang="en-US" b="1" dirty="0" smtClean="0"/>
              <a:t>andom module:</a:t>
            </a:r>
          </a:p>
          <a:p>
            <a:r>
              <a:rPr lang="en-US" dirty="0" smtClean="0"/>
              <a:t>This module defines several functions to generate random numbers.</a:t>
            </a:r>
          </a:p>
          <a:p>
            <a:r>
              <a:rPr lang="en-US" dirty="0" smtClean="0"/>
              <a:t>We can use these functions while developing games, in cryptography and to generate random numbers on fly for authentication.</a:t>
            </a:r>
          </a:p>
          <a:p>
            <a:pPr marL="0" indent="0">
              <a:buNone/>
            </a:pPr>
            <a:r>
              <a:rPr lang="en-US" b="1" dirty="0" smtClean="0"/>
              <a:t>1.random():</a:t>
            </a:r>
          </a:p>
          <a:p>
            <a:r>
              <a:rPr lang="en-US" dirty="0" smtClean="0"/>
              <a:t>This function always generates some float value between 0 and 1 (not inclusive)</a:t>
            </a:r>
          </a:p>
          <a:p>
            <a:r>
              <a:rPr lang="en-US" b="1" dirty="0" smtClean="0"/>
              <a:t>0&lt;x&lt;1</a:t>
            </a:r>
          </a:p>
          <a:p>
            <a:endParaRPr lang="en-US"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457200" y="4114800"/>
            <a:ext cx="2590800" cy="12954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4038600" y="3124200"/>
            <a:ext cx="3810000" cy="32766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530554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fade">
                                      <p:cBhvr>
                                        <p:cTn id="10" dur="500"/>
                                        <p:tgtEl>
                                          <p:spTgt spid="3">
                                            <p:txEl>
                                              <p:pRg st="1" end="1"/>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fade">
                                      <p:cBhvr>
                                        <p:cTn id="13" dur="500"/>
                                        <p:tgtEl>
                                          <p:spTgt spid="3">
                                            <p:txEl>
                                              <p:pRg st="2" end="2"/>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3">
                                            <p:txEl>
                                              <p:pRg st="3" end="3"/>
                                            </p:txEl>
                                          </p:spTgt>
                                        </p:tgtEl>
                                        <p:attrNameLst>
                                          <p:attrName>style.visibility</p:attrName>
                                        </p:attrNameLst>
                                      </p:cBhvr>
                                      <p:to>
                                        <p:strVal val="visible"/>
                                      </p:to>
                                    </p:set>
                                    <p:animEffect transition="in" filter="fade">
                                      <p:cBhvr>
                                        <p:cTn id="18" dur="500"/>
                                        <p:tgtEl>
                                          <p:spTgt spid="3">
                                            <p:txEl>
                                              <p:pRg st="3" end="3"/>
                                            </p:txEl>
                                          </p:spTgt>
                                        </p:tgtEl>
                                      </p:cBhvr>
                                    </p:animEffect>
                                  </p:childTnLst>
                                </p:cTn>
                              </p:par>
                              <p:par>
                                <p:cTn id="19" presetID="10" presetClass="entr" presetSubtype="0" fill="hold" nodeType="with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fade">
                                      <p:cBhvr>
                                        <p:cTn id="21" dur="500"/>
                                        <p:tgtEl>
                                          <p:spTgt spid="3">
                                            <p:txEl>
                                              <p:pRg st="4" end="4"/>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3">
                                            <p:txEl>
                                              <p:pRg st="5" end="5"/>
                                            </p:txEl>
                                          </p:spTgt>
                                        </p:tgtEl>
                                        <p:attrNameLst>
                                          <p:attrName>style.visibility</p:attrName>
                                        </p:attrNameLst>
                                      </p:cBhvr>
                                      <p:to>
                                        <p:strVal val="visible"/>
                                      </p:to>
                                    </p:set>
                                    <p:animEffect transition="in" filter="fade">
                                      <p:cBhvr>
                                        <p:cTn id="26" dur="500"/>
                                        <p:tgtEl>
                                          <p:spTgt spid="3">
                                            <p:txEl>
                                              <p:pRg st="5" end="5"/>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2050"/>
                                        </p:tgtEl>
                                        <p:attrNameLst>
                                          <p:attrName>style.visibility</p:attrName>
                                        </p:attrNameLst>
                                      </p:cBhvr>
                                      <p:to>
                                        <p:strVal val="visible"/>
                                      </p:to>
                                    </p:set>
                                    <p:animEffect transition="in" filter="fade">
                                      <p:cBhvr>
                                        <p:cTn id="31" dur="500"/>
                                        <p:tgtEl>
                                          <p:spTgt spid="2050"/>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nodeType="clickEffect">
                                  <p:stCondLst>
                                    <p:cond delay="0"/>
                                  </p:stCondLst>
                                  <p:childTnLst>
                                    <p:set>
                                      <p:cBhvr>
                                        <p:cTn id="35" dur="1" fill="hold">
                                          <p:stCondLst>
                                            <p:cond delay="0"/>
                                          </p:stCondLst>
                                        </p:cTn>
                                        <p:tgtEl>
                                          <p:spTgt spid="2051"/>
                                        </p:tgtEl>
                                        <p:attrNameLst>
                                          <p:attrName>style.visibility</p:attrName>
                                        </p:attrNameLst>
                                      </p:cBhvr>
                                      <p:to>
                                        <p:strVal val="visible"/>
                                      </p:to>
                                    </p:set>
                                    <p:animEffect transition="in" filter="fade">
                                      <p:cBhvr>
                                        <p:cTn id="36" dur="500"/>
                                        <p:tgtEl>
                                          <p:spTgt spid="20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304800" y="228600"/>
            <a:ext cx="8534400" cy="6324600"/>
          </a:xfrm>
        </p:spPr>
        <p:txBody>
          <a:bodyPr/>
          <a:lstStyle/>
          <a:p>
            <a:pPr marL="0" indent="0">
              <a:buNone/>
            </a:pPr>
            <a:r>
              <a:rPr lang="en-US" b="1" dirty="0" smtClean="0"/>
              <a:t>2.randomint():</a:t>
            </a:r>
          </a:p>
          <a:p>
            <a:r>
              <a:rPr lang="en-US" dirty="0" smtClean="0"/>
              <a:t>To generate random integer between two given numbers(inclusive)</a:t>
            </a:r>
          </a:p>
          <a:p>
            <a:endParaRPr lang="en-US"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381000" y="1371600"/>
            <a:ext cx="2590800" cy="12954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3733800" y="1247774"/>
            <a:ext cx="838200" cy="18764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3076" name="Picture 4"/>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4599709" y="1295400"/>
            <a:ext cx="581025" cy="173095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3077" name="Picture 5"/>
          <p:cNvPicPr>
            <a:picLocks noChangeAspect="1" noChangeArrowheads="1"/>
          </p:cNvPicPr>
          <p:nvPr/>
        </p:nvPicPr>
        <p:blipFill>
          <a:blip r:embed="rId5">
            <a:extLst>
              <a:ext uri="{28A0092B-C50C-407E-A947-70E740481C1C}">
                <a14:useLocalDpi xmlns:a14="http://schemas.microsoft.com/office/drawing/2010/main" xmlns="" val="0"/>
              </a:ext>
            </a:extLst>
          </a:blip>
          <a:srcRect/>
          <a:stretch>
            <a:fillRect/>
          </a:stretch>
        </p:blipFill>
        <p:spPr bwMode="auto">
          <a:xfrm>
            <a:off x="381000" y="3602183"/>
            <a:ext cx="2438400" cy="98020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3078" name="Picture 6"/>
          <p:cNvPicPr>
            <a:picLocks noChangeAspect="1" noChangeArrowheads="1"/>
          </p:cNvPicPr>
          <p:nvPr/>
        </p:nvPicPr>
        <p:blipFill>
          <a:blip r:embed="rId6">
            <a:extLst>
              <a:ext uri="{28A0092B-C50C-407E-A947-70E740481C1C}">
                <a14:useLocalDpi xmlns:a14="http://schemas.microsoft.com/office/drawing/2010/main" xmlns="" val="0"/>
              </a:ext>
            </a:extLst>
          </a:blip>
          <a:srcRect/>
          <a:stretch>
            <a:fillRect/>
          </a:stretch>
        </p:blipFill>
        <p:spPr bwMode="auto">
          <a:xfrm>
            <a:off x="3775364" y="3602183"/>
            <a:ext cx="644236" cy="196041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530554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fade">
                                      <p:cBhvr>
                                        <p:cTn id="10" dur="500"/>
                                        <p:tgtEl>
                                          <p:spTgt spid="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3074"/>
                                        </p:tgtEl>
                                        <p:attrNameLst>
                                          <p:attrName>style.visibility</p:attrName>
                                        </p:attrNameLst>
                                      </p:cBhvr>
                                      <p:to>
                                        <p:strVal val="visible"/>
                                      </p:to>
                                    </p:set>
                                    <p:animEffect transition="in" filter="fade">
                                      <p:cBhvr>
                                        <p:cTn id="15" dur="500"/>
                                        <p:tgtEl>
                                          <p:spTgt spid="3074"/>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3075"/>
                                        </p:tgtEl>
                                        <p:attrNameLst>
                                          <p:attrName>style.visibility</p:attrName>
                                        </p:attrNameLst>
                                      </p:cBhvr>
                                      <p:to>
                                        <p:strVal val="visible"/>
                                      </p:to>
                                    </p:set>
                                    <p:animEffect transition="in" filter="fade">
                                      <p:cBhvr>
                                        <p:cTn id="20" dur="500"/>
                                        <p:tgtEl>
                                          <p:spTgt spid="3075"/>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3076"/>
                                        </p:tgtEl>
                                        <p:attrNameLst>
                                          <p:attrName>style.visibility</p:attrName>
                                        </p:attrNameLst>
                                      </p:cBhvr>
                                      <p:to>
                                        <p:strVal val="visible"/>
                                      </p:to>
                                    </p:set>
                                    <p:animEffect transition="in" filter="fade">
                                      <p:cBhvr>
                                        <p:cTn id="25" dur="500"/>
                                        <p:tgtEl>
                                          <p:spTgt spid="3076"/>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nodeType="clickEffect">
                                  <p:stCondLst>
                                    <p:cond delay="0"/>
                                  </p:stCondLst>
                                  <p:childTnLst>
                                    <p:set>
                                      <p:cBhvr>
                                        <p:cTn id="29" dur="1" fill="hold">
                                          <p:stCondLst>
                                            <p:cond delay="0"/>
                                          </p:stCondLst>
                                        </p:cTn>
                                        <p:tgtEl>
                                          <p:spTgt spid="3077"/>
                                        </p:tgtEl>
                                        <p:attrNameLst>
                                          <p:attrName>style.visibility</p:attrName>
                                        </p:attrNameLst>
                                      </p:cBhvr>
                                      <p:to>
                                        <p:strVal val="visible"/>
                                      </p:to>
                                    </p:set>
                                    <p:animEffect transition="in" filter="fade">
                                      <p:cBhvr>
                                        <p:cTn id="30" dur="500"/>
                                        <p:tgtEl>
                                          <p:spTgt spid="3077"/>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nodeType="clickEffect">
                                  <p:stCondLst>
                                    <p:cond delay="0"/>
                                  </p:stCondLst>
                                  <p:childTnLst>
                                    <p:set>
                                      <p:cBhvr>
                                        <p:cTn id="34" dur="1" fill="hold">
                                          <p:stCondLst>
                                            <p:cond delay="0"/>
                                          </p:stCondLst>
                                        </p:cTn>
                                        <p:tgtEl>
                                          <p:spTgt spid="3078"/>
                                        </p:tgtEl>
                                        <p:attrNameLst>
                                          <p:attrName>style.visibility</p:attrName>
                                        </p:attrNameLst>
                                      </p:cBhvr>
                                      <p:to>
                                        <p:strVal val="visible"/>
                                      </p:to>
                                    </p:set>
                                    <p:animEffect transition="in" filter="fade">
                                      <p:cBhvr>
                                        <p:cTn id="35" dur="500"/>
                                        <p:tgtEl>
                                          <p:spTgt spid="30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304800" y="228600"/>
            <a:ext cx="8534400" cy="6324600"/>
          </a:xfrm>
        </p:spPr>
        <p:txBody>
          <a:bodyPr/>
          <a:lstStyle/>
          <a:p>
            <a:pPr marL="0" indent="0">
              <a:buNone/>
            </a:pPr>
            <a:r>
              <a:rPr lang="en-US" dirty="0" smtClean="0"/>
              <a:t>3.uniform():</a:t>
            </a:r>
          </a:p>
          <a:p>
            <a:r>
              <a:rPr lang="en-US" dirty="0" smtClean="0"/>
              <a:t>It returns random float values between 2 given numbers (not inclusive)</a:t>
            </a:r>
          </a:p>
          <a:p>
            <a:endParaRPr lang="en-US" dirty="0"/>
          </a:p>
          <a:p>
            <a:endParaRPr lang="en-US" dirty="0" smtClean="0"/>
          </a:p>
          <a:p>
            <a:endParaRPr lang="en-US" dirty="0"/>
          </a:p>
          <a:p>
            <a:endParaRPr lang="en-US" dirty="0" smtClean="0"/>
          </a:p>
          <a:p>
            <a:endParaRPr lang="en-US" dirty="0"/>
          </a:p>
          <a:p>
            <a:r>
              <a:rPr lang="en-US" dirty="0"/>
              <a:t>r</a:t>
            </a:r>
            <a:r>
              <a:rPr lang="en-US" dirty="0" smtClean="0"/>
              <a:t>andom()</a:t>
            </a:r>
            <a:r>
              <a:rPr lang="en-US" dirty="0" smtClean="0">
                <a:sym typeface="Wingdings" pitchFamily="2" charset="2"/>
              </a:rPr>
              <a:t>in between 0 and 1(not inclusive)</a:t>
            </a:r>
          </a:p>
          <a:p>
            <a:r>
              <a:rPr lang="en-US" dirty="0" smtClean="0">
                <a:sym typeface="Wingdings" pitchFamily="2" charset="2"/>
              </a:rPr>
              <a:t>randint(x,y)in between x and y(inclusive)</a:t>
            </a:r>
          </a:p>
          <a:p>
            <a:r>
              <a:rPr lang="en-US" dirty="0" smtClean="0">
                <a:sym typeface="Wingdings" pitchFamily="2" charset="2"/>
              </a:rPr>
              <a:t>uniform(x,y)in between x and y (not inclusive)</a:t>
            </a:r>
            <a:endParaRPr lang="en-US" dirty="0" smtClean="0"/>
          </a:p>
          <a:p>
            <a:endParaRPr lang="en-US"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609600" y="1828800"/>
            <a:ext cx="3200400" cy="12954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4099" name="Picture 3"/>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4648200" y="1566430"/>
            <a:ext cx="2514600" cy="171017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53055424"/>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304800" y="228600"/>
            <a:ext cx="8534400" cy="6324600"/>
          </a:xfrm>
        </p:spPr>
        <p:txBody>
          <a:bodyPr/>
          <a:lstStyle/>
          <a:p>
            <a:pPr marL="0" indent="0">
              <a:buNone/>
            </a:pPr>
            <a:r>
              <a:rPr lang="en-US" b="1" dirty="0" err="1"/>
              <a:t>r</a:t>
            </a:r>
            <a:r>
              <a:rPr lang="en-US" b="1" dirty="0" err="1" smtClean="0"/>
              <a:t>andrange</a:t>
            </a:r>
            <a:r>
              <a:rPr lang="en-US" b="1" dirty="0" smtClean="0"/>
              <a:t>([start],sop,[step]):</a:t>
            </a:r>
          </a:p>
          <a:p>
            <a:r>
              <a:rPr lang="en-US" dirty="0" smtClean="0"/>
              <a:t>Returns a random number from range</a:t>
            </a:r>
          </a:p>
          <a:p>
            <a:r>
              <a:rPr lang="en-US" dirty="0" err="1" smtClean="0"/>
              <a:t>Start</a:t>
            </a:r>
            <a:r>
              <a:rPr lang="en-US" dirty="0" err="1" smtClean="0">
                <a:sym typeface="Wingdings" pitchFamily="2" charset="2"/>
              </a:rPr>
              <a:t>x</a:t>
            </a:r>
            <a:r>
              <a:rPr lang="en-US" dirty="0" smtClean="0">
                <a:sym typeface="Wingdings" pitchFamily="2" charset="2"/>
              </a:rPr>
              <a:t>&lt;stop</a:t>
            </a:r>
          </a:p>
          <a:p>
            <a:r>
              <a:rPr lang="en-US" dirty="0" smtClean="0">
                <a:sym typeface="Wingdings" pitchFamily="2" charset="2"/>
              </a:rPr>
              <a:t>Start argument is optional and default value is 0</a:t>
            </a:r>
          </a:p>
          <a:p>
            <a:r>
              <a:rPr lang="en-US" dirty="0" smtClean="0">
                <a:sym typeface="Wingdings" pitchFamily="2" charset="2"/>
              </a:rPr>
              <a:t>Step argument is optional and default value is 1</a:t>
            </a:r>
            <a:endParaRPr lang="en-US" dirty="0"/>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536864" y="2819400"/>
            <a:ext cx="2209800" cy="13716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5123" name="Picture 3"/>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3731202" y="2633662"/>
            <a:ext cx="840798" cy="170497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5124" name="Picture 4"/>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636876" y="4648200"/>
            <a:ext cx="2334924" cy="1219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5125" name="Picture 5"/>
          <p:cNvPicPr>
            <a:picLocks noChangeAspect="1" noChangeArrowheads="1"/>
          </p:cNvPicPr>
          <p:nvPr/>
        </p:nvPicPr>
        <p:blipFill>
          <a:blip r:embed="rId5">
            <a:extLst>
              <a:ext uri="{28A0092B-C50C-407E-A947-70E740481C1C}">
                <a14:useLocalDpi xmlns:a14="http://schemas.microsoft.com/office/drawing/2010/main" xmlns="" val="0"/>
              </a:ext>
            </a:extLst>
          </a:blip>
          <a:srcRect/>
          <a:stretch>
            <a:fillRect/>
          </a:stretch>
        </p:blipFill>
        <p:spPr bwMode="auto">
          <a:xfrm>
            <a:off x="3810000" y="4495800"/>
            <a:ext cx="609600" cy="17335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5126" name="Picture 6"/>
          <p:cNvPicPr>
            <a:picLocks noChangeAspect="1" noChangeArrowheads="1"/>
          </p:cNvPicPr>
          <p:nvPr/>
        </p:nvPicPr>
        <p:blipFill>
          <a:blip r:embed="rId6">
            <a:extLst>
              <a:ext uri="{28A0092B-C50C-407E-A947-70E740481C1C}">
                <a14:useLocalDpi xmlns:a14="http://schemas.microsoft.com/office/drawing/2010/main" xmlns="" val="0"/>
              </a:ext>
            </a:extLst>
          </a:blip>
          <a:srcRect/>
          <a:stretch>
            <a:fillRect/>
          </a:stretch>
        </p:blipFill>
        <p:spPr bwMode="auto">
          <a:xfrm>
            <a:off x="4953000" y="2750127"/>
            <a:ext cx="2286000" cy="1170709"/>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5127" name="Picture 7"/>
          <p:cNvPicPr>
            <a:picLocks noChangeAspect="1" noChangeArrowheads="1"/>
          </p:cNvPicPr>
          <p:nvPr/>
        </p:nvPicPr>
        <p:blipFill>
          <a:blip r:embed="rId7">
            <a:extLst>
              <a:ext uri="{28A0092B-C50C-407E-A947-70E740481C1C}">
                <a14:useLocalDpi xmlns:a14="http://schemas.microsoft.com/office/drawing/2010/main" xmlns="" val="0"/>
              </a:ext>
            </a:extLst>
          </a:blip>
          <a:srcRect/>
          <a:stretch>
            <a:fillRect/>
          </a:stretch>
        </p:blipFill>
        <p:spPr bwMode="auto">
          <a:xfrm>
            <a:off x="7543800" y="2531484"/>
            <a:ext cx="685800" cy="17621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5305542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304800" y="228600"/>
            <a:ext cx="8534400" cy="6324600"/>
          </a:xfrm>
        </p:spPr>
        <p:txBody>
          <a:bodyPr/>
          <a:lstStyle/>
          <a:p>
            <a:pPr marL="0" indent="0">
              <a:buNone/>
            </a:pPr>
            <a:r>
              <a:rPr lang="en-US" b="1" dirty="0" smtClean="0"/>
              <a:t>choice():</a:t>
            </a:r>
          </a:p>
          <a:p>
            <a:r>
              <a:rPr lang="en-US" dirty="0"/>
              <a:t>I</a:t>
            </a:r>
            <a:r>
              <a:rPr lang="en-US" dirty="0" smtClean="0"/>
              <a:t>t wont return random number</a:t>
            </a:r>
          </a:p>
          <a:p>
            <a:r>
              <a:rPr lang="en-US" dirty="0" smtClean="0"/>
              <a:t>It will return a random object from the given list or tuple.</a:t>
            </a:r>
          </a:p>
          <a:p>
            <a:endParaRPr lang="en-US" dirty="0"/>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457200" y="1905000"/>
            <a:ext cx="2895600" cy="14478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6147" name="Picture 3"/>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4814888" y="1925782"/>
            <a:ext cx="1204912" cy="203661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6148" name="Picture 4"/>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500496" y="4343400"/>
            <a:ext cx="2776104" cy="15240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6149" name="Picture 5"/>
          <p:cNvPicPr>
            <a:picLocks noChangeAspect="1" noChangeArrowheads="1"/>
          </p:cNvPicPr>
          <p:nvPr/>
        </p:nvPicPr>
        <p:blipFill>
          <a:blip r:embed="rId5">
            <a:extLst>
              <a:ext uri="{28A0092B-C50C-407E-A947-70E740481C1C}">
                <a14:useLocalDpi xmlns:a14="http://schemas.microsoft.com/office/drawing/2010/main" xmlns="" val="0"/>
              </a:ext>
            </a:extLst>
          </a:blip>
          <a:srcRect/>
          <a:stretch>
            <a:fillRect/>
          </a:stretch>
        </p:blipFill>
        <p:spPr bwMode="auto">
          <a:xfrm>
            <a:off x="4038601" y="4343400"/>
            <a:ext cx="3776662" cy="18288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53055424"/>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304800" y="304800"/>
            <a:ext cx="2971800" cy="1219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6147" name="Picture 3"/>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4242953" y="228600"/>
            <a:ext cx="1014845" cy="1981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6148" name="Picture 4"/>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304800" y="2831090"/>
            <a:ext cx="3505200" cy="120751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6149" name="Picture 5"/>
          <p:cNvPicPr>
            <a:picLocks noChangeAspect="1" noChangeArrowheads="1"/>
          </p:cNvPicPr>
          <p:nvPr/>
        </p:nvPicPr>
        <p:blipFill>
          <a:blip r:embed="rId5">
            <a:extLst>
              <a:ext uri="{28A0092B-C50C-407E-A947-70E740481C1C}">
                <a14:useLocalDpi xmlns:a14="http://schemas.microsoft.com/office/drawing/2010/main" xmlns="" val="0"/>
              </a:ext>
            </a:extLst>
          </a:blip>
          <a:srcRect/>
          <a:stretch>
            <a:fillRect/>
          </a:stretch>
        </p:blipFill>
        <p:spPr bwMode="auto">
          <a:xfrm>
            <a:off x="4291013" y="2581275"/>
            <a:ext cx="1195387" cy="1838326"/>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6150" name="Picture 6"/>
          <p:cNvPicPr>
            <a:picLocks noChangeAspect="1" noChangeArrowheads="1"/>
          </p:cNvPicPr>
          <p:nvPr/>
        </p:nvPicPr>
        <p:blipFill>
          <a:blip r:embed="rId6">
            <a:extLst>
              <a:ext uri="{28A0092B-C50C-407E-A947-70E740481C1C}">
                <a14:useLocalDpi xmlns:a14="http://schemas.microsoft.com/office/drawing/2010/main" xmlns="" val="0"/>
              </a:ext>
            </a:extLst>
          </a:blip>
          <a:srcRect/>
          <a:stretch>
            <a:fillRect/>
          </a:stretch>
        </p:blipFill>
        <p:spPr bwMode="auto">
          <a:xfrm>
            <a:off x="304800" y="4800600"/>
            <a:ext cx="3505200" cy="12954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6151" name="Picture 7"/>
          <p:cNvPicPr>
            <a:picLocks noChangeAspect="1" noChangeArrowheads="1"/>
          </p:cNvPicPr>
          <p:nvPr/>
        </p:nvPicPr>
        <p:blipFill>
          <a:blip r:embed="rId7">
            <a:extLst>
              <a:ext uri="{28A0092B-C50C-407E-A947-70E740481C1C}">
                <a14:useLocalDpi xmlns:a14="http://schemas.microsoft.com/office/drawing/2010/main" xmlns="" val="0"/>
              </a:ext>
            </a:extLst>
          </a:blip>
          <a:srcRect/>
          <a:stretch>
            <a:fillRect/>
          </a:stretch>
        </p:blipFill>
        <p:spPr bwMode="auto">
          <a:xfrm>
            <a:off x="4319588" y="4624387"/>
            <a:ext cx="938210" cy="16478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24823939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146"/>
                                        </p:tgtEl>
                                        <p:attrNameLst>
                                          <p:attrName>style.visibility</p:attrName>
                                        </p:attrNameLst>
                                      </p:cBhvr>
                                      <p:to>
                                        <p:strVal val="visible"/>
                                      </p:to>
                                    </p:set>
                                    <p:animEffect transition="in" filter="fade">
                                      <p:cBhvr>
                                        <p:cTn id="7" dur="500"/>
                                        <p:tgtEl>
                                          <p:spTgt spid="614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147"/>
                                        </p:tgtEl>
                                        <p:attrNameLst>
                                          <p:attrName>style.visibility</p:attrName>
                                        </p:attrNameLst>
                                      </p:cBhvr>
                                      <p:to>
                                        <p:strVal val="visible"/>
                                      </p:to>
                                    </p:set>
                                    <p:animEffect transition="in" filter="fade">
                                      <p:cBhvr>
                                        <p:cTn id="12" dur="500"/>
                                        <p:tgtEl>
                                          <p:spTgt spid="614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148"/>
                                        </p:tgtEl>
                                        <p:attrNameLst>
                                          <p:attrName>style.visibility</p:attrName>
                                        </p:attrNameLst>
                                      </p:cBhvr>
                                      <p:to>
                                        <p:strVal val="visible"/>
                                      </p:to>
                                    </p:set>
                                    <p:animEffect transition="in" filter="fade">
                                      <p:cBhvr>
                                        <p:cTn id="17" dur="500"/>
                                        <p:tgtEl>
                                          <p:spTgt spid="6148"/>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6149"/>
                                        </p:tgtEl>
                                        <p:attrNameLst>
                                          <p:attrName>style.visibility</p:attrName>
                                        </p:attrNameLst>
                                      </p:cBhvr>
                                      <p:to>
                                        <p:strVal val="visible"/>
                                      </p:to>
                                    </p:set>
                                    <p:animEffect transition="in" filter="fade">
                                      <p:cBhvr>
                                        <p:cTn id="22" dur="500"/>
                                        <p:tgtEl>
                                          <p:spTgt spid="6149"/>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6150"/>
                                        </p:tgtEl>
                                        <p:attrNameLst>
                                          <p:attrName>style.visibility</p:attrName>
                                        </p:attrNameLst>
                                      </p:cBhvr>
                                      <p:to>
                                        <p:strVal val="visible"/>
                                      </p:to>
                                    </p:set>
                                    <p:animEffect transition="in" filter="fade">
                                      <p:cBhvr>
                                        <p:cTn id="27" dur="500"/>
                                        <p:tgtEl>
                                          <p:spTgt spid="6150"/>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6151"/>
                                        </p:tgtEl>
                                        <p:attrNameLst>
                                          <p:attrName>style.visibility</p:attrName>
                                        </p:attrNameLst>
                                      </p:cBhvr>
                                      <p:to>
                                        <p:strVal val="visible"/>
                                      </p:to>
                                    </p:set>
                                    <p:animEffect transition="in" filter="fade">
                                      <p:cBhvr>
                                        <p:cTn id="32" dur="500"/>
                                        <p:tgtEl>
                                          <p:spTgt spid="61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228600" y="228600"/>
            <a:ext cx="8382000" cy="275835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4099" name="Picture 3"/>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1676400" y="3276600"/>
            <a:ext cx="1752600" cy="20574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4100" name="Picture 4"/>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5548745" y="3276600"/>
            <a:ext cx="1752600" cy="20574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16425750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098"/>
                                        </p:tgtEl>
                                        <p:attrNameLst>
                                          <p:attrName>style.visibility</p:attrName>
                                        </p:attrNameLst>
                                      </p:cBhvr>
                                      <p:to>
                                        <p:strVal val="visible"/>
                                      </p:to>
                                    </p:set>
                                    <p:animEffect transition="in" filter="fade">
                                      <p:cBhvr>
                                        <p:cTn id="7" dur="500"/>
                                        <p:tgtEl>
                                          <p:spTgt spid="409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099"/>
                                        </p:tgtEl>
                                        <p:attrNameLst>
                                          <p:attrName>style.visibility</p:attrName>
                                        </p:attrNameLst>
                                      </p:cBhvr>
                                      <p:to>
                                        <p:strVal val="visible"/>
                                      </p:to>
                                    </p:set>
                                    <p:animEffect transition="in" filter="fade">
                                      <p:cBhvr>
                                        <p:cTn id="12" dur="500"/>
                                        <p:tgtEl>
                                          <p:spTgt spid="4099"/>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100"/>
                                        </p:tgtEl>
                                        <p:attrNameLst>
                                          <p:attrName>style.visibility</p:attrName>
                                        </p:attrNameLst>
                                      </p:cBhvr>
                                      <p:to>
                                        <p:strVal val="visible"/>
                                      </p:to>
                                    </p:set>
                                    <p:animEffect transition="in" filter="fade">
                                      <p:cBhvr>
                                        <p:cTn id="17" dur="500"/>
                                        <p:tgtEl>
                                          <p:spTgt spid="41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228600" y="304800"/>
            <a:ext cx="8763000" cy="18288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5122" name="Picture 2"/>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1219200" y="2971800"/>
            <a:ext cx="1219200" cy="212407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5123" name="Picture 3"/>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3981234" y="2971799"/>
            <a:ext cx="1124166" cy="212407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36901272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122"/>
                                        </p:tgtEl>
                                        <p:attrNameLst>
                                          <p:attrName>style.visibility</p:attrName>
                                        </p:attrNameLst>
                                      </p:cBhvr>
                                      <p:to>
                                        <p:strVal val="visible"/>
                                      </p:to>
                                    </p:set>
                                    <p:animEffect transition="in" filter="fade">
                                      <p:cBhvr>
                                        <p:cTn id="12" dur="500"/>
                                        <p:tgtEl>
                                          <p:spTgt spid="512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5123"/>
                                        </p:tgtEl>
                                        <p:attrNameLst>
                                          <p:attrName>style.visibility</p:attrName>
                                        </p:attrNameLst>
                                      </p:cBhvr>
                                      <p:to>
                                        <p:strVal val="visible"/>
                                      </p:to>
                                    </p:set>
                                    <p:animEffect transition="in" filter="fade">
                                      <p:cBhvr>
                                        <p:cTn id="17" dur="500"/>
                                        <p:tgtEl>
                                          <p:spTgt spid="51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304800" y="228600"/>
            <a:ext cx="8534400" cy="6324600"/>
          </a:xfrm>
        </p:spPr>
        <p:txBody>
          <a:bodyPr/>
          <a:lstStyle/>
          <a:p>
            <a:pPr marL="0" indent="0">
              <a:buNone/>
            </a:pPr>
            <a:r>
              <a:rPr lang="en-US" b="1" dirty="0"/>
              <a:t>Exception Handling</a:t>
            </a:r>
            <a:r>
              <a:rPr lang="en-US" b="1" dirty="0" smtClean="0"/>
              <a:t>:</a:t>
            </a:r>
          </a:p>
          <a:p>
            <a:r>
              <a:rPr lang="en-US" b="1" dirty="0" smtClean="0"/>
              <a:t>In programming language there are two types of errors are possible.</a:t>
            </a:r>
          </a:p>
          <a:p>
            <a:r>
              <a:rPr lang="en-US" dirty="0" smtClean="0"/>
              <a:t>1.Syntax Errors</a:t>
            </a:r>
          </a:p>
          <a:p>
            <a:r>
              <a:rPr lang="en-US" dirty="0" smtClean="0"/>
              <a:t>2.Runtime Errors</a:t>
            </a:r>
          </a:p>
          <a:p>
            <a:pPr marL="0" indent="0">
              <a:buNone/>
            </a:pPr>
            <a:r>
              <a:rPr lang="en-US" b="1" dirty="0" smtClean="0"/>
              <a:t>Syntax Errors:</a:t>
            </a:r>
          </a:p>
          <a:p>
            <a:r>
              <a:rPr lang="en-US" dirty="0" smtClean="0"/>
              <a:t>The errors which occurs because of invalid syntax are called syntax errors.</a:t>
            </a:r>
          </a:p>
          <a:p>
            <a:endParaRPr lang="en-US" dirty="0"/>
          </a:p>
        </p:txBody>
      </p:sp>
      <p:pic>
        <p:nvPicPr>
          <p:cNvPr id="7171" name="Picture 3"/>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721302" y="4276725"/>
            <a:ext cx="2479098" cy="98107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7172" name="Picture 4"/>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3632488" y="4038600"/>
            <a:ext cx="2615911" cy="20574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53055424"/>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304800" y="228600"/>
            <a:ext cx="8534400" cy="6324600"/>
          </a:xfrm>
        </p:spPr>
        <p:txBody>
          <a:bodyPr/>
          <a:lstStyle/>
          <a:p>
            <a:pPr marL="0" indent="0">
              <a:buNone/>
            </a:pPr>
            <a:r>
              <a:rPr lang="en-US" b="1" dirty="0" smtClean="0"/>
              <a:t>Runtime Errors:</a:t>
            </a:r>
          </a:p>
          <a:p>
            <a:r>
              <a:rPr lang="en-US" dirty="0" smtClean="0"/>
              <a:t>It is also known as exceptions.</a:t>
            </a:r>
          </a:p>
          <a:p>
            <a:r>
              <a:rPr lang="en-US" dirty="0" smtClean="0"/>
              <a:t>While executing the program if something goes wrong because of end user input or programming logic or memory problems </a:t>
            </a:r>
            <a:r>
              <a:rPr lang="en-US" dirty="0" err="1" smtClean="0"/>
              <a:t>etc</a:t>
            </a:r>
            <a:r>
              <a:rPr lang="en-US" dirty="0" smtClean="0"/>
              <a:t> then we will get Runtime Errors.</a:t>
            </a:r>
          </a:p>
          <a:p>
            <a:r>
              <a:rPr lang="en-US" dirty="0" smtClean="0"/>
              <a:t>print(10/0)</a:t>
            </a:r>
            <a:r>
              <a:rPr lang="en-US" dirty="0" smtClean="0">
                <a:sym typeface="Wingdings" pitchFamily="2" charset="2"/>
              </a:rPr>
              <a:t>ZeroDivisionError: division by zero</a:t>
            </a:r>
          </a:p>
          <a:p>
            <a:r>
              <a:rPr lang="en-US" dirty="0" smtClean="0">
                <a:sym typeface="Wingdings" pitchFamily="2" charset="2"/>
              </a:rPr>
              <a:t>print(10/”Ten”)</a:t>
            </a:r>
            <a:r>
              <a:rPr lang="en-US" dirty="0" err="1" smtClean="0">
                <a:sym typeface="Wingdings" pitchFamily="2" charset="2"/>
              </a:rPr>
              <a:t>TypeError:Unsupported</a:t>
            </a:r>
            <a:r>
              <a:rPr lang="en-US" dirty="0" smtClean="0">
                <a:sym typeface="Wingdings" pitchFamily="2" charset="2"/>
              </a:rPr>
              <a:t> operand type(s) for/:’int’ and ‘str’</a:t>
            </a:r>
          </a:p>
          <a:p>
            <a:r>
              <a:rPr lang="en-US" dirty="0" smtClean="0">
                <a:sym typeface="Wingdings" pitchFamily="2" charset="2"/>
              </a:rPr>
              <a:t>Note: Exception Handling concept applicable for Runtime Errors but not for syntax errors.</a:t>
            </a:r>
          </a:p>
          <a:p>
            <a:endParaRPr lang="en-US" dirty="0" smtClean="0">
              <a:sym typeface="Wingdings" pitchFamily="2" charset="2"/>
            </a:endParaRPr>
          </a:p>
          <a:p>
            <a:endParaRPr lang="en-US" dirty="0" smtClean="0"/>
          </a:p>
          <a:p>
            <a:endParaRPr lang="en-US" dirty="0"/>
          </a:p>
        </p:txBody>
      </p:sp>
    </p:spTree>
    <p:extLst>
      <p:ext uri="{BB962C8B-B14F-4D97-AF65-F5344CB8AC3E}">
        <p14:creationId xmlns:p14="http://schemas.microsoft.com/office/powerpoint/2010/main" xmlns="" val="53055424"/>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381000" y="533400"/>
            <a:ext cx="8534400" cy="5867400"/>
          </a:xfrm>
        </p:spPr>
        <p:txBody>
          <a:bodyPr>
            <a:normAutofit fontScale="92500"/>
          </a:bodyPr>
          <a:lstStyle/>
          <a:p>
            <a:pPr>
              <a:buFontTx/>
              <a:buNone/>
            </a:pPr>
            <a:r>
              <a:rPr lang="en-US" sz="2800" b="1" dirty="0"/>
              <a:t>What is Exception?</a:t>
            </a:r>
          </a:p>
          <a:p>
            <a:pPr>
              <a:lnSpc>
                <a:spcPct val="150000"/>
              </a:lnSpc>
            </a:pPr>
            <a:r>
              <a:rPr lang="en-US" sz="2800" dirty="0">
                <a:cs typeface="Times New Roman" pitchFamily="18" charset="0"/>
              </a:rPr>
              <a:t>An exception is an event, which occurs during the execution of a program, that disrupts the normal flow of the program's instructions. </a:t>
            </a:r>
          </a:p>
          <a:p>
            <a:pPr>
              <a:lnSpc>
                <a:spcPct val="150000"/>
              </a:lnSpc>
            </a:pPr>
            <a:r>
              <a:rPr lang="en-US" sz="2800" dirty="0">
                <a:cs typeface="Times New Roman" pitchFamily="18" charset="0"/>
              </a:rPr>
              <a:t>In general, when a Python script encounters a situation that it can't cope with, it raises an exception. </a:t>
            </a:r>
          </a:p>
          <a:p>
            <a:pPr>
              <a:lnSpc>
                <a:spcPct val="150000"/>
              </a:lnSpc>
            </a:pPr>
            <a:r>
              <a:rPr lang="en-US" sz="2800" dirty="0">
                <a:cs typeface="Times New Roman" pitchFamily="18" charset="0"/>
              </a:rPr>
              <a:t>An exception is a Python object that represents an error.</a:t>
            </a:r>
          </a:p>
          <a:p>
            <a:pPr>
              <a:lnSpc>
                <a:spcPct val="150000"/>
              </a:lnSpc>
            </a:pPr>
            <a:r>
              <a:rPr lang="en-US" sz="2800" dirty="0">
                <a:cs typeface="Times New Roman" pitchFamily="18" charset="0"/>
              </a:rPr>
              <a:t>When a Python script raises an exception, it must either handle the exception immediately otherwise it would terminate and come out. </a:t>
            </a:r>
          </a:p>
          <a:p>
            <a:endParaRPr lang="en-US" dirty="0"/>
          </a:p>
        </p:txBody>
      </p:sp>
    </p:spTree>
    <p:extLst>
      <p:ext uri="{BB962C8B-B14F-4D97-AF65-F5344CB8AC3E}">
        <p14:creationId xmlns:p14="http://schemas.microsoft.com/office/powerpoint/2010/main" xmlns="" val="3648145673"/>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304800" y="228600"/>
            <a:ext cx="8534400" cy="6400800"/>
          </a:xfrm>
        </p:spPr>
        <p:txBody>
          <a:bodyPr>
            <a:normAutofit fontScale="92500" lnSpcReduction="20000"/>
          </a:bodyPr>
          <a:lstStyle/>
          <a:p>
            <a:pPr marL="0" indent="0">
              <a:buNone/>
            </a:pPr>
            <a:r>
              <a:rPr lang="en-US" b="1" dirty="0" smtClean="0"/>
              <a:t>Python </a:t>
            </a:r>
            <a:r>
              <a:rPr lang="en-US" b="1" dirty="0"/>
              <a:t>Exceptions </a:t>
            </a:r>
          </a:p>
          <a:p>
            <a:r>
              <a:rPr lang="en-US" dirty="0"/>
              <a:t>An exception can be defined as an abnormal condition in a program resulting in the disruption in the flow of the program.</a:t>
            </a:r>
          </a:p>
          <a:p>
            <a:r>
              <a:rPr lang="en-US" dirty="0"/>
              <a:t>Whenever an exception occurs, the program halts the execution, and thus the further code is not executed. </a:t>
            </a:r>
            <a:endParaRPr lang="en-US" dirty="0" smtClean="0"/>
          </a:p>
          <a:p>
            <a:r>
              <a:rPr lang="en-US" dirty="0" smtClean="0"/>
              <a:t>Therefore</a:t>
            </a:r>
            <a:r>
              <a:rPr lang="en-US" dirty="0"/>
              <a:t>, an exception is the error which python script is unable to tackle with.</a:t>
            </a:r>
          </a:p>
          <a:p>
            <a:pPr marL="0" indent="0">
              <a:buNone/>
            </a:pPr>
            <a:r>
              <a:rPr lang="en-US" b="1" dirty="0"/>
              <a:t>Common Exceptions</a:t>
            </a:r>
          </a:p>
          <a:p>
            <a:r>
              <a:rPr lang="en-US" dirty="0"/>
              <a:t>A list of common exceptions that can be thrown from a normal python program is given below. </a:t>
            </a:r>
          </a:p>
          <a:p>
            <a:r>
              <a:rPr lang="en-US" b="1" dirty="0"/>
              <a:t>ZeroDivisionError:</a:t>
            </a:r>
            <a:r>
              <a:rPr lang="en-US" dirty="0"/>
              <a:t> Occurs when a number is divided by zero.</a:t>
            </a:r>
          </a:p>
          <a:p>
            <a:r>
              <a:rPr lang="en-US" b="1" dirty="0" err="1"/>
              <a:t>NameError</a:t>
            </a:r>
            <a:r>
              <a:rPr lang="en-US" b="1" dirty="0"/>
              <a:t>:</a:t>
            </a:r>
            <a:r>
              <a:rPr lang="en-US" dirty="0"/>
              <a:t> It occurs when a name is not found. It may be local or global.</a:t>
            </a:r>
          </a:p>
          <a:p>
            <a:r>
              <a:rPr lang="en-US" b="1" dirty="0" err="1"/>
              <a:t>IndentationError</a:t>
            </a:r>
            <a:r>
              <a:rPr lang="en-US" b="1" dirty="0"/>
              <a:t>:</a:t>
            </a:r>
            <a:r>
              <a:rPr lang="en-US" dirty="0"/>
              <a:t> If incorrect indentation is given.</a:t>
            </a:r>
          </a:p>
          <a:p>
            <a:r>
              <a:rPr lang="en-US" b="1" dirty="0" err="1"/>
              <a:t>IOError</a:t>
            </a:r>
            <a:r>
              <a:rPr lang="en-US" b="1" dirty="0"/>
              <a:t>:</a:t>
            </a:r>
            <a:r>
              <a:rPr lang="en-US" dirty="0"/>
              <a:t> It occurs when Input Output operation fails.</a:t>
            </a:r>
          </a:p>
          <a:p>
            <a:r>
              <a:rPr lang="en-US" b="1" dirty="0" err="1"/>
              <a:t>EOFError</a:t>
            </a:r>
            <a:r>
              <a:rPr lang="en-US" b="1" dirty="0"/>
              <a:t>:</a:t>
            </a:r>
            <a:r>
              <a:rPr lang="en-US" dirty="0"/>
              <a:t> It occurs when the end of the file is reached, and yet operations are being performed</a:t>
            </a:r>
            <a:r>
              <a:rPr lang="en-US" dirty="0" smtClean="0"/>
              <a:t>.</a:t>
            </a:r>
            <a:endParaRPr lang="en-US" dirty="0"/>
          </a:p>
        </p:txBody>
      </p:sp>
    </p:spTree>
    <p:extLst>
      <p:ext uri="{BB962C8B-B14F-4D97-AF65-F5344CB8AC3E}">
        <p14:creationId xmlns:p14="http://schemas.microsoft.com/office/powerpoint/2010/main" xmlns="" val="53055424"/>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304800" y="228600"/>
            <a:ext cx="8534400" cy="6324600"/>
          </a:xfrm>
        </p:spPr>
        <p:txBody>
          <a:bodyPr/>
          <a:lstStyle/>
          <a:p>
            <a:endParaRPr lang="en-US" dirty="0" smtClean="0"/>
          </a:p>
          <a:p>
            <a:endParaRPr lang="en-US" dirty="0"/>
          </a:p>
          <a:p>
            <a:endParaRPr lang="en-US" dirty="0" smtClean="0"/>
          </a:p>
          <a:p>
            <a:endParaRPr lang="en-US" dirty="0"/>
          </a:p>
          <a:p>
            <a:endParaRPr lang="en-US"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381000" y="304800"/>
            <a:ext cx="2971800" cy="16764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3886200" y="304800"/>
            <a:ext cx="3505200" cy="16764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762000" y="2667000"/>
            <a:ext cx="7391400" cy="36671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53055424"/>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304800" y="228600"/>
            <a:ext cx="8534400" cy="6324600"/>
          </a:xfrm>
        </p:spPr>
        <p:txBody>
          <a:bodyPr/>
          <a:lstStyle/>
          <a:p>
            <a:pPr marL="0" indent="0">
              <a:buNone/>
            </a:pPr>
            <a:r>
              <a:rPr lang="en-US" b="1" dirty="0" smtClean="0"/>
              <a:t>Default Exception Handling in Python:</a:t>
            </a:r>
          </a:p>
          <a:p>
            <a:r>
              <a:rPr lang="en-US" dirty="0" smtClean="0"/>
              <a:t>Every exception in Python is an object.</a:t>
            </a:r>
          </a:p>
          <a:p>
            <a:r>
              <a:rPr lang="en-US" dirty="0" smtClean="0"/>
              <a:t>For every Exception type the corresponding classes are available.</a:t>
            </a:r>
          </a:p>
          <a:p>
            <a:r>
              <a:rPr lang="en-US" dirty="0" smtClean="0"/>
              <a:t>Whenever an exception occurs PVM will create the corresponding exception object and will check for handling code.</a:t>
            </a:r>
          </a:p>
          <a:p>
            <a:r>
              <a:rPr lang="en-US" dirty="0" smtClean="0"/>
              <a:t>If handling code is not available then Python interpreter terminates the program abnormally and prints corresponding exception information to the console. Rest of the program won’t be executed.</a:t>
            </a:r>
          </a:p>
          <a:p>
            <a:endParaRPr lang="en-US" dirty="0" smtClean="0"/>
          </a:p>
          <a:p>
            <a:endParaRPr lang="en-US" dirty="0"/>
          </a:p>
        </p:txBody>
      </p:sp>
    </p:spTree>
    <p:extLst>
      <p:ext uri="{BB962C8B-B14F-4D97-AF65-F5344CB8AC3E}">
        <p14:creationId xmlns:p14="http://schemas.microsoft.com/office/powerpoint/2010/main" xmlns="" val="53055424"/>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381000" y="228600"/>
            <a:ext cx="8458199" cy="64770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53055424"/>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304800" y="228600"/>
            <a:ext cx="8534400" cy="6324600"/>
          </a:xfrm>
        </p:spPr>
        <p:txBody>
          <a:bodyPr/>
          <a:lstStyle/>
          <a:p>
            <a:r>
              <a:rPr lang="en-US" dirty="0" smtClean="0"/>
              <a:t>Every Exception in Python is a class.</a:t>
            </a:r>
          </a:p>
          <a:p>
            <a:r>
              <a:rPr lang="en-US" dirty="0" smtClean="0"/>
              <a:t>All exception classes are child classes of BaseException.i.e every exception class extends Base Exception either directly or indirectly.</a:t>
            </a:r>
          </a:p>
          <a:p>
            <a:r>
              <a:rPr lang="en-US" dirty="0" smtClean="0"/>
              <a:t>Hence BaseException acts as root for python Exception Hierarchy.</a:t>
            </a:r>
            <a:endParaRPr lang="en-US" dirty="0"/>
          </a:p>
        </p:txBody>
      </p:sp>
    </p:spTree>
    <p:extLst>
      <p:ext uri="{BB962C8B-B14F-4D97-AF65-F5344CB8AC3E}">
        <p14:creationId xmlns:p14="http://schemas.microsoft.com/office/powerpoint/2010/main" xmlns="" val="53055424"/>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304800" y="228600"/>
            <a:ext cx="8534400" cy="6324600"/>
          </a:xfrm>
        </p:spPr>
        <p:txBody>
          <a:bodyPr/>
          <a:lstStyle/>
          <a:p>
            <a:r>
              <a:rPr lang="en-US" b="1" dirty="0"/>
              <a:t>In-built Python Exception </a:t>
            </a:r>
            <a:r>
              <a:rPr lang="en-US" b="1" dirty="0" smtClean="0"/>
              <a:t>classes:</a:t>
            </a:r>
            <a:endParaRPr lang="en-US" b="1" dirty="0"/>
          </a:p>
          <a:p>
            <a:r>
              <a:rPr lang="en-US" b="1" dirty="0" smtClean="0"/>
              <a:t>NOTE</a:t>
            </a:r>
            <a:r>
              <a:rPr lang="en-US" b="1" dirty="0"/>
              <a:t>:</a:t>
            </a:r>
            <a:r>
              <a:rPr lang="en-US" dirty="0"/>
              <a:t> We are calling them exception class as all these are defined in python as classes.</a:t>
            </a:r>
          </a:p>
          <a:p>
            <a:endParaRPr lang="en-US"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533400" y="1676400"/>
            <a:ext cx="7620000" cy="49530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53055424"/>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304800" y="228600"/>
            <a:ext cx="8534400" cy="6324600"/>
          </a:xfrm>
        </p:spPr>
        <p:txBody>
          <a:bodyPr/>
          <a:lstStyle/>
          <a:p>
            <a:r>
              <a:rPr lang="en-US" b="1" dirty="0"/>
              <a:t>Exception handling in python </a:t>
            </a:r>
          </a:p>
          <a:p>
            <a:r>
              <a:rPr lang="en-US" dirty="0"/>
              <a:t>If the python program contains suspicious code that may throw the exception, we must place that code in the try block. </a:t>
            </a:r>
            <a:endParaRPr lang="en-US" dirty="0" smtClean="0"/>
          </a:p>
          <a:p>
            <a:r>
              <a:rPr lang="en-US" dirty="0" smtClean="0"/>
              <a:t>The </a:t>
            </a:r>
            <a:r>
              <a:rPr lang="en-US" dirty="0"/>
              <a:t>try block must be followed with the except statement which contains a block of code that will be executed if there is some exception in the try block.</a:t>
            </a:r>
          </a:p>
          <a:p>
            <a:endParaRPr lang="en-US" dirty="0"/>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1219200" y="3276600"/>
            <a:ext cx="5486400" cy="30480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53055424"/>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5" name="Picture 3"/>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526473" y="2079914"/>
            <a:ext cx="2895600" cy="20574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8196" name="Picture 4"/>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457200" y="457200"/>
            <a:ext cx="2133600" cy="162271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8197" name="Picture 5"/>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3124200" y="520843"/>
            <a:ext cx="3255818" cy="118889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8198" name="Picture 6"/>
          <p:cNvPicPr>
            <a:picLocks noChangeAspect="1" noChangeArrowheads="1"/>
          </p:cNvPicPr>
          <p:nvPr/>
        </p:nvPicPr>
        <p:blipFill>
          <a:blip r:embed="rId5">
            <a:extLst>
              <a:ext uri="{28A0092B-C50C-407E-A947-70E740481C1C}">
                <a14:useLocalDpi xmlns:a14="http://schemas.microsoft.com/office/drawing/2010/main" xmlns="" val="0"/>
              </a:ext>
            </a:extLst>
          </a:blip>
          <a:srcRect/>
          <a:stretch>
            <a:fillRect/>
          </a:stretch>
        </p:blipFill>
        <p:spPr bwMode="auto">
          <a:xfrm>
            <a:off x="526473" y="4267200"/>
            <a:ext cx="3054927" cy="20574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8199" name="Picture 7"/>
          <p:cNvPicPr>
            <a:picLocks noChangeAspect="1" noChangeArrowheads="1"/>
          </p:cNvPicPr>
          <p:nvPr/>
        </p:nvPicPr>
        <p:blipFill>
          <a:blip r:embed="rId6">
            <a:extLst>
              <a:ext uri="{28A0092B-C50C-407E-A947-70E740481C1C}">
                <a14:useLocalDpi xmlns:a14="http://schemas.microsoft.com/office/drawing/2010/main" xmlns="" val="0"/>
              </a:ext>
            </a:extLst>
          </a:blip>
          <a:srcRect/>
          <a:stretch>
            <a:fillRect/>
          </a:stretch>
        </p:blipFill>
        <p:spPr bwMode="auto">
          <a:xfrm>
            <a:off x="5105400" y="4879830"/>
            <a:ext cx="1006187" cy="1365539"/>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530554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196"/>
                                        </p:tgtEl>
                                        <p:attrNameLst>
                                          <p:attrName>style.visibility</p:attrName>
                                        </p:attrNameLst>
                                      </p:cBhvr>
                                      <p:to>
                                        <p:strVal val="visible"/>
                                      </p:to>
                                    </p:set>
                                    <p:animEffect transition="in" filter="fade">
                                      <p:cBhvr>
                                        <p:cTn id="7" dur="500"/>
                                        <p:tgtEl>
                                          <p:spTgt spid="819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197"/>
                                        </p:tgtEl>
                                        <p:attrNameLst>
                                          <p:attrName>style.visibility</p:attrName>
                                        </p:attrNameLst>
                                      </p:cBhvr>
                                      <p:to>
                                        <p:strVal val="visible"/>
                                      </p:to>
                                    </p:set>
                                    <p:animEffect transition="in" filter="fade">
                                      <p:cBhvr>
                                        <p:cTn id="12" dur="500"/>
                                        <p:tgtEl>
                                          <p:spTgt spid="819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195"/>
                                        </p:tgtEl>
                                        <p:attrNameLst>
                                          <p:attrName>style.visibility</p:attrName>
                                        </p:attrNameLst>
                                      </p:cBhvr>
                                      <p:to>
                                        <p:strVal val="visible"/>
                                      </p:to>
                                    </p:set>
                                    <p:animEffect transition="in" filter="fade">
                                      <p:cBhvr>
                                        <p:cTn id="17" dur="500"/>
                                        <p:tgtEl>
                                          <p:spTgt spid="8195"/>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8198"/>
                                        </p:tgtEl>
                                        <p:attrNameLst>
                                          <p:attrName>style.visibility</p:attrName>
                                        </p:attrNameLst>
                                      </p:cBhvr>
                                      <p:to>
                                        <p:strVal val="visible"/>
                                      </p:to>
                                    </p:set>
                                    <p:animEffect transition="in" filter="fade">
                                      <p:cBhvr>
                                        <p:cTn id="22" dur="500"/>
                                        <p:tgtEl>
                                          <p:spTgt spid="8198"/>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8199"/>
                                        </p:tgtEl>
                                        <p:attrNameLst>
                                          <p:attrName>style.visibility</p:attrName>
                                        </p:attrNameLst>
                                      </p:cBhvr>
                                      <p:to>
                                        <p:strVal val="visible"/>
                                      </p:to>
                                    </p:set>
                                    <p:animEffect transition="in" filter="fade">
                                      <p:cBhvr>
                                        <p:cTn id="27" dur="500"/>
                                        <p:tgtEl>
                                          <p:spTgt spid="819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304800" y="228600"/>
            <a:ext cx="8534400" cy="6324600"/>
          </a:xfrm>
        </p:spPr>
        <p:txBody>
          <a:bodyPr>
            <a:normAutofit fontScale="92500" lnSpcReduction="20000"/>
          </a:bodyPr>
          <a:lstStyle/>
          <a:p>
            <a:pPr marL="0" indent="0">
              <a:buNone/>
            </a:pPr>
            <a:r>
              <a:rPr lang="en-US" b="1" dirty="0"/>
              <a:t>try </a:t>
            </a:r>
            <a:r>
              <a:rPr lang="en-US" b="1" dirty="0" smtClean="0"/>
              <a:t>block:</a:t>
            </a:r>
            <a:endParaRPr lang="en-US" b="1" dirty="0"/>
          </a:p>
          <a:p>
            <a:r>
              <a:rPr lang="en-US" dirty="0" smtClean="0"/>
              <a:t>The </a:t>
            </a:r>
            <a:r>
              <a:rPr lang="en-US" dirty="0"/>
              <a:t>try block is used to put the whole code that is to be executed in the program(which you think can lead to exception), if any exception occurs during execution of the code inside the try block, then it causes the execution of the code to be directed to the except block and the execution that was going on in the try block is interrupted</a:t>
            </a:r>
            <a:r>
              <a:rPr lang="en-US" dirty="0" smtClean="0"/>
              <a:t>.</a:t>
            </a:r>
          </a:p>
          <a:p>
            <a:r>
              <a:rPr lang="en-US" dirty="0" smtClean="0"/>
              <a:t> </a:t>
            </a:r>
            <a:r>
              <a:rPr lang="en-US" dirty="0"/>
              <a:t>But, if no exception occurs, then the whole try block is executed and the except block is never executed.</a:t>
            </a:r>
          </a:p>
          <a:p>
            <a:pPr marL="0" indent="0">
              <a:buNone/>
            </a:pPr>
            <a:r>
              <a:rPr lang="en-US" b="1" dirty="0"/>
              <a:t>The except block</a:t>
            </a:r>
          </a:p>
          <a:p>
            <a:r>
              <a:rPr lang="en-US" dirty="0"/>
              <a:t>The try block is generally followed by the except block which holds the exception cleanup code(</a:t>
            </a:r>
            <a:r>
              <a:rPr lang="en-US" i="1" dirty="0"/>
              <a:t>exception has </a:t>
            </a:r>
            <a:r>
              <a:rPr lang="en-US" i="1" dirty="0" err="1"/>
              <a:t>occured</a:t>
            </a:r>
            <a:r>
              <a:rPr lang="en-US" i="1" dirty="0"/>
              <a:t>, how to effectively handle the situation</a:t>
            </a:r>
            <a:r>
              <a:rPr lang="en-US" dirty="0"/>
              <a:t>) like some print statement to </a:t>
            </a:r>
            <a:r>
              <a:rPr lang="en-US" b="1" dirty="0"/>
              <a:t>print some message</a:t>
            </a:r>
            <a:r>
              <a:rPr lang="en-US" dirty="0"/>
              <a:t> or may be </a:t>
            </a:r>
            <a:r>
              <a:rPr lang="en-US" b="1" dirty="0"/>
              <a:t>trigger some event</a:t>
            </a:r>
            <a:r>
              <a:rPr lang="en-US" dirty="0"/>
              <a:t> or </a:t>
            </a:r>
            <a:r>
              <a:rPr lang="en-US" b="1" dirty="0"/>
              <a:t>store something in the database</a:t>
            </a:r>
            <a:r>
              <a:rPr lang="en-US" dirty="0"/>
              <a:t> etc.</a:t>
            </a:r>
          </a:p>
          <a:p>
            <a:r>
              <a:rPr lang="en-US" dirty="0"/>
              <a:t>In the </a:t>
            </a:r>
            <a:r>
              <a:rPr lang="en-US" b="1" dirty="0"/>
              <a:t>except block</a:t>
            </a:r>
            <a:r>
              <a:rPr lang="en-US" dirty="0"/>
              <a:t>, along with the keyword except we can also provide the </a:t>
            </a:r>
            <a:r>
              <a:rPr lang="en-US" b="1" dirty="0"/>
              <a:t>name of exception class</a:t>
            </a:r>
            <a:r>
              <a:rPr lang="en-US" dirty="0"/>
              <a:t> which is expected to occur. In case we do not provide any exception class name, it catches all the exceptions, otherwise it will only catch the exception of the type which is mentioned.</a:t>
            </a:r>
          </a:p>
          <a:p>
            <a:endParaRPr lang="en-US" dirty="0"/>
          </a:p>
        </p:txBody>
      </p:sp>
    </p:spTree>
    <p:extLst>
      <p:ext uri="{BB962C8B-B14F-4D97-AF65-F5344CB8AC3E}">
        <p14:creationId xmlns:p14="http://schemas.microsoft.com/office/powerpoint/2010/main" xmlns="" val="530554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fade">
                                      <p:cBhvr>
                                        <p:cTn id="10" dur="500"/>
                                        <p:tgtEl>
                                          <p:spTgt spid="3">
                                            <p:txEl>
                                              <p:pRg st="1" end="1"/>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fade">
                                      <p:cBhvr>
                                        <p:cTn id="13" dur="500"/>
                                        <p:tgtEl>
                                          <p:spTgt spid="3">
                                            <p:txEl>
                                              <p:pRg st="2" end="2"/>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3">
                                            <p:txEl>
                                              <p:pRg st="3" end="3"/>
                                            </p:txEl>
                                          </p:spTgt>
                                        </p:tgtEl>
                                        <p:attrNameLst>
                                          <p:attrName>style.visibility</p:attrName>
                                        </p:attrNameLst>
                                      </p:cBhvr>
                                      <p:to>
                                        <p:strVal val="visible"/>
                                      </p:to>
                                    </p:set>
                                    <p:animEffect transition="in" filter="fade">
                                      <p:cBhvr>
                                        <p:cTn id="18" dur="500"/>
                                        <p:tgtEl>
                                          <p:spTgt spid="3">
                                            <p:txEl>
                                              <p:pRg st="3" end="3"/>
                                            </p:txEl>
                                          </p:spTgt>
                                        </p:tgtEl>
                                      </p:cBhvr>
                                    </p:animEffect>
                                  </p:childTnLst>
                                </p:cTn>
                              </p:par>
                              <p:par>
                                <p:cTn id="19" presetID="10" presetClass="entr" presetSubtype="0" fill="hold" nodeType="with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fade">
                                      <p:cBhvr>
                                        <p:cTn id="21" dur="500"/>
                                        <p:tgtEl>
                                          <p:spTgt spid="3">
                                            <p:txEl>
                                              <p:pRg st="4" end="4"/>
                                            </p:txEl>
                                          </p:spTgt>
                                        </p:tgtEl>
                                      </p:cBhvr>
                                    </p:animEffect>
                                  </p:childTnLst>
                                </p:cTn>
                              </p:par>
                              <p:par>
                                <p:cTn id="22" presetID="10" presetClass="entr" presetSubtype="0" fill="hold" nodeType="withEffect">
                                  <p:stCondLst>
                                    <p:cond delay="0"/>
                                  </p:stCondLst>
                                  <p:childTnLst>
                                    <p:set>
                                      <p:cBhvr>
                                        <p:cTn id="23" dur="1" fill="hold">
                                          <p:stCondLst>
                                            <p:cond delay="0"/>
                                          </p:stCondLst>
                                        </p:cTn>
                                        <p:tgtEl>
                                          <p:spTgt spid="3">
                                            <p:txEl>
                                              <p:pRg st="5" end="5"/>
                                            </p:txEl>
                                          </p:spTgt>
                                        </p:tgtEl>
                                        <p:attrNameLst>
                                          <p:attrName>style.visibility</p:attrName>
                                        </p:attrNameLst>
                                      </p:cBhvr>
                                      <p:to>
                                        <p:strVal val="visible"/>
                                      </p:to>
                                    </p:set>
                                    <p:animEffect transition="in" filter="fade">
                                      <p:cBhvr>
                                        <p:cTn id="24"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304800" y="228600"/>
            <a:ext cx="8534400" cy="6324600"/>
          </a:xfrm>
        </p:spPr>
        <p:txBody>
          <a:bodyPr>
            <a:normAutofit fontScale="92500" lnSpcReduction="10000"/>
          </a:bodyPr>
          <a:lstStyle/>
          <a:p>
            <a:pPr marL="0" indent="0">
              <a:buNone/>
            </a:pPr>
            <a:r>
              <a:rPr lang="en-US" b="1" dirty="0" smtClean="0"/>
              <a:t>Try with multiple except block:</a:t>
            </a:r>
          </a:p>
          <a:p>
            <a:r>
              <a:rPr lang="en-US" dirty="0" smtClean="0"/>
              <a:t>The way of handling exception is varied from exception to exception.</a:t>
            </a:r>
          </a:p>
          <a:p>
            <a:r>
              <a:rPr lang="en-US" dirty="0" smtClean="0"/>
              <a:t>Hence for every exception type a separate except block we have to provide. i.e. try with multiple except blocks is possible and recommended to use.</a:t>
            </a:r>
          </a:p>
          <a:p>
            <a:r>
              <a:rPr lang="en-US" dirty="0" smtClean="0"/>
              <a:t>If try with multiple except blocks available then based on raised exception the corresponding except block will be executed.</a:t>
            </a:r>
          </a:p>
          <a:p>
            <a:pPr marL="0" indent="0">
              <a:buNone/>
            </a:pPr>
            <a:r>
              <a:rPr lang="en-US" b="1" i="1" dirty="0" smtClean="0"/>
              <a:t>   try:</a:t>
            </a:r>
          </a:p>
          <a:p>
            <a:pPr marL="320040" lvl="1" indent="0">
              <a:buNone/>
            </a:pPr>
            <a:r>
              <a:rPr lang="en-US" b="1" i="1" dirty="0"/>
              <a:t> </a:t>
            </a:r>
            <a:r>
              <a:rPr lang="en-US" b="1" i="1" dirty="0" smtClean="0"/>
              <a:t>--------</a:t>
            </a:r>
          </a:p>
          <a:p>
            <a:pPr marL="320040" lvl="1" indent="0">
              <a:buNone/>
            </a:pPr>
            <a:r>
              <a:rPr lang="en-US" b="1" i="1" dirty="0" smtClean="0"/>
              <a:t> --------</a:t>
            </a:r>
          </a:p>
          <a:p>
            <a:pPr marL="320040" lvl="1" indent="0">
              <a:buNone/>
            </a:pPr>
            <a:r>
              <a:rPr lang="en-US" b="1" i="1" dirty="0" smtClean="0"/>
              <a:t> --------</a:t>
            </a:r>
            <a:endParaRPr lang="en-US" b="1" i="1" dirty="0"/>
          </a:p>
          <a:p>
            <a:pPr marL="320040" lvl="1" indent="0">
              <a:buNone/>
            </a:pPr>
            <a:r>
              <a:rPr lang="en-US" b="1" i="1" dirty="0" smtClean="0"/>
              <a:t>Except ZeroDivision Error:</a:t>
            </a:r>
          </a:p>
          <a:p>
            <a:pPr marL="320040" lvl="1" indent="0">
              <a:buNone/>
            </a:pPr>
            <a:r>
              <a:rPr lang="en-US" b="1" i="1" dirty="0"/>
              <a:t>	</a:t>
            </a:r>
            <a:r>
              <a:rPr lang="en-US" b="1" i="1" dirty="0" smtClean="0"/>
              <a:t>perform alternative</a:t>
            </a:r>
          </a:p>
          <a:p>
            <a:pPr marL="320040" lvl="1" indent="0">
              <a:buNone/>
            </a:pPr>
            <a:r>
              <a:rPr lang="en-US" b="1" i="1" dirty="0"/>
              <a:t>	</a:t>
            </a:r>
            <a:r>
              <a:rPr lang="en-US" b="1" i="1" dirty="0" smtClean="0"/>
              <a:t>arithmetic operations</a:t>
            </a:r>
          </a:p>
          <a:p>
            <a:pPr marL="320040" lvl="1" indent="0">
              <a:buNone/>
            </a:pPr>
            <a:r>
              <a:rPr lang="en-US" b="1" i="1" dirty="0" smtClean="0"/>
              <a:t>Except FileNotFoundError:</a:t>
            </a:r>
          </a:p>
          <a:p>
            <a:pPr marL="320040" lvl="1" indent="0">
              <a:buNone/>
            </a:pPr>
            <a:r>
              <a:rPr lang="en-US" b="1" i="1" dirty="0"/>
              <a:t>	</a:t>
            </a:r>
            <a:r>
              <a:rPr lang="en-US" b="1" i="1" dirty="0" smtClean="0"/>
              <a:t>use local file instead of remote file</a:t>
            </a:r>
          </a:p>
        </p:txBody>
      </p:sp>
    </p:spTree>
    <p:extLst>
      <p:ext uri="{BB962C8B-B14F-4D97-AF65-F5344CB8AC3E}">
        <p14:creationId xmlns:p14="http://schemas.microsoft.com/office/powerpoint/2010/main" xmlns="" val="530554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fade">
                                      <p:cBhvr>
                                        <p:cTn id="10" dur="500"/>
                                        <p:tgtEl>
                                          <p:spTgt spid="3">
                                            <p:txEl>
                                              <p:pRg st="1" end="1"/>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fade">
                                      <p:cBhvr>
                                        <p:cTn id="13" dur="500"/>
                                        <p:tgtEl>
                                          <p:spTgt spid="3">
                                            <p:txEl>
                                              <p:pRg st="2" end="2"/>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fade">
                                      <p:cBhvr>
                                        <p:cTn id="16" dur="500"/>
                                        <p:tgtEl>
                                          <p:spTgt spid="3">
                                            <p:txEl>
                                              <p:pRg st="3" end="3"/>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fade">
                                      <p:cBhvr>
                                        <p:cTn id="21" dur="500"/>
                                        <p:tgtEl>
                                          <p:spTgt spid="3">
                                            <p:txEl>
                                              <p:pRg st="4" end="4"/>
                                            </p:txEl>
                                          </p:spTgt>
                                        </p:tgtEl>
                                      </p:cBhvr>
                                    </p:animEffect>
                                  </p:childTnLst>
                                </p:cTn>
                              </p:par>
                              <p:par>
                                <p:cTn id="22" presetID="10" presetClass="entr" presetSubtype="0" fill="hold" nodeType="withEffect">
                                  <p:stCondLst>
                                    <p:cond delay="0"/>
                                  </p:stCondLst>
                                  <p:childTnLst>
                                    <p:set>
                                      <p:cBhvr>
                                        <p:cTn id="23" dur="1" fill="hold">
                                          <p:stCondLst>
                                            <p:cond delay="0"/>
                                          </p:stCondLst>
                                        </p:cTn>
                                        <p:tgtEl>
                                          <p:spTgt spid="3">
                                            <p:txEl>
                                              <p:pRg st="5" end="5"/>
                                            </p:txEl>
                                          </p:spTgt>
                                        </p:tgtEl>
                                        <p:attrNameLst>
                                          <p:attrName>style.visibility</p:attrName>
                                        </p:attrNameLst>
                                      </p:cBhvr>
                                      <p:to>
                                        <p:strVal val="visible"/>
                                      </p:to>
                                    </p:set>
                                    <p:animEffect transition="in" filter="fade">
                                      <p:cBhvr>
                                        <p:cTn id="24" dur="500"/>
                                        <p:tgtEl>
                                          <p:spTgt spid="3">
                                            <p:txEl>
                                              <p:pRg st="5" end="5"/>
                                            </p:txEl>
                                          </p:spTgt>
                                        </p:tgtEl>
                                      </p:cBhvr>
                                    </p:animEffect>
                                  </p:childTnLst>
                                </p:cTn>
                              </p:par>
                              <p:par>
                                <p:cTn id="25" presetID="10" presetClass="entr" presetSubtype="0" fill="hold" nodeType="with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Effect transition="in" filter="fade">
                                      <p:cBhvr>
                                        <p:cTn id="27" dur="500"/>
                                        <p:tgtEl>
                                          <p:spTgt spid="3">
                                            <p:txEl>
                                              <p:pRg st="6" end="6"/>
                                            </p:txEl>
                                          </p:spTgt>
                                        </p:tgtEl>
                                      </p:cBhvr>
                                    </p:animEffect>
                                  </p:childTnLst>
                                </p:cTn>
                              </p:par>
                              <p:par>
                                <p:cTn id="28" presetID="10" presetClass="entr" presetSubtype="0" fill="hold" nodeType="withEffect">
                                  <p:stCondLst>
                                    <p:cond delay="0"/>
                                  </p:stCondLst>
                                  <p:childTnLst>
                                    <p:set>
                                      <p:cBhvr>
                                        <p:cTn id="29" dur="1" fill="hold">
                                          <p:stCondLst>
                                            <p:cond delay="0"/>
                                          </p:stCondLst>
                                        </p:cTn>
                                        <p:tgtEl>
                                          <p:spTgt spid="3">
                                            <p:txEl>
                                              <p:pRg st="7" end="7"/>
                                            </p:txEl>
                                          </p:spTgt>
                                        </p:tgtEl>
                                        <p:attrNameLst>
                                          <p:attrName>style.visibility</p:attrName>
                                        </p:attrNameLst>
                                      </p:cBhvr>
                                      <p:to>
                                        <p:strVal val="visible"/>
                                      </p:to>
                                    </p:set>
                                    <p:animEffect transition="in" filter="fade">
                                      <p:cBhvr>
                                        <p:cTn id="30" dur="500"/>
                                        <p:tgtEl>
                                          <p:spTgt spid="3">
                                            <p:txEl>
                                              <p:pRg st="7" end="7"/>
                                            </p:txEl>
                                          </p:spTgt>
                                        </p:tgtEl>
                                      </p:cBhvr>
                                    </p:animEffect>
                                  </p:childTnLst>
                                </p:cTn>
                              </p:par>
                              <p:par>
                                <p:cTn id="31" presetID="10" presetClass="entr" presetSubtype="0" fill="hold" nodeType="withEffect">
                                  <p:stCondLst>
                                    <p:cond delay="0"/>
                                  </p:stCondLst>
                                  <p:childTnLst>
                                    <p:set>
                                      <p:cBhvr>
                                        <p:cTn id="32" dur="1" fill="hold">
                                          <p:stCondLst>
                                            <p:cond delay="0"/>
                                          </p:stCondLst>
                                        </p:cTn>
                                        <p:tgtEl>
                                          <p:spTgt spid="3">
                                            <p:txEl>
                                              <p:pRg st="8" end="8"/>
                                            </p:txEl>
                                          </p:spTgt>
                                        </p:tgtEl>
                                        <p:attrNameLst>
                                          <p:attrName>style.visibility</p:attrName>
                                        </p:attrNameLst>
                                      </p:cBhvr>
                                      <p:to>
                                        <p:strVal val="visible"/>
                                      </p:to>
                                    </p:set>
                                    <p:animEffect transition="in" filter="fade">
                                      <p:cBhvr>
                                        <p:cTn id="33" dur="500"/>
                                        <p:tgtEl>
                                          <p:spTgt spid="3">
                                            <p:txEl>
                                              <p:pRg st="8" end="8"/>
                                            </p:txEl>
                                          </p:spTgt>
                                        </p:tgtEl>
                                      </p:cBhvr>
                                    </p:animEffect>
                                  </p:childTnLst>
                                </p:cTn>
                              </p:par>
                              <p:par>
                                <p:cTn id="34" presetID="10" presetClass="entr" presetSubtype="0" fill="hold" nodeType="withEffect">
                                  <p:stCondLst>
                                    <p:cond delay="0"/>
                                  </p:stCondLst>
                                  <p:childTnLst>
                                    <p:set>
                                      <p:cBhvr>
                                        <p:cTn id="35" dur="1" fill="hold">
                                          <p:stCondLst>
                                            <p:cond delay="0"/>
                                          </p:stCondLst>
                                        </p:cTn>
                                        <p:tgtEl>
                                          <p:spTgt spid="3">
                                            <p:txEl>
                                              <p:pRg st="9" end="9"/>
                                            </p:txEl>
                                          </p:spTgt>
                                        </p:tgtEl>
                                        <p:attrNameLst>
                                          <p:attrName>style.visibility</p:attrName>
                                        </p:attrNameLst>
                                      </p:cBhvr>
                                      <p:to>
                                        <p:strVal val="visible"/>
                                      </p:to>
                                    </p:set>
                                    <p:animEffect transition="in" filter="fade">
                                      <p:cBhvr>
                                        <p:cTn id="36" dur="500"/>
                                        <p:tgtEl>
                                          <p:spTgt spid="3">
                                            <p:txEl>
                                              <p:pRg st="9" end="9"/>
                                            </p:txEl>
                                          </p:spTgt>
                                        </p:tgtEl>
                                      </p:cBhvr>
                                    </p:animEffect>
                                  </p:childTnLst>
                                </p:cTn>
                              </p:par>
                              <p:par>
                                <p:cTn id="37" presetID="10" presetClass="entr" presetSubtype="0" fill="hold" nodeType="withEffect">
                                  <p:stCondLst>
                                    <p:cond delay="0"/>
                                  </p:stCondLst>
                                  <p:childTnLst>
                                    <p:set>
                                      <p:cBhvr>
                                        <p:cTn id="38" dur="1" fill="hold">
                                          <p:stCondLst>
                                            <p:cond delay="0"/>
                                          </p:stCondLst>
                                        </p:cTn>
                                        <p:tgtEl>
                                          <p:spTgt spid="3">
                                            <p:txEl>
                                              <p:pRg st="10" end="10"/>
                                            </p:txEl>
                                          </p:spTgt>
                                        </p:tgtEl>
                                        <p:attrNameLst>
                                          <p:attrName>style.visibility</p:attrName>
                                        </p:attrNameLst>
                                      </p:cBhvr>
                                      <p:to>
                                        <p:strVal val="visible"/>
                                      </p:to>
                                    </p:set>
                                    <p:animEffect transition="in" filter="fade">
                                      <p:cBhvr>
                                        <p:cTn id="39" dur="500"/>
                                        <p:tgtEl>
                                          <p:spTgt spid="3">
                                            <p:txEl>
                                              <p:pRg st="10" end="10"/>
                                            </p:txEl>
                                          </p:spTgt>
                                        </p:tgtEl>
                                      </p:cBhvr>
                                    </p:animEffect>
                                  </p:childTnLst>
                                </p:cTn>
                              </p:par>
                              <p:par>
                                <p:cTn id="40" presetID="10" presetClass="entr" presetSubtype="0" fill="hold" nodeType="withEffect">
                                  <p:stCondLst>
                                    <p:cond delay="0"/>
                                  </p:stCondLst>
                                  <p:childTnLst>
                                    <p:set>
                                      <p:cBhvr>
                                        <p:cTn id="41" dur="1" fill="hold">
                                          <p:stCondLst>
                                            <p:cond delay="0"/>
                                          </p:stCondLst>
                                        </p:cTn>
                                        <p:tgtEl>
                                          <p:spTgt spid="3">
                                            <p:txEl>
                                              <p:pRg st="11" end="11"/>
                                            </p:txEl>
                                          </p:spTgt>
                                        </p:tgtEl>
                                        <p:attrNameLst>
                                          <p:attrName>style.visibility</p:attrName>
                                        </p:attrNameLst>
                                      </p:cBhvr>
                                      <p:to>
                                        <p:strVal val="visible"/>
                                      </p:to>
                                    </p:set>
                                    <p:animEffect transition="in" filter="fade">
                                      <p:cBhvr>
                                        <p:cTn id="42" dur="500"/>
                                        <p:tgtEl>
                                          <p:spTgt spid="3">
                                            <p:txEl>
                                              <p:pRg st="11" end="11"/>
                                            </p:txEl>
                                          </p:spTgt>
                                        </p:tgtEl>
                                      </p:cBhvr>
                                    </p:animEffect>
                                  </p:childTnLst>
                                </p:cTn>
                              </p:par>
                              <p:par>
                                <p:cTn id="43" presetID="10" presetClass="entr" presetSubtype="0" fill="hold" nodeType="withEffect">
                                  <p:stCondLst>
                                    <p:cond delay="0"/>
                                  </p:stCondLst>
                                  <p:childTnLst>
                                    <p:set>
                                      <p:cBhvr>
                                        <p:cTn id="44" dur="1" fill="hold">
                                          <p:stCondLst>
                                            <p:cond delay="0"/>
                                          </p:stCondLst>
                                        </p:cTn>
                                        <p:tgtEl>
                                          <p:spTgt spid="3">
                                            <p:txEl>
                                              <p:pRg st="12" end="12"/>
                                            </p:txEl>
                                          </p:spTgt>
                                        </p:tgtEl>
                                        <p:attrNameLst>
                                          <p:attrName>style.visibility</p:attrName>
                                        </p:attrNameLst>
                                      </p:cBhvr>
                                      <p:to>
                                        <p:strVal val="visible"/>
                                      </p:to>
                                    </p:set>
                                    <p:animEffect transition="in" filter="fade">
                                      <p:cBhvr>
                                        <p:cTn id="45" dur="500"/>
                                        <p:tgtEl>
                                          <p:spTgt spid="3">
                                            <p:txEl>
                                              <p:pRg st="12" end="1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304800" y="166254"/>
            <a:ext cx="8229600" cy="311034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637309" y="3429000"/>
            <a:ext cx="5876925" cy="10668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609600" y="4741718"/>
            <a:ext cx="5561302" cy="838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1029" name="Picture 5"/>
          <p:cNvPicPr>
            <a:picLocks noChangeAspect="1" noChangeArrowheads="1"/>
          </p:cNvPicPr>
          <p:nvPr/>
        </p:nvPicPr>
        <p:blipFill>
          <a:blip r:embed="rId5">
            <a:extLst>
              <a:ext uri="{28A0092B-C50C-407E-A947-70E740481C1C}">
                <a14:useLocalDpi xmlns:a14="http://schemas.microsoft.com/office/drawing/2010/main" xmlns="" val="0"/>
              </a:ext>
            </a:extLst>
          </a:blip>
          <a:srcRect/>
          <a:stretch>
            <a:fillRect/>
          </a:stretch>
        </p:blipFill>
        <p:spPr bwMode="auto">
          <a:xfrm>
            <a:off x="706582" y="5881257"/>
            <a:ext cx="5334000" cy="6858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530554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500"/>
                                        <p:tgtEl>
                                          <p:spTgt spid="102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027"/>
                                        </p:tgtEl>
                                        <p:attrNameLst>
                                          <p:attrName>style.visibility</p:attrName>
                                        </p:attrNameLst>
                                      </p:cBhvr>
                                      <p:to>
                                        <p:strVal val="visible"/>
                                      </p:to>
                                    </p:set>
                                    <p:animEffect transition="in" filter="fade">
                                      <p:cBhvr>
                                        <p:cTn id="12" dur="500"/>
                                        <p:tgtEl>
                                          <p:spTgt spid="102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028"/>
                                        </p:tgtEl>
                                        <p:attrNameLst>
                                          <p:attrName>style.visibility</p:attrName>
                                        </p:attrNameLst>
                                      </p:cBhvr>
                                      <p:to>
                                        <p:strVal val="visible"/>
                                      </p:to>
                                    </p:set>
                                    <p:animEffect transition="in" filter="fade">
                                      <p:cBhvr>
                                        <p:cTn id="17" dur="500"/>
                                        <p:tgtEl>
                                          <p:spTgt spid="1028"/>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029"/>
                                        </p:tgtEl>
                                        <p:attrNameLst>
                                          <p:attrName>style.visibility</p:attrName>
                                        </p:attrNameLst>
                                      </p:cBhvr>
                                      <p:to>
                                        <p:strVal val="visible"/>
                                      </p:to>
                                    </p:set>
                                    <p:animEffect transition="in" filter="fade">
                                      <p:cBhvr>
                                        <p:cTn id="22" dur="500"/>
                                        <p:tgtEl>
                                          <p:spTgt spid="10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304800" y="228600"/>
            <a:ext cx="8534400" cy="6324600"/>
          </a:xfrm>
        </p:spPr>
        <p:txBody>
          <a:bodyPr/>
          <a:lstStyle/>
          <a:p>
            <a:pPr marL="0" indent="0">
              <a:buNone/>
            </a:pPr>
            <a:r>
              <a:rPr lang="en-US" b="1" dirty="0" smtClean="0"/>
              <a:t>Single except block ha can handle multiple exceptions:</a:t>
            </a:r>
          </a:p>
          <a:p>
            <a:endParaRPr lang="en-US" dirty="0" smtClean="0"/>
          </a:p>
          <a:p>
            <a:r>
              <a:rPr lang="en-US" dirty="0" smtClean="0"/>
              <a:t>We can write single except block that can handle multiple different types of exceptions.</a:t>
            </a:r>
          </a:p>
          <a:p>
            <a:pPr marL="0" indent="0">
              <a:buNone/>
            </a:pPr>
            <a:r>
              <a:rPr lang="en-US" b="1" i="1" dirty="0"/>
              <a:t>e</a:t>
            </a:r>
            <a:r>
              <a:rPr lang="en-US" b="1" i="1" dirty="0" smtClean="0"/>
              <a:t>xcept (Exception1,Exception2,Exception3…) </a:t>
            </a:r>
          </a:p>
          <a:p>
            <a:pPr marL="0" indent="0">
              <a:buNone/>
            </a:pPr>
            <a:r>
              <a:rPr lang="en-US" b="1" i="1" dirty="0" smtClean="0"/>
              <a:t>                                     Or</a:t>
            </a:r>
          </a:p>
          <a:p>
            <a:pPr marL="0" indent="0">
              <a:buNone/>
            </a:pPr>
            <a:r>
              <a:rPr lang="en-US" b="1" i="1" dirty="0"/>
              <a:t>except (Exception1,Exception2,Exception3…) </a:t>
            </a:r>
            <a:r>
              <a:rPr lang="en-US" b="1" i="1" dirty="0" smtClean="0"/>
              <a:t>as msg</a:t>
            </a:r>
            <a:endParaRPr lang="en-US" b="1" i="1" dirty="0"/>
          </a:p>
          <a:p>
            <a:r>
              <a:rPr lang="en-US" dirty="0" smtClean="0"/>
              <a:t>Parenthesis are mandatory and this group of exceptions internally considered as tuple.</a:t>
            </a:r>
          </a:p>
          <a:p>
            <a:endParaRPr lang="en-US" dirty="0" smtClean="0"/>
          </a:p>
          <a:p>
            <a:endParaRPr lang="en-US" dirty="0"/>
          </a:p>
        </p:txBody>
      </p:sp>
    </p:spTree>
    <p:extLst>
      <p:ext uri="{BB962C8B-B14F-4D97-AF65-F5344CB8AC3E}">
        <p14:creationId xmlns:p14="http://schemas.microsoft.com/office/powerpoint/2010/main" xmlns="" val="53055424"/>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768927" y="443342"/>
            <a:ext cx="6553200" cy="169025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845127" y="2362200"/>
            <a:ext cx="6400800" cy="10668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845127" y="3962400"/>
            <a:ext cx="7114309" cy="9906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2053" name="Picture 5"/>
          <p:cNvPicPr>
            <a:picLocks noChangeAspect="1" noChangeArrowheads="1"/>
          </p:cNvPicPr>
          <p:nvPr/>
        </p:nvPicPr>
        <p:blipFill>
          <a:blip r:embed="rId5">
            <a:extLst>
              <a:ext uri="{28A0092B-C50C-407E-A947-70E740481C1C}">
                <a14:useLocalDpi xmlns:a14="http://schemas.microsoft.com/office/drawing/2010/main" xmlns="" val="0"/>
              </a:ext>
            </a:extLst>
          </a:blip>
          <a:srcRect/>
          <a:stretch>
            <a:fillRect/>
          </a:stretch>
        </p:blipFill>
        <p:spPr bwMode="auto">
          <a:xfrm>
            <a:off x="990600" y="5410200"/>
            <a:ext cx="3657600" cy="7620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530554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fade">
                                      <p:cBhvr>
                                        <p:cTn id="7" dur="500"/>
                                        <p:tgtEl>
                                          <p:spTgt spid="205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051"/>
                                        </p:tgtEl>
                                        <p:attrNameLst>
                                          <p:attrName>style.visibility</p:attrName>
                                        </p:attrNameLst>
                                      </p:cBhvr>
                                      <p:to>
                                        <p:strVal val="visible"/>
                                      </p:to>
                                    </p:set>
                                    <p:animEffect transition="in" filter="fade">
                                      <p:cBhvr>
                                        <p:cTn id="12" dur="500"/>
                                        <p:tgtEl>
                                          <p:spTgt spid="2051"/>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052"/>
                                        </p:tgtEl>
                                        <p:attrNameLst>
                                          <p:attrName>style.visibility</p:attrName>
                                        </p:attrNameLst>
                                      </p:cBhvr>
                                      <p:to>
                                        <p:strVal val="visible"/>
                                      </p:to>
                                    </p:set>
                                    <p:animEffect transition="in" filter="fade">
                                      <p:cBhvr>
                                        <p:cTn id="17" dur="500"/>
                                        <p:tgtEl>
                                          <p:spTgt spid="2052"/>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2053"/>
                                        </p:tgtEl>
                                        <p:attrNameLst>
                                          <p:attrName>style.visibility</p:attrName>
                                        </p:attrNameLst>
                                      </p:cBhvr>
                                      <p:to>
                                        <p:strVal val="visible"/>
                                      </p:to>
                                    </p:set>
                                    <p:animEffect transition="in" filter="fade">
                                      <p:cBhvr>
                                        <p:cTn id="22" dur="500"/>
                                        <p:tgtEl>
                                          <p:spTgt spid="20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304800" y="228600"/>
            <a:ext cx="8534400" cy="6324600"/>
          </a:xfrm>
        </p:spPr>
        <p:txBody>
          <a:bodyPr/>
          <a:lstStyle/>
          <a:p>
            <a:pPr marL="0" indent="0">
              <a:buNone/>
            </a:pPr>
            <a:r>
              <a:rPr lang="en-US" b="1" dirty="0" smtClean="0"/>
              <a:t>Default except block:</a:t>
            </a:r>
          </a:p>
          <a:p>
            <a:r>
              <a:rPr lang="en-US" dirty="0" smtClean="0"/>
              <a:t>We can use default except block to handle any type of exceptions.</a:t>
            </a:r>
          </a:p>
          <a:p>
            <a:r>
              <a:rPr lang="en-US" dirty="0" smtClean="0"/>
              <a:t>In default except block generally we can print normal error messages.</a:t>
            </a:r>
          </a:p>
          <a:p>
            <a:pPr marL="0" indent="0">
              <a:buNone/>
            </a:pPr>
            <a:r>
              <a:rPr lang="en-US" b="1" i="1" dirty="0" smtClean="0"/>
              <a:t>Syntax:</a:t>
            </a:r>
          </a:p>
          <a:p>
            <a:pPr marL="0" indent="0">
              <a:buNone/>
            </a:pPr>
            <a:r>
              <a:rPr lang="en-US" b="1" i="1" dirty="0"/>
              <a:t>e</a:t>
            </a:r>
            <a:r>
              <a:rPr lang="en-US" b="1" i="1" dirty="0" smtClean="0"/>
              <a:t>xcept:</a:t>
            </a:r>
          </a:p>
          <a:p>
            <a:pPr marL="0" indent="0">
              <a:buNone/>
            </a:pPr>
            <a:r>
              <a:rPr lang="en-US" b="1" i="1" dirty="0"/>
              <a:t> </a:t>
            </a:r>
            <a:r>
              <a:rPr lang="en-US" b="1" i="1" dirty="0" smtClean="0"/>
              <a:t>     statements</a:t>
            </a:r>
          </a:p>
          <a:p>
            <a:endParaRPr lang="en-US" b="1" i="1" dirty="0" smtClean="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263236" y="3505200"/>
            <a:ext cx="4232564" cy="291638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4953000" y="3200400"/>
            <a:ext cx="2286000" cy="9144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4959927" y="4267200"/>
            <a:ext cx="2286000" cy="9906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1029" name="Picture 5"/>
          <p:cNvPicPr>
            <a:picLocks noChangeAspect="1" noChangeArrowheads="1"/>
          </p:cNvPicPr>
          <p:nvPr/>
        </p:nvPicPr>
        <p:blipFill>
          <a:blip r:embed="rId5">
            <a:extLst>
              <a:ext uri="{28A0092B-C50C-407E-A947-70E740481C1C}">
                <a14:useLocalDpi xmlns:a14="http://schemas.microsoft.com/office/drawing/2010/main" xmlns="" val="0"/>
              </a:ext>
            </a:extLst>
          </a:blip>
          <a:srcRect/>
          <a:stretch>
            <a:fillRect/>
          </a:stretch>
        </p:blipFill>
        <p:spPr bwMode="auto">
          <a:xfrm>
            <a:off x="4952999" y="5354782"/>
            <a:ext cx="2285999" cy="10668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530554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fade">
                                      <p:cBhvr>
                                        <p:cTn id="10" dur="500"/>
                                        <p:tgtEl>
                                          <p:spTgt spid="3">
                                            <p:txEl>
                                              <p:pRg st="1" end="1"/>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fade">
                                      <p:cBhvr>
                                        <p:cTn id="13" dur="500"/>
                                        <p:tgtEl>
                                          <p:spTgt spid="3">
                                            <p:txEl>
                                              <p:pRg st="2" end="2"/>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3">
                                            <p:txEl>
                                              <p:pRg st="3" end="3"/>
                                            </p:txEl>
                                          </p:spTgt>
                                        </p:tgtEl>
                                        <p:attrNameLst>
                                          <p:attrName>style.visibility</p:attrName>
                                        </p:attrNameLst>
                                      </p:cBhvr>
                                      <p:to>
                                        <p:strVal val="visible"/>
                                      </p:to>
                                    </p:set>
                                    <p:animEffect transition="in" filter="fade">
                                      <p:cBhvr>
                                        <p:cTn id="18" dur="500"/>
                                        <p:tgtEl>
                                          <p:spTgt spid="3">
                                            <p:txEl>
                                              <p:pRg st="3" end="3"/>
                                            </p:txEl>
                                          </p:spTgt>
                                        </p:tgtEl>
                                      </p:cBhvr>
                                    </p:animEffect>
                                  </p:childTnLst>
                                </p:cTn>
                              </p:par>
                              <p:par>
                                <p:cTn id="19" presetID="10" presetClass="entr" presetSubtype="0" fill="hold" nodeType="with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fade">
                                      <p:cBhvr>
                                        <p:cTn id="21" dur="500"/>
                                        <p:tgtEl>
                                          <p:spTgt spid="3">
                                            <p:txEl>
                                              <p:pRg st="4" end="4"/>
                                            </p:txEl>
                                          </p:spTgt>
                                        </p:tgtEl>
                                      </p:cBhvr>
                                    </p:animEffect>
                                  </p:childTnLst>
                                </p:cTn>
                              </p:par>
                              <p:par>
                                <p:cTn id="22" presetID="10" presetClass="entr" presetSubtype="0" fill="hold" nodeType="withEffect">
                                  <p:stCondLst>
                                    <p:cond delay="0"/>
                                  </p:stCondLst>
                                  <p:childTnLst>
                                    <p:set>
                                      <p:cBhvr>
                                        <p:cTn id="23" dur="1" fill="hold">
                                          <p:stCondLst>
                                            <p:cond delay="0"/>
                                          </p:stCondLst>
                                        </p:cTn>
                                        <p:tgtEl>
                                          <p:spTgt spid="3">
                                            <p:txEl>
                                              <p:pRg st="5" end="5"/>
                                            </p:txEl>
                                          </p:spTgt>
                                        </p:tgtEl>
                                        <p:attrNameLst>
                                          <p:attrName>style.visibility</p:attrName>
                                        </p:attrNameLst>
                                      </p:cBhvr>
                                      <p:to>
                                        <p:strVal val="visible"/>
                                      </p:to>
                                    </p:set>
                                    <p:animEffect transition="in" filter="fade">
                                      <p:cBhvr>
                                        <p:cTn id="24" dur="500"/>
                                        <p:tgtEl>
                                          <p:spTgt spid="3">
                                            <p:txEl>
                                              <p:pRg st="5" end="5"/>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1026"/>
                                        </p:tgtEl>
                                        <p:attrNameLst>
                                          <p:attrName>style.visibility</p:attrName>
                                        </p:attrNameLst>
                                      </p:cBhvr>
                                      <p:to>
                                        <p:strVal val="visible"/>
                                      </p:to>
                                    </p:set>
                                    <p:animEffect transition="in" filter="fade">
                                      <p:cBhvr>
                                        <p:cTn id="29" dur="500"/>
                                        <p:tgtEl>
                                          <p:spTgt spid="1026"/>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nodeType="clickEffect">
                                  <p:stCondLst>
                                    <p:cond delay="0"/>
                                  </p:stCondLst>
                                  <p:childTnLst>
                                    <p:set>
                                      <p:cBhvr>
                                        <p:cTn id="33" dur="1" fill="hold">
                                          <p:stCondLst>
                                            <p:cond delay="0"/>
                                          </p:stCondLst>
                                        </p:cTn>
                                        <p:tgtEl>
                                          <p:spTgt spid="1027"/>
                                        </p:tgtEl>
                                        <p:attrNameLst>
                                          <p:attrName>style.visibility</p:attrName>
                                        </p:attrNameLst>
                                      </p:cBhvr>
                                      <p:to>
                                        <p:strVal val="visible"/>
                                      </p:to>
                                    </p:set>
                                    <p:animEffect transition="in" filter="fade">
                                      <p:cBhvr>
                                        <p:cTn id="34" dur="500"/>
                                        <p:tgtEl>
                                          <p:spTgt spid="1027"/>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nodeType="clickEffect">
                                  <p:stCondLst>
                                    <p:cond delay="0"/>
                                  </p:stCondLst>
                                  <p:childTnLst>
                                    <p:set>
                                      <p:cBhvr>
                                        <p:cTn id="38" dur="1" fill="hold">
                                          <p:stCondLst>
                                            <p:cond delay="0"/>
                                          </p:stCondLst>
                                        </p:cTn>
                                        <p:tgtEl>
                                          <p:spTgt spid="1028"/>
                                        </p:tgtEl>
                                        <p:attrNameLst>
                                          <p:attrName>style.visibility</p:attrName>
                                        </p:attrNameLst>
                                      </p:cBhvr>
                                      <p:to>
                                        <p:strVal val="visible"/>
                                      </p:to>
                                    </p:set>
                                    <p:animEffect transition="in" filter="fade">
                                      <p:cBhvr>
                                        <p:cTn id="39" dur="500"/>
                                        <p:tgtEl>
                                          <p:spTgt spid="1028"/>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nodeType="clickEffect">
                                  <p:stCondLst>
                                    <p:cond delay="0"/>
                                  </p:stCondLst>
                                  <p:childTnLst>
                                    <p:set>
                                      <p:cBhvr>
                                        <p:cTn id="43" dur="1" fill="hold">
                                          <p:stCondLst>
                                            <p:cond delay="0"/>
                                          </p:stCondLst>
                                        </p:cTn>
                                        <p:tgtEl>
                                          <p:spTgt spid="1029"/>
                                        </p:tgtEl>
                                        <p:attrNameLst>
                                          <p:attrName>style.visibility</p:attrName>
                                        </p:attrNameLst>
                                      </p:cBhvr>
                                      <p:to>
                                        <p:strVal val="visible"/>
                                      </p:to>
                                    </p:set>
                                    <p:animEffect transition="in" filter="fade">
                                      <p:cBhvr>
                                        <p:cTn id="44" dur="500"/>
                                        <p:tgtEl>
                                          <p:spTgt spid="10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304800" y="228600"/>
            <a:ext cx="8534400" cy="6324600"/>
          </a:xfrm>
        </p:spPr>
        <p:txBody>
          <a:bodyPr>
            <a:normAutofit fontScale="92500" lnSpcReduction="10000"/>
          </a:bodyPr>
          <a:lstStyle/>
          <a:p>
            <a:r>
              <a:rPr lang="en-US" b="1" dirty="0"/>
              <a:t>If try with multiple excepts blocks available then default except block should be last, otherwise we will get SyntaxError</a:t>
            </a:r>
            <a:r>
              <a:rPr lang="en-US" b="1" dirty="0" smtClean="0"/>
              <a:t>.</a:t>
            </a:r>
          </a:p>
          <a:p>
            <a:endParaRPr lang="en-US" b="1" dirty="0"/>
          </a:p>
          <a:p>
            <a:endParaRPr lang="en-US" b="1" dirty="0" smtClean="0"/>
          </a:p>
          <a:p>
            <a:endParaRPr lang="en-US" b="1" dirty="0"/>
          </a:p>
          <a:p>
            <a:endParaRPr lang="en-US" b="1" dirty="0" smtClean="0"/>
          </a:p>
          <a:p>
            <a:pPr marL="0" indent="0">
              <a:buNone/>
            </a:pPr>
            <a:endParaRPr lang="en-US" b="1" dirty="0" smtClean="0"/>
          </a:p>
          <a:p>
            <a:pPr marL="0" indent="0">
              <a:buNone/>
            </a:pPr>
            <a:r>
              <a:rPr lang="en-US" b="1" dirty="0" smtClean="0"/>
              <a:t>The following are various possible combinations of except block:</a:t>
            </a:r>
          </a:p>
          <a:p>
            <a:r>
              <a:rPr lang="en-US" b="1" dirty="0"/>
              <a:t>e</a:t>
            </a:r>
            <a:r>
              <a:rPr lang="en-US" b="1" dirty="0" smtClean="0"/>
              <a:t>xcept ZeroDivisionError :</a:t>
            </a:r>
          </a:p>
          <a:p>
            <a:r>
              <a:rPr lang="en-US" b="1" dirty="0"/>
              <a:t>except ZeroDivisionError </a:t>
            </a:r>
            <a:r>
              <a:rPr lang="en-US" b="1" dirty="0" smtClean="0"/>
              <a:t> as msg:</a:t>
            </a:r>
          </a:p>
          <a:p>
            <a:r>
              <a:rPr lang="en-US" b="1" dirty="0"/>
              <a:t>except </a:t>
            </a:r>
            <a:r>
              <a:rPr lang="en-US" b="1" dirty="0" smtClean="0"/>
              <a:t>(ZeroDivisionError, ValueError):</a:t>
            </a:r>
          </a:p>
          <a:p>
            <a:r>
              <a:rPr lang="en-US" b="1" dirty="0"/>
              <a:t>except  </a:t>
            </a:r>
            <a:r>
              <a:rPr lang="en-US" b="1" dirty="0" smtClean="0"/>
              <a:t>(ZeroDivisionError, ValueError) as </a:t>
            </a:r>
            <a:r>
              <a:rPr lang="en-US" b="1" dirty="0"/>
              <a:t>msg</a:t>
            </a:r>
            <a:r>
              <a:rPr lang="en-US" b="1" dirty="0" smtClean="0"/>
              <a:t>:</a:t>
            </a:r>
          </a:p>
          <a:p>
            <a:r>
              <a:rPr lang="en-US" b="1" dirty="0"/>
              <a:t>e</a:t>
            </a:r>
            <a:r>
              <a:rPr lang="en-US" b="1" dirty="0" smtClean="0"/>
              <a:t>xcept:</a:t>
            </a:r>
            <a:endParaRPr lang="en-US" b="1" dirty="0"/>
          </a:p>
          <a:p>
            <a:endParaRPr lang="en-US" b="1" dirty="0"/>
          </a:p>
          <a:p>
            <a:endParaRPr lang="en-US" b="1" dirty="0"/>
          </a:p>
          <a:p>
            <a:endParaRPr lang="en-US"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421265" y="1295400"/>
            <a:ext cx="4538662" cy="19050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5479472" y="1295400"/>
            <a:ext cx="3248025" cy="18383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530554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050"/>
                                        </p:tgtEl>
                                        <p:attrNameLst>
                                          <p:attrName>style.visibility</p:attrName>
                                        </p:attrNameLst>
                                      </p:cBhvr>
                                      <p:to>
                                        <p:strVal val="visible"/>
                                      </p:to>
                                    </p:set>
                                    <p:animEffect transition="in" filter="fade">
                                      <p:cBhvr>
                                        <p:cTn id="12" dur="500"/>
                                        <p:tgtEl>
                                          <p:spTgt spid="205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051"/>
                                        </p:tgtEl>
                                        <p:attrNameLst>
                                          <p:attrName>style.visibility</p:attrName>
                                        </p:attrNameLst>
                                      </p:cBhvr>
                                      <p:to>
                                        <p:strVal val="visible"/>
                                      </p:to>
                                    </p:set>
                                    <p:animEffect transition="in" filter="fade">
                                      <p:cBhvr>
                                        <p:cTn id="17" dur="500"/>
                                        <p:tgtEl>
                                          <p:spTgt spid="2051"/>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6" end="6"/>
                                            </p:txEl>
                                          </p:spTgt>
                                        </p:tgtEl>
                                        <p:attrNameLst>
                                          <p:attrName>style.visibility</p:attrName>
                                        </p:attrNameLst>
                                      </p:cBhvr>
                                      <p:to>
                                        <p:strVal val="visible"/>
                                      </p:to>
                                    </p:set>
                                    <p:animEffect transition="in" filter="fade">
                                      <p:cBhvr>
                                        <p:cTn id="22" dur="500"/>
                                        <p:tgtEl>
                                          <p:spTgt spid="3">
                                            <p:txEl>
                                              <p:pRg st="6" end="6"/>
                                            </p:txEl>
                                          </p:spTgt>
                                        </p:tgtEl>
                                      </p:cBhvr>
                                    </p:animEffect>
                                  </p:childTnLst>
                                </p:cTn>
                              </p:par>
                              <p:par>
                                <p:cTn id="23" presetID="10" presetClass="entr" presetSubtype="0" fill="hold" nodeType="withEffect">
                                  <p:stCondLst>
                                    <p:cond delay="0"/>
                                  </p:stCondLst>
                                  <p:childTnLst>
                                    <p:set>
                                      <p:cBhvr>
                                        <p:cTn id="24" dur="1" fill="hold">
                                          <p:stCondLst>
                                            <p:cond delay="0"/>
                                          </p:stCondLst>
                                        </p:cTn>
                                        <p:tgtEl>
                                          <p:spTgt spid="3">
                                            <p:txEl>
                                              <p:pRg st="7" end="7"/>
                                            </p:txEl>
                                          </p:spTgt>
                                        </p:tgtEl>
                                        <p:attrNameLst>
                                          <p:attrName>style.visibility</p:attrName>
                                        </p:attrNameLst>
                                      </p:cBhvr>
                                      <p:to>
                                        <p:strVal val="visible"/>
                                      </p:to>
                                    </p:set>
                                    <p:animEffect transition="in" filter="fade">
                                      <p:cBhvr>
                                        <p:cTn id="25" dur="500"/>
                                        <p:tgtEl>
                                          <p:spTgt spid="3">
                                            <p:txEl>
                                              <p:pRg st="7" end="7"/>
                                            </p:txEl>
                                          </p:spTgt>
                                        </p:tgtEl>
                                      </p:cBhvr>
                                    </p:animEffect>
                                  </p:childTnLst>
                                </p:cTn>
                              </p:par>
                              <p:par>
                                <p:cTn id="26" presetID="10" presetClass="entr" presetSubtype="0" fill="hold" nodeType="withEffect">
                                  <p:stCondLst>
                                    <p:cond delay="0"/>
                                  </p:stCondLst>
                                  <p:childTnLst>
                                    <p:set>
                                      <p:cBhvr>
                                        <p:cTn id="27" dur="1" fill="hold">
                                          <p:stCondLst>
                                            <p:cond delay="0"/>
                                          </p:stCondLst>
                                        </p:cTn>
                                        <p:tgtEl>
                                          <p:spTgt spid="3">
                                            <p:txEl>
                                              <p:pRg st="8" end="8"/>
                                            </p:txEl>
                                          </p:spTgt>
                                        </p:tgtEl>
                                        <p:attrNameLst>
                                          <p:attrName>style.visibility</p:attrName>
                                        </p:attrNameLst>
                                      </p:cBhvr>
                                      <p:to>
                                        <p:strVal val="visible"/>
                                      </p:to>
                                    </p:set>
                                    <p:animEffect transition="in" filter="fade">
                                      <p:cBhvr>
                                        <p:cTn id="28" dur="500"/>
                                        <p:tgtEl>
                                          <p:spTgt spid="3">
                                            <p:txEl>
                                              <p:pRg st="8" end="8"/>
                                            </p:txEl>
                                          </p:spTgt>
                                        </p:tgtEl>
                                      </p:cBhvr>
                                    </p:animEffect>
                                  </p:childTnLst>
                                </p:cTn>
                              </p:par>
                              <p:par>
                                <p:cTn id="29" presetID="10" presetClass="entr" presetSubtype="0" fill="hold" nodeType="withEffect">
                                  <p:stCondLst>
                                    <p:cond delay="0"/>
                                  </p:stCondLst>
                                  <p:childTnLst>
                                    <p:set>
                                      <p:cBhvr>
                                        <p:cTn id="30" dur="1" fill="hold">
                                          <p:stCondLst>
                                            <p:cond delay="0"/>
                                          </p:stCondLst>
                                        </p:cTn>
                                        <p:tgtEl>
                                          <p:spTgt spid="3">
                                            <p:txEl>
                                              <p:pRg st="9" end="9"/>
                                            </p:txEl>
                                          </p:spTgt>
                                        </p:tgtEl>
                                        <p:attrNameLst>
                                          <p:attrName>style.visibility</p:attrName>
                                        </p:attrNameLst>
                                      </p:cBhvr>
                                      <p:to>
                                        <p:strVal val="visible"/>
                                      </p:to>
                                    </p:set>
                                    <p:animEffect transition="in" filter="fade">
                                      <p:cBhvr>
                                        <p:cTn id="31" dur="500"/>
                                        <p:tgtEl>
                                          <p:spTgt spid="3">
                                            <p:txEl>
                                              <p:pRg st="9" end="9"/>
                                            </p:txEl>
                                          </p:spTgt>
                                        </p:tgtEl>
                                      </p:cBhvr>
                                    </p:animEffect>
                                  </p:childTnLst>
                                </p:cTn>
                              </p:par>
                              <p:par>
                                <p:cTn id="32" presetID="10" presetClass="entr" presetSubtype="0" fill="hold" nodeType="withEffect">
                                  <p:stCondLst>
                                    <p:cond delay="0"/>
                                  </p:stCondLst>
                                  <p:childTnLst>
                                    <p:set>
                                      <p:cBhvr>
                                        <p:cTn id="33" dur="1" fill="hold">
                                          <p:stCondLst>
                                            <p:cond delay="0"/>
                                          </p:stCondLst>
                                        </p:cTn>
                                        <p:tgtEl>
                                          <p:spTgt spid="3">
                                            <p:txEl>
                                              <p:pRg st="10" end="10"/>
                                            </p:txEl>
                                          </p:spTgt>
                                        </p:tgtEl>
                                        <p:attrNameLst>
                                          <p:attrName>style.visibility</p:attrName>
                                        </p:attrNameLst>
                                      </p:cBhvr>
                                      <p:to>
                                        <p:strVal val="visible"/>
                                      </p:to>
                                    </p:set>
                                    <p:animEffect transition="in" filter="fade">
                                      <p:cBhvr>
                                        <p:cTn id="34" dur="500"/>
                                        <p:tgtEl>
                                          <p:spTgt spid="3">
                                            <p:txEl>
                                              <p:pRg st="10" end="10"/>
                                            </p:txEl>
                                          </p:spTgt>
                                        </p:tgtEl>
                                      </p:cBhvr>
                                    </p:animEffect>
                                  </p:childTnLst>
                                </p:cTn>
                              </p:par>
                              <p:par>
                                <p:cTn id="35" presetID="10" presetClass="entr" presetSubtype="0" fill="hold" nodeType="withEffect">
                                  <p:stCondLst>
                                    <p:cond delay="0"/>
                                  </p:stCondLst>
                                  <p:childTnLst>
                                    <p:set>
                                      <p:cBhvr>
                                        <p:cTn id="36" dur="1" fill="hold">
                                          <p:stCondLst>
                                            <p:cond delay="0"/>
                                          </p:stCondLst>
                                        </p:cTn>
                                        <p:tgtEl>
                                          <p:spTgt spid="3">
                                            <p:txEl>
                                              <p:pRg st="11" end="11"/>
                                            </p:txEl>
                                          </p:spTgt>
                                        </p:tgtEl>
                                        <p:attrNameLst>
                                          <p:attrName>style.visibility</p:attrName>
                                        </p:attrNameLst>
                                      </p:cBhvr>
                                      <p:to>
                                        <p:strVal val="visible"/>
                                      </p:to>
                                    </p:set>
                                    <p:animEffect transition="in" filter="fade">
                                      <p:cBhvr>
                                        <p:cTn id="37" dur="500"/>
                                        <p:tgtEl>
                                          <p:spTgt spid="3">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304800" y="228600"/>
            <a:ext cx="8534400" cy="6324600"/>
          </a:xfrm>
        </p:spPr>
        <p:txBody>
          <a:bodyPr/>
          <a:lstStyle/>
          <a:p>
            <a:pPr marL="0" indent="0">
              <a:buNone/>
            </a:pPr>
            <a:r>
              <a:rPr lang="en-US" b="1" dirty="0"/>
              <a:t>f</a:t>
            </a:r>
            <a:r>
              <a:rPr lang="en-US" b="1" dirty="0" smtClean="0"/>
              <a:t>inally block:</a:t>
            </a:r>
          </a:p>
          <a:p>
            <a:r>
              <a:rPr lang="en-US" dirty="0" smtClean="0"/>
              <a:t>The specialty of finally block is it will be executed always whether exception raised or not and whether exception handled or not handled.</a:t>
            </a:r>
          </a:p>
          <a:p>
            <a:r>
              <a:rPr lang="en-US" b="1" i="1" dirty="0" smtClean="0"/>
              <a:t>Syntax:</a:t>
            </a:r>
          </a:p>
          <a:p>
            <a:r>
              <a:rPr lang="en-US" b="1" i="1" dirty="0"/>
              <a:t>t</a:t>
            </a:r>
            <a:r>
              <a:rPr lang="en-US" b="1" i="1" dirty="0" smtClean="0"/>
              <a:t>ry:</a:t>
            </a:r>
          </a:p>
          <a:p>
            <a:r>
              <a:rPr lang="en-US" b="1" i="1" dirty="0"/>
              <a:t> </a:t>
            </a:r>
            <a:r>
              <a:rPr lang="en-US" b="1" i="1" dirty="0" smtClean="0"/>
              <a:t>  Risky code</a:t>
            </a:r>
          </a:p>
          <a:p>
            <a:r>
              <a:rPr lang="en-US" b="1" i="1" dirty="0"/>
              <a:t>e</a:t>
            </a:r>
            <a:r>
              <a:rPr lang="en-US" b="1" i="1" dirty="0" smtClean="0"/>
              <a:t>xcept:</a:t>
            </a:r>
          </a:p>
          <a:p>
            <a:r>
              <a:rPr lang="en-US" b="1" i="1" dirty="0"/>
              <a:t> </a:t>
            </a:r>
            <a:r>
              <a:rPr lang="en-US" b="1" i="1" dirty="0" smtClean="0"/>
              <a:t>   Handling Code</a:t>
            </a:r>
          </a:p>
          <a:p>
            <a:r>
              <a:rPr lang="en-US" b="1" i="1" dirty="0"/>
              <a:t>f</a:t>
            </a:r>
            <a:r>
              <a:rPr lang="en-US" b="1" i="1" dirty="0" smtClean="0"/>
              <a:t>inally:</a:t>
            </a:r>
          </a:p>
          <a:p>
            <a:r>
              <a:rPr lang="en-US" b="1" i="1" dirty="0"/>
              <a:t> </a:t>
            </a:r>
            <a:r>
              <a:rPr lang="en-US" b="1" i="1" dirty="0" smtClean="0"/>
              <a:t>    cleanup code</a:t>
            </a:r>
          </a:p>
        </p:txBody>
      </p:sp>
    </p:spTree>
    <p:extLst>
      <p:ext uri="{BB962C8B-B14F-4D97-AF65-F5344CB8AC3E}">
        <p14:creationId xmlns:p14="http://schemas.microsoft.com/office/powerpoint/2010/main" xmlns="" val="53055424"/>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533400" y="304800"/>
            <a:ext cx="3200400" cy="16764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4724400" y="685800"/>
            <a:ext cx="1905000" cy="9144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3076" name="Picture 4"/>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509154" y="2438401"/>
            <a:ext cx="3248891" cy="17526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3077" name="Picture 5"/>
          <p:cNvPicPr>
            <a:picLocks noChangeAspect="1" noChangeArrowheads="1"/>
          </p:cNvPicPr>
          <p:nvPr/>
        </p:nvPicPr>
        <p:blipFill>
          <a:blip r:embed="rId5">
            <a:extLst>
              <a:ext uri="{28A0092B-C50C-407E-A947-70E740481C1C}">
                <a14:useLocalDpi xmlns:a14="http://schemas.microsoft.com/office/drawing/2010/main" xmlns="" val="0"/>
              </a:ext>
            </a:extLst>
          </a:blip>
          <a:srcRect/>
          <a:stretch>
            <a:fillRect/>
          </a:stretch>
        </p:blipFill>
        <p:spPr bwMode="auto">
          <a:xfrm>
            <a:off x="4724400" y="3072245"/>
            <a:ext cx="1400175" cy="9906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3078" name="Picture 6"/>
          <p:cNvPicPr>
            <a:picLocks noChangeAspect="1" noChangeArrowheads="1"/>
          </p:cNvPicPr>
          <p:nvPr/>
        </p:nvPicPr>
        <p:blipFill>
          <a:blip r:embed="rId6">
            <a:extLst>
              <a:ext uri="{28A0092B-C50C-407E-A947-70E740481C1C}">
                <a14:useLocalDpi xmlns:a14="http://schemas.microsoft.com/office/drawing/2010/main" xmlns="" val="0"/>
              </a:ext>
            </a:extLst>
          </a:blip>
          <a:srcRect/>
          <a:stretch>
            <a:fillRect/>
          </a:stretch>
        </p:blipFill>
        <p:spPr bwMode="auto">
          <a:xfrm>
            <a:off x="533400" y="4419600"/>
            <a:ext cx="2971800" cy="22098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3079" name="Picture 7"/>
          <p:cNvPicPr>
            <a:picLocks noChangeAspect="1" noChangeArrowheads="1"/>
          </p:cNvPicPr>
          <p:nvPr/>
        </p:nvPicPr>
        <p:blipFill>
          <a:blip r:embed="rId7">
            <a:extLst>
              <a:ext uri="{28A0092B-C50C-407E-A947-70E740481C1C}">
                <a14:useLocalDpi xmlns:a14="http://schemas.microsoft.com/office/drawing/2010/main" xmlns="" val="0"/>
              </a:ext>
            </a:extLst>
          </a:blip>
          <a:srcRect/>
          <a:stretch>
            <a:fillRect/>
          </a:stretch>
        </p:blipFill>
        <p:spPr bwMode="auto">
          <a:xfrm>
            <a:off x="4495800" y="4572000"/>
            <a:ext cx="3442855" cy="19050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530554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075"/>
                                        </p:tgtEl>
                                        <p:attrNameLst>
                                          <p:attrName>style.visibility</p:attrName>
                                        </p:attrNameLst>
                                      </p:cBhvr>
                                      <p:to>
                                        <p:strVal val="visible"/>
                                      </p:to>
                                    </p:set>
                                    <p:animEffect transition="in" filter="fade">
                                      <p:cBhvr>
                                        <p:cTn id="7" dur="500"/>
                                        <p:tgtEl>
                                          <p:spTgt spid="307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076"/>
                                        </p:tgtEl>
                                        <p:attrNameLst>
                                          <p:attrName>style.visibility</p:attrName>
                                        </p:attrNameLst>
                                      </p:cBhvr>
                                      <p:to>
                                        <p:strVal val="visible"/>
                                      </p:to>
                                    </p:set>
                                    <p:animEffect transition="in" filter="fade">
                                      <p:cBhvr>
                                        <p:cTn id="12" dur="500"/>
                                        <p:tgtEl>
                                          <p:spTgt spid="307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077"/>
                                        </p:tgtEl>
                                        <p:attrNameLst>
                                          <p:attrName>style.visibility</p:attrName>
                                        </p:attrNameLst>
                                      </p:cBhvr>
                                      <p:to>
                                        <p:strVal val="visible"/>
                                      </p:to>
                                    </p:set>
                                    <p:animEffect transition="in" filter="fade">
                                      <p:cBhvr>
                                        <p:cTn id="17" dur="500"/>
                                        <p:tgtEl>
                                          <p:spTgt spid="3077"/>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078"/>
                                        </p:tgtEl>
                                        <p:attrNameLst>
                                          <p:attrName>style.visibility</p:attrName>
                                        </p:attrNameLst>
                                      </p:cBhvr>
                                      <p:to>
                                        <p:strVal val="visible"/>
                                      </p:to>
                                    </p:set>
                                    <p:animEffect transition="in" filter="fade">
                                      <p:cBhvr>
                                        <p:cTn id="22" dur="500"/>
                                        <p:tgtEl>
                                          <p:spTgt spid="3078"/>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079"/>
                                        </p:tgtEl>
                                        <p:attrNameLst>
                                          <p:attrName>style.visibility</p:attrName>
                                        </p:attrNameLst>
                                      </p:cBhvr>
                                      <p:to>
                                        <p:strVal val="visible"/>
                                      </p:to>
                                    </p:set>
                                    <p:animEffect transition="in" filter="fade">
                                      <p:cBhvr>
                                        <p:cTn id="27" dur="500"/>
                                        <p:tgtEl>
                                          <p:spTgt spid="307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304800" y="228600"/>
            <a:ext cx="8534400" cy="6324600"/>
          </a:xfrm>
        </p:spPr>
        <p:txBody>
          <a:bodyPr/>
          <a:lstStyle/>
          <a:p>
            <a:r>
              <a:rPr lang="en-US" dirty="0" smtClean="0"/>
              <a:t>There is only one situation where finally block won’t be executed i.e. whenever we are using </a:t>
            </a:r>
            <a:r>
              <a:rPr lang="en-US" dirty="0" err="1" smtClean="0"/>
              <a:t>os</a:t>
            </a:r>
            <a:r>
              <a:rPr lang="en-US" dirty="0" smtClean="0"/>
              <a:t>._exit(0) function.</a:t>
            </a:r>
          </a:p>
          <a:p>
            <a:r>
              <a:rPr lang="en-US" dirty="0"/>
              <a:t>whenever we are using </a:t>
            </a:r>
            <a:r>
              <a:rPr lang="en-US" dirty="0" err="1"/>
              <a:t>os</a:t>
            </a:r>
            <a:r>
              <a:rPr lang="en-US" dirty="0"/>
              <a:t>._exit(0) </a:t>
            </a:r>
            <a:r>
              <a:rPr lang="en-US" dirty="0" smtClean="0"/>
              <a:t>function then PVM itself will be shutdown.</a:t>
            </a:r>
          </a:p>
          <a:p>
            <a:r>
              <a:rPr lang="en-US" dirty="0" smtClean="0"/>
              <a:t>Where 0 represents </a:t>
            </a:r>
            <a:r>
              <a:rPr lang="en-US" b="1" dirty="0" smtClean="0"/>
              <a:t>status code</a:t>
            </a:r>
            <a:r>
              <a:rPr lang="en-US" dirty="0" smtClean="0"/>
              <a:t> and it indicates normal termination</a:t>
            </a:r>
          </a:p>
          <a:p>
            <a:r>
              <a:rPr lang="en-US" dirty="0" smtClean="0"/>
              <a:t>These are multiple status codes are possible.</a:t>
            </a:r>
          </a:p>
          <a:p>
            <a:r>
              <a:rPr lang="en-US" dirty="0" smtClean="0"/>
              <a:t>Whether it is ZERO or NON-ZERO there is no change in the result in the program.</a:t>
            </a:r>
            <a:endParaRPr lang="en-US" dirty="0"/>
          </a:p>
          <a:p>
            <a:endParaRPr lang="en-US" dirty="0"/>
          </a:p>
        </p:txBody>
      </p:sp>
      <p:pic>
        <p:nvPicPr>
          <p:cNvPr id="4099" name="Picture 3"/>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592937" y="4182762"/>
            <a:ext cx="2895600" cy="21336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4100" name="Picture 4"/>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4343400" y="4623943"/>
            <a:ext cx="1152525" cy="625619"/>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530554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fade">
                                      <p:cBhvr>
                                        <p:cTn id="10" dur="500"/>
                                        <p:tgtEl>
                                          <p:spTgt spid="3">
                                            <p:txEl>
                                              <p:pRg st="1" end="1"/>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fade">
                                      <p:cBhvr>
                                        <p:cTn id="13" dur="500"/>
                                        <p:tgtEl>
                                          <p:spTgt spid="3">
                                            <p:txEl>
                                              <p:pRg st="2" end="2"/>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fade">
                                      <p:cBhvr>
                                        <p:cTn id="16" dur="500"/>
                                        <p:tgtEl>
                                          <p:spTgt spid="3">
                                            <p:txEl>
                                              <p:pRg st="3" end="3"/>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Effect transition="in" filter="fade">
                                      <p:cBhvr>
                                        <p:cTn id="19" dur="500"/>
                                        <p:tgtEl>
                                          <p:spTgt spid="3">
                                            <p:txEl>
                                              <p:pRg st="4" end="4"/>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4099"/>
                                        </p:tgtEl>
                                        <p:attrNameLst>
                                          <p:attrName>style.visibility</p:attrName>
                                        </p:attrNameLst>
                                      </p:cBhvr>
                                      <p:to>
                                        <p:strVal val="visible"/>
                                      </p:to>
                                    </p:set>
                                    <p:animEffect transition="in" filter="fade">
                                      <p:cBhvr>
                                        <p:cTn id="24" dur="500"/>
                                        <p:tgtEl>
                                          <p:spTgt spid="4099"/>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4100"/>
                                        </p:tgtEl>
                                        <p:attrNameLst>
                                          <p:attrName>style.visibility</p:attrName>
                                        </p:attrNameLst>
                                      </p:cBhvr>
                                      <p:to>
                                        <p:strVal val="visible"/>
                                      </p:to>
                                    </p:set>
                                    <p:animEffect transition="in" filter="fade">
                                      <p:cBhvr>
                                        <p:cTn id="29" dur="500"/>
                                        <p:tgtEl>
                                          <p:spTgt spid="41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304800" y="228600"/>
            <a:ext cx="8534400" cy="6324600"/>
          </a:xfrm>
        </p:spPr>
        <p:txBody>
          <a:bodyPr>
            <a:normAutofit lnSpcReduction="10000"/>
          </a:bodyPr>
          <a:lstStyle/>
          <a:p>
            <a:pPr marL="0" indent="0">
              <a:buNone/>
            </a:pPr>
            <a:r>
              <a:rPr lang="en-US" b="1" dirty="0" smtClean="0"/>
              <a:t>else  block with try-except-finally:</a:t>
            </a:r>
          </a:p>
          <a:p>
            <a:r>
              <a:rPr lang="en-US" dirty="0" smtClean="0"/>
              <a:t>We can use else block with try-except-finally blocks.</a:t>
            </a:r>
          </a:p>
          <a:p>
            <a:r>
              <a:rPr lang="en-US" dirty="0" smtClean="0"/>
              <a:t>Else block will be executed if and only if there are no exceptions inside try block.</a:t>
            </a:r>
          </a:p>
          <a:p>
            <a:r>
              <a:rPr lang="en-US" b="1" dirty="0" smtClean="0"/>
              <a:t>Syntax:</a:t>
            </a:r>
          </a:p>
          <a:p>
            <a:pPr marL="0" indent="0">
              <a:buNone/>
            </a:pPr>
            <a:r>
              <a:rPr lang="en-US" b="1" i="1" dirty="0" smtClean="0"/>
              <a:t>try:</a:t>
            </a:r>
          </a:p>
          <a:p>
            <a:pPr marL="0" indent="0">
              <a:buNone/>
            </a:pPr>
            <a:r>
              <a:rPr lang="en-US" b="1" i="1" dirty="0"/>
              <a:t> </a:t>
            </a:r>
            <a:r>
              <a:rPr lang="en-US" b="1" i="1" dirty="0" smtClean="0"/>
              <a:t>        Risky code</a:t>
            </a:r>
          </a:p>
          <a:p>
            <a:pPr marL="0" indent="0">
              <a:buNone/>
            </a:pPr>
            <a:r>
              <a:rPr lang="en-US" b="1" i="1" dirty="0"/>
              <a:t>e</a:t>
            </a:r>
            <a:r>
              <a:rPr lang="en-US" b="1" i="1" dirty="0" smtClean="0"/>
              <a:t>xcept:</a:t>
            </a:r>
          </a:p>
          <a:p>
            <a:pPr marL="0" indent="0">
              <a:buNone/>
            </a:pPr>
            <a:r>
              <a:rPr lang="en-US" b="1" i="1" dirty="0"/>
              <a:t> </a:t>
            </a:r>
            <a:r>
              <a:rPr lang="en-US" b="1" i="1" dirty="0" smtClean="0"/>
              <a:t>          Will be executed if exception inside try</a:t>
            </a:r>
          </a:p>
          <a:p>
            <a:pPr marL="0" indent="0">
              <a:buNone/>
            </a:pPr>
            <a:r>
              <a:rPr lang="en-US" b="1" i="1" dirty="0"/>
              <a:t>e</a:t>
            </a:r>
            <a:r>
              <a:rPr lang="en-US" b="1" i="1" dirty="0" smtClean="0"/>
              <a:t>lse:</a:t>
            </a:r>
          </a:p>
          <a:p>
            <a:pPr marL="0" indent="0">
              <a:buNone/>
            </a:pPr>
            <a:r>
              <a:rPr lang="en-US" b="1" i="1" dirty="0"/>
              <a:t> </a:t>
            </a:r>
            <a:r>
              <a:rPr lang="en-US" b="1" i="1" dirty="0" smtClean="0"/>
              <a:t>          Will be executed if there is no exception inside try</a:t>
            </a:r>
          </a:p>
          <a:p>
            <a:pPr marL="0" indent="0">
              <a:buNone/>
            </a:pPr>
            <a:r>
              <a:rPr lang="en-US" b="1" i="1" dirty="0"/>
              <a:t>f</a:t>
            </a:r>
            <a:r>
              <a:rPr lang="en-US" b="1" i="1" dirty="0" smtClean="0"/>
              <a:t>inally:</a:t>
            </a:r>
          </a:p>
          <a:p>
            <a:pPr marL="0" indent="0">
              <a:buNone/>
            </a:pPr>
            <a:r>
              <a:rPr lang="en-US" b="1" i="1" dirty="0"/>
              <a:t> </a:t>
            </a:r>
            <a:r>
              <a:rPr lang="en-US" b="1" i="1" dirty="0" smtClean="0"/>
              <a:t>          Will be executed whether exception raised or not and handled or not handled.</a:t>
            </a:r>
            <a:endParaRPr lang="en-US" b="1" i="1" dirty="0"/>
          </a:p>
        </p:txBody>
      </p:sp>
    </p:spTree>
    <p:extLst>
      <p:ext uri="{BB962C8B-B14F-4D97-AF65-F5344CB8AC3E}">
        <p14:creationId xmlns:p14="http://schemas.microsoft.com/office/powerpoint/2010/main" xmlns="" val="530554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fade">
                                      <p:cBhvr>
                                        <p:cTn id="10" dur="500"/>
                                        <p:tgtEl>
                                          <p:spTgt spid="3">
                                            <p:txEl>
                                              <p:pRg st="1" end="1"/>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fade">
                                      <p:cBhvr>
                                        <p:cTn id="13" dur="500"/>
                                        <p:tgtEl>
                                          <p:spTgt spid="3">
                                            <p:txEl>
                                              <p:pRg st="2" end="2"/>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3">
                                            <p:txEl>
                                              <p:pRg st="3" end="3"/>
                                            </p:txEl>
                                          </p:spTgt>
                                        </p:tgtEl>
                                        <p:attrNameLst>
                                          <p:attrName>style.visibility</p:attrName>
                                        </p:attrNameLst>
                                      </p:cBhvr>
                                      <p:to>
                                        <p:strVal val="visible"/>
                                      </p:to>
                                    </p:set>
                                    <p:animEffect transition="in" filter="fade">
                                      <p:cBhvr>
                                        <p:cTn id="18" dur="500"/>
                                        <p:tgtEl>
                                          <p:spTgt spid="3">
                                            <p:txEl>
                                              <p:pRg st="3" end="3"/>
                                            </p:txEl>
                                          </p:spTgt>
                                        </p:tgtEl>
                                      </p:cBhvr>
                                    </p:animEffect>
                                  </p:childTnLst>
                                </p:cTn>
                              </p:par>
                              <p:par>
                                <p:cTn id="19" presetID="10" presetClass="entr" presetSubtype="0" fill="hold" nodeType="with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fade">
                                      <p:cBhvr>
                                        <p:cTn id="21" dur="500"/>
                                        <p:tgtEl>
                                          <p:spTgt spid="3">
                                            <p:txEl>
                                              <p:pRg st="4" end="4"/>
                                            </p:txEl>
                                          </p:spTgt>
                                        </p:tgtEl>
                                      </p:cBhvr>
                                    </p:animEffect>
                                  </p:childTnLst>
                                </p:cTn>
                              </p:par>
                              <p:par>
                                <p:cTn id="22" presetID="10" presetClass="entr" presetSubtype="0" fill="hold" nodeType="withEffect">
                                  <p:stCondLst>
                                    <p:cond delay="0"/>
                                  </p:stCondLst>
                                  <p:childTnLst>
                                    <p:set>
                                      <p:cBhvr>
                                        <p:cTn id="23" dur="1" fill="hold">
                                          <p:stCondLst>
                                            <p:cond delay="0"/>
                                          </p:stCondLst>
                                        </p:cTn>
                                        <p:tgtEl>
                                          <p:spTgt spid="3">
                                            <p:txEl>
                                              <p:pRg st="5" end="5"/>
                                            </p:txEl>
                                          </p:spTgt>
                                        </p:tgtEl>
                                        <p:attrNameLst>
                                          <p:attrName>style.visibility</p:attrName>
                                        </p:attrNameLst>
                                      </p:cBhvr>
                                      <p:to>
                                        <p:strVal val="visible"/>
                                      </p:to>
                                    </p:set>
                                    <p:animEffect transition="in" filter="fade">
                                      <p:cBhvr>
                                        <p:cTn id="24" dur="500"/>
                                        <p:tgtEl>
                                          <p:spTgt spid="3">
                                            <p:txEl>
                                              <p:pRg st="5" end="5"/>
                                            </p:txEl>
                                          </p:spTgt>
                                        </p:tgtEl>
                                      </p:cBhvr>
                                    </p:animEffect>
                                  </p:childTnLst>
                                </p:cTn>
                              </p:par>
                              <p:par>
                                <p:cTn id="25" presetID="10" presetClass="entr" presetSubtype="0" fill="hold" nodeType="with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Effect transition="in" filter="fade">
                                      <p:cBhvr>
                                        <p:cTn id="27" dur="500"/>
                                        <p:tgtEl>
                                          <p:spTgt spid="3">
                                            <p:txEl>
                                              <p:pRg st="6" end="6"/>
                                            </p:txEl>
                                          </p:spTgt>
                                        </p:tgtEl>
                                      </p:cBhvr>
                                    </p:animEffect>
                                  </p:childTnLst>
                                </p:cTn>
                              </p:par>
                              <p:par>
                                <p:cTn id="28" presetID="10" presetClass="entr" presetSubtype="0" fill="hold" nodeType="withEffect">
                                  <p:stCondLst>
                                    <p:cond delay="0"/>
                                  </p:stCondLst>
                                  <p:childTnLst>
                                    <p:set>
                                      <p:cBhvr>
                                        <p:cTn id="29" dur="1" fill="hold">
                                          <p:stCondLst>
                                            <p:cond delay="0"/>
                                          </p:stCondLst>
                                        </p:cTn>
                                        <p:tgtEl>
                                          <p:spTgt spid="3">
                                            <p:txEl>
                                              <p:pRg st="7" end="7"/>
                                            </p:txEl>
                                          </p:spTgt>
                                        </p:tgtEl>
                                        <p:attrNameLst>
                                          <p:attrName>style.visibility</p:attrName>
                                        </p:attrNameLst>
                                      </p:cBhvr>
                                      <p:to>
                                        <p:strVal val="visible"/>
                                      </p:to>
                                    </p:set>
                                    <p:animEffect transition="in" filter="fade">
                                      <p:cBhvr>
                                        <p:cTn id="30" dur="500"/>
                                        <p:tgtEl>
                                          <p:spTgt spid="3">
                                            <p:txEl>
                                              <p:pRg st="7" end="7"/>
                                            </p:txEl>
                                          </p:spTgt>
                                        </p:tgtEl>
                                      </p:cBhvr>
                                    </p:animEffect>
                                  </p:childTnLst>
                                </p:cTn>
                              </p:par>
                              <p:par>
                                <p:cTn id="31" presetID="10" presetClass="entr" presetSubtype="0" fill="hold" nodeType="withEffect">
                                  <p:stCondLst>
                                    <p:cond delay="0"/>
                                  </p:stCondLst>
                                  <p:childTnLst>
                                    <p:set>
                                      <p:cBhvr>
                                        <p:cTn id="32" dur="1" fill="hold">
                                          <p:stCondLst>
                                            <p:cond delay="0"/>
                                          </p:stCondLst>
                                        </p:cTn>
                                        <p:tgtEl>
                                          <p:spTgt spid="3">
                                            <p:txEl>
                                              <p:pRg st="8" end="8"/>
                                            </p:txEl>
                                          </p:spTgt>
                                        </p:tgtEl>
                                        <p:attrNameLst>
                                          <p:attrName>style.visibility</p:attrName>
                                        </p:attrNameLst>
                                      </p:cBhvr>
                                      <p:to>
                                        <p:strVal val="visible"/>
                                      </p:to>
                                    </p:set>
                                    <p:animEffect transition="in" filter="fade">
                                      <p:cBhvr>
                                        <p:cTn id="33" dur="500"/>
                                        <p:tgtEl>
                                          <p:spTgt spid="3">
                                            <p:txEl>
                                              <p:pRg st="8" end="8"/>
                                            </p:txEl>
                                          </p:spTgt>
                                        </p:tgtEl>
                                      </p:cBhvr>
                                    </p:animEffect>
                                  </p:childTnLst>
                                </p:cTn>
                              </p:par>
                              <p:par>
                                <p:cTn id="34" presetID="10" presetClass="entr" presetSubtype="0" fill="hold" nodeType="withEffect">
                                  <p:stCondLst>
                                    <p:cond delay="0"/>
                                  </p:stCondLst>
                                  <p:childTnLst>
                                    <p:set>
                                      <p:cBhvr>
                                        <p:cTn id="35" dur="1" fill="hold">
                                          <p:stCondLst>
                                            <p:cond delay="0"/>
                                          </p:stCondLst>
                                        </p:cTn>
                                        <p:tgtEl>
                                          <p:spTgt spid="3">
                                            <p:txEl>
                                              <p:pRg st="9" end="9"/>
                                            </p:txEl>
                                          </p:spTgt>
                                        </p:tgtEl>
                                        <p:attrNameLst>
                                          <p:attrName>style.visibility</p:attrName>
                                        </p:attrNameLst>
                                      </p:cBhvr>
                                      <p:to>
                                        <p:strVal val="visible"/>
                                      </p:to>
                                    </p:set>
                                    <p:animEffect transition="in" filter="fade">
                                      <p:cBhvr>
                                        <p:cTn id="36" dur="500"/>
                                        <p:tgtEl>
                                          <p:spTgt spid="3">
                                            <p:txEl>
                                              <p:pRg st="9" end="9"/>
                                            </p:txEl>
                                          </p:spTgt>
                                        </p:tgtEl>
                                      </p:cBhvr>
                                    </p:animEffect>
                                  </p:childTnLst>
                                </p:cTn>
                              </p:par>
                              <p:par>
                                <p:cTn id="37" presetID="10" presetClass="entr" presetSubtype="0" fill="hold" nodeType="withEffect">
                                  <p:stCondLst>
                                    <p:cond delay="0"/>
                                  </p:stCondLst>
                                  <p:childTnLst>
                                    <p:set>
                                      <p:cBhvr>
                                        <p:cTn id="38" dur="1" fill="hold">
                                          <p:stCondLst>
                                            <p:cond delay="0"/>
                                          </p:stCondLst>
                                        </p:cTn>
                                        <p:tgtEl>
                                          <p:spTgt spid="3">
                                            <p:txEl>
                                              <p:pRg st="10" end="10"/>
                                            </p:txEl>
                                          </p:spTgt>
                                        </p:tgtEl>
                                        <p:attrNameLst>
                                          <p:attrName>style.visibility</p:attrName>
                                        </p:attrNameLst>
                                      </p:cBhvr>
                                      <p:to>
                                        <p:strVal val="visible"/>
                                      </p:to>
                                    </p:set>
                                    <p:animEffect transition="in" filter="fade">
                                      <p:cBhvr>
                                        <p:cTn id="39" dur="500"/>
                                        <p:tgtEl>
                                          <p:spTgt spid="3">
                                            <p:txEl>
                                              <p:pRg st="10" end="10"/>
                                            </p:txEl>
                                          </p:spTgt>
                                        </p:tgtEl>
                                      </p:cBhvr>
                                    </p:animEffect>
                                  </p:childTnLst>
                                </p:cTn>
                              </p:par>
                              <p:par>
                                <p:cTn id="40" presetID="10" presetClass="entr" presetSubtype="0" fill="hold" nodeType="withEffect">
                                  <p:stCondLst>
                                    <p:cond delay="0"/>
                                  </p:stCondLst>
                                  <p:childTnLst>
                                    <p:set>
                                      <p:cBhvr>
                                        <p:cTn id="41" dur="1" fill="hold">
                                          <p:stCondLst>
                                            <p:cond delay="0"/>
                                          </p:stCondLst>
                                        </p:cTn>
                                        <p:tgtEl>
                                          <p:spTgt spid="3">
                                            <p:txEl>
                                              <p:pRg st="11" end="11"/>
                                            </p:txEl>
                                          </p:spTgt>
                                        </p:tgtEl>
                                        <p:attrNameLst>
                                          <p:attrName>style.visibility</p:attrName>
                                        </p:attrNameLst>
                                      </p:cBhvr>
                                      <p:to>
                                        <p:strVal val="visible"/>
                                      </p:to>
                                    </p:set>
                                    <p:animEffect transition="in" filter="fade">
                                      <p:cBhvr>
                                        <p:cTn id="42" dur="500"/>
                                        <p:tgtEl>
                                          <p:spTgt spid="3">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152400" y="228600"/>
            <a:ext cx="8839200" cy="6400800"/>
          </a:xfrm>
        </p:spPr>
        <p:txBody>
          <a:bodyPr/>
          <a:lstStyle/>
          <a:p>
            <a:endParaRPr lang="en-US"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228600" y="304800"/>
            <a:ext cx="2514600" cy="22098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3728172" y="863311"/>
            <a:ext cx="1072428" cy="1041689"/>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762000" y="2726746"/>
            <a:ext cx="2362200" cy="1981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1029" name="Picture 5"/>
          <p:cNvPicPr>
            <a:picLocks noChangeAspect="1" noChangeArrowheads="1"/>
          </p:cNvPicPr>
          <p:nvPr/>
        </p:nvPicPr>
        <p:blipFill>
          <a:blip r:embed="rId5">
            <a:extLst>
              <a:ext uri="{28A0092B-C50C-407E-A947-70E740481C1C}">
                <a14:useLocalDpi xmlns:a14="http://schemas.microsoft.com/office/drawing/2010/main" xmlns="" val="0"/>
              </a:ext>
            </a:extLst>
          </a:blip>
          <a:srcRect/>
          <a:stretch>
            <a:fillRect/>
          </a:stretch>
        </p:blipFill>
        <p:spPr bwMode="auto">
          <a:xfrm>
            <a:off x="3693536" y="3217283"/>
            <a:ext cx="1072428" cy="10001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1030" name="Picture 6"/>
          <p:cNvPicPr>
            <a:picLocks noChangeAspect="1" noChangeArrowheads="1"/>
          </p:cNvPicPr>
          <p:nvPr/>
        </p:nvPicPr>
        <p:blipFill>
          <a:blip r:embed="rId6">
            <a:extLst>
              <a:ext uri="{28A0092B-C50C-407E-A947-70E740481C1C}">
                <a14:useLocalDpi xmlns:a14="http://schemas.microsoft.com/office/drawing/2010/main" xmlns="" val="0"/>
              </a:ext>
            </a:extLst>
          </a:blip>
          <a:srcRect/>
          <a:stretch>
            <a:fillRect/>
          </a:stretch>
        </p:blipFill>
        <p:spPr bwMode="auto">
          <a:xfrm>
            <a:off x="533400" y="4800600"/>
            <a:ext cx="2362200" cy="16764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1031" name="Picture 7"/>
          <p:cNvPicPr>
            <a:picLocks noChangeAspect="1" noChangeArrowheads="1"/>
          </p:cNvPicPr>
          <p:nvPr/>
        </p:nvPicPr>
        <p:blipFill>
          <a:blip r:embed="rId7">
            <a:extLst>
              <a:ext uri="{28A0092B-C50C-407E-A947-70E740481C1C}">
                <a14:useLocalDpi xmlns:a14="http://schemas.microsoft.com/office/drawing/2010/main" xmlns="" val="0"/>
              </a:ext>
            </a:extLst>
          </a:blip>
          <a:srcRect/>
          <a:stretch>
            <a:fillRect/>
          </a:stretch>
        </p:blipFill>
        <p:spPr bwMode="auto">
          <a:xfrm>
            <a:off x="3254736" y="4838700"/>
            <a:ext cx="2019300" cy="16383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1032" name="Picture 8"/>
          <p:cNvPicPr>
            <a:picLocks noChangeAspect="1" noChangeArrowheads="1"/>
          </p:cNvPicPr>
          <p:nvPr/>
        </p:nvPicPr>
        <p:blipFill>
          <a:blip r:embed="rId8">
            <a:extLst>
              <a:ext uri="{28A0092B-C50C-407E-A947-70E740481C1C}">
                <a14:useLocalDpi xmlns:a14="http://schemas.microsoft.com/office/drawing/2010/main" xmlns="" val="0"/>
              </a:ext>
            </a:extLst>
          </a:blip>
          <a:srcRect/>
          <a:stretch>
            <a:fillRect/>
          </a:stretch>
        </p:blipFill>
        <p:spPr bwMode="auto">
          <a:xfrm>
            <a:off x="5791200" y="668047"/>
            <a:ext cx="2905125" cy="42291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cxnSp>
        <p:nvCxnSpPr>
          <p:cNvPr id="5" name="Straight Connector 4"/>
          <p:cNvCxnSpPr/>
          <p:nvPr/>
        </p:nvCxnSpPr>
        <p:spPr>
          <a:xfrm>
            <a:off x="5555673" y="332509"/>
            <a:ext cx="136164" cy="624840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25089465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500"/>
                                        <p:tgtEl>
                                          <p:spTgt spid="102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027"/>
                                        </p:tgtEl>
                                        <p:attrNameLst>
                                          <p:attrName>style.visibility</p:attrName>
                                        </p:attrNameLst>
                                      </p:cBhvr>
                                      <p:to>
                                        <p:strVal val="visible"/>
                                      </p:to>
                                    </p:set>
                                    <p:animEffect transition="in" filter="fade">
                                      <p:cBhvr>
                                        <p:cTn id="12" dur="500"/>
                                        <p:tgtEl>
                                          <p:spTgt spid="102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028"/>
                                        </p:tgtEl>
                                        <p:attrNameLst>
                                          <p:attrName>style.visibility</p:attrName>
                                        </p:attrNameLst>
                                      </p:cBhvr>
                                      <p:to>
                                        <p:strVal val="visible"/>
                                      </p:to>
                                    </p:set>
                                    <p:animEffect transition="in" filter="fade">
                                      <p:cBhvr>
                                        <p:cTn id="17" dur="500"/>
                                        <p:tgtEl>
                                          <p:spTgt spid="1028"/>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029"/>
                                        </p:tgtEl>
                                        <p:attrNameLst>
                                          <p:attrName>style.visibility</p:attrName>
                                        </p:attrNameLst>
                                      </p:cBhvr>
                                      <p:to>
                                        <p:strVal val="visible"/>
                                      </p:to>
                                    </p:set>
                                    <p:animEffect transition="in" filter="fade">
                                      <p:cBhvr>
                                        <p:cTn id="22" dur="500"/>
                                        <p:tgtEl>
                                          <p:spTgt spid="1029"/>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030"/>
                                        </p:tgtEl>
                                        <p:attrNameLst>
                                          <p:attrName>style.visibility</p:attrName>
                                        </p:attrNameLst>
                                      </p:cBhvr>
                                      <p:to>
                                        <p:strVal val="visible"/>
                                      </p:to>
                                    </p:set>
                                    <p:animEffect transition="in" filter="fade">
                                      <p:cBhvr>
                                        <p:cTn id="27" dur="500"/>
                                        <p:tgtEl>
                                          <p:spTgt spid="1030"/>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031"/>
                                        </p:tgtEl>
                                        <p:attrNameLst>
                                          <p:attrName>style.visibility</p:attrName>
                                        </p:attrNameLst>
                                      </p:cBhvr>
                                      <p:to>
                                        <p:strVal val="visible"/>
                                      </p:to>
                                    </p:set>
                                    <p:animEffect transition="in" filter="fade">
                                      <p:cBhvr>
                                        <p:cTn id="32" dur="500"/>
                                        <p:tgtEl>
                                          <p:spTgt spid="1031"/>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1032"/>
                                        </p:tgtEl>
                                        <p:attrNameLst>
                                          <p:attrName>style.visibility</p:attrName>
                                        </p:attrNameLst>
                                      </p:cBhvr>
                                      <p:to>
                                        <p:strVal val="visible"/>
                                      </p:to>
                                    </p:set>
                                    <p:animEffect transition="in" filter="fade">
                                      <p:cBhvr>
                                        <p:cTn id="37" dur="500"/>
                                        <p:tgtEl>
                                          <p:spTgt spid="10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152400" y="228600"/>
            <a:ext cx="8839200" cy="6400800"/>
          </a:xfrm>
        </p:spPr>
        <p:txBody>
          <a:bodyPr/>
          <a:lstStyle/>
          <a:p>
            <a:pPr marL="0" indent="0">
              <a:buNone/>
            </a:pPr>
            <a:r>
              <a:rPr lang="en-US" b="1" dirty="0" smtClean="0"/>
              <a:t>Types of Exceptions:</a:t>
            </a:r>
          </a:p>
          <a:p>
            <a:r>
              <a:rPr lang="en-US" dirty="0" smtClean="0"/>
              <a:t>In python there are two types of exceptions.</a:t>
            </a:r>
          </a:p>
          <a:p>
            <a:r>
              <a:rPr lang="en-US" dirty="0" smtClean="0"/>
              <a:t>1.Predefined exceptions.</a:t>
            </a:r>
          </a:p>
          <a:p>
            <a:r>
              <a:rPr lang="en-US" dirty="0" smtClean="0"/>
              <a:t>2.User defined Exceptions.</a:t>
            </a:r>
          </a:p>
          <a:p>
            <a:pPr marL="0" indent="0">
              <a:buNone/>
            </a:pPr>
            <a:r>
              <a:rPr lang="en-US" b="1" dirty="0" smtClean="0"/>
              <a:t>1.Predefined Exceptions:</a:t>
            </a:r>
          </a:p>
          <a:p>
            <a:r>
              <a:rPr lang="en-US" dirty="0" smtClean="0"/>
              <a:t>Also known as in-built exceptions.</a:t>
            </a:r>
          </a:p>
          <a:p>
            <a:r>
              <a:rPr lang="en-US" dirty="0" smtClean="0"/>
              <a:t>The exceptions which are raised automatically by PVM whenever a particular event occurs, are called pre defined exceptions.</a:t>
            </a:r>
          </a:p>
          <a:p>
            <a:r>
              <a:rPr lang="en-US" dirty="0" smtClean="0"/>
              <a:t>Examples:</a:t>
            </a:r>
          </a:p>
          <a:p>
            <a:r>
              <a:rPr lang="en-US" dirty="0" smtClean="0"/>
              <a:t>ZeroDivisionError</a:t>
            </a:r>
          </a:p>
          <a:p>
            <a:r>
              <a:rPr lang="en-US" dirty="0" smtClean="0"/>
              <a:t>ValueError..</a:t>
            </a:r>
            <a:r>
              <a:rPr lang="en-US" dirty="0" err="1" smtClean="0"/>
              <a:t>etc</a:t>
            </a:r>
            <a:endParaRPr lang="en-US" dirty="0" smtClean="0"/>
          </a:p>
        </p:txBody>
      </p:sp>
    </p:spTree>
    <p:extLst>
      <p:ext uri="{BB962C8B-B14F-4D97-AF65-F5344CB8AC3E}">
        <p14:creationId xmlns:p14="http://schemas.microsoft.com/office/powerpoint/2010/main" xmlns="" val="39750888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fade">
                                      <p:cBhvr>
                                        <p:cTn id="10" dur="500"/>
                                        <p:tgtEl>
                                          <p:spTgt spid="3">
                                            <p:txEl>
                                              <p:pRg st="1" end="1"/>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fade">
                                      <p:cBhvr>
                                        <p:cTn id="13" dur="500"/>
                                        <p:tgtEl>
                                          <p:spTgt spid="3">
                                            <p:txEl>
                                              <p:pRg st="2" end="2"/>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fade">
                                      <p:cBhvr>
                                        <p:cTn id="16" dur="500"/>
                                        <p:tgtEl>
                                          <p:spTgt spid="3">
                                            <p:txEl>
                                              <p:pRg st="3" end="3"/>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fade">
                                      <p:cBhvr>
                                        <p:cTn id="21" dur="500"/>
                                        <p:tgtEl>
                                          <p:spTgt spid="3">
                                            <p:txEl>
                                              <p:pRg st="4" end="4"/>
                                            </p:txEl>
                                          </p:spTgt>
                                        </p:tgtEl>
                                      </p:cBhvr>
                                    </p:animEffect>
                                  </p:childTnLst>
                                </p:cTn>
                              </p:par>
                              <p:par>
                                <p:cTn id="22" presetID="10" presetClass="entr" presetSubtype="0" fill="hold" nodeType="withEffect">
                                  <p:stCondLst>
                                    <p:cond delay="0"/>
                                  </p:stCondLst>
                                  <p:childTnLst>
                                    <p:set>
                                      <p:cBhvr>
                                        <p:cTn id="23" dur="1" fill="hold">
                                          <p:stCondLst>
                                            <p:cond delay="0"/>
                                          </p:stCondLst>
                                        </p:cTn>
                                        <p:tgtEl>
                                          <p:spTgt spid="3">
                                            <p:txEl>
                                              <p:pRg st="5" end="5"/>
                                            </p:txEl>
                                          </p:spTgt>
                                        </p:tgtEl>
                                        <p:attrNameLst>
                                          <p:attrName>style.visibility</p:attrName>
                                        </p:attrNameLst>
                                      </p:cBhvr>
                                      <p:to>
                                        <p:strVal val="visible"/>
                                      </p:to>
                                    </p:set>
                                    <p:animEffect transition="in" filter="fade">
                                      <p:cBhvr>
                                        <p:cTn id="24" dur="500"/>
                                        <p:tgtEl>
                                          <p:spTgt spid="3">
                                            <p:txEl>
                                              <p:pRg st="5" end="5"/>
                                            </p:txEl>
                                          </p:spTgt>
                                        </p:tgtEl>
                                      </p:cBhvr>
                                    </p:animEffect>
                                  </p:childTnLst>
                                </p:cTn>
                              </p:par>
                              <p:par>
                                <p:cTn id="25" presetID="10" presetClass="entr" presetSubtype="0" fill="hold" nodeType="with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Effect transition="in" filter="fade">
                                      <p:cBhvr>
                                        <p:cTn id="27" dur="500"/>
                                        <p:tgtEl>
                                          <p:spTgt spid="3">
                                            <p:txEl>
                                              <p:pRg st="6" end="6"/>
                                            </p:txEl>
                                          </p:spTgt>
                                        </p:tgtEl>
                                      </p:cBhvr>
                                    </p:animEffect>
                                  </p:childTnLst>
                                </p:cTn>
                              </p:par>
                              <p:par>
                                <p:cTn id="28" presetID="10" presetClass="entr" presetSubtype="0" fill="hold" nodeType="withEffect">
                                  <p:stCondLst>
                                    <p:cond delay="0"/>
                                  </p:stCondLst>
                                  <p:childTnLst>
                                    <p:set>
                                      <p:cBhvr>
                                        <p:cTn id="29" dur="1" fill="hold">
                                          <p:stCondLst>
                                            <p:cond delay="0"/>
                                          </p:stCondLst>
                                        </p:cTn>
                                        <p:tgtEl>
                                          <p:spTgt spid="3">
                                            <p:txEl>
                                              <p:pRg st="7" end="7"/>
                                            </p:txEl>
                                          </p:spTgt>
                                        </p:tgtEl>
                                        <p:attrNameLst>
                                          <p:attrName>style.visibility</p:attrName>
                                        </p:attrNameLst>
                                      </p:cBhvr>
                                      <p:to>
                                        <p:strVal val="visible"/>
                                      </p:to>
                                    </p:set>
                                    <p:animEffect transition="in" filter="fade">
                                      <p:cBhvr>
                                        <p:cTn id="30" dur="500"/>
                                        <p:tgtEl>
                                          <p:spTgt spid="3">
                                            <p:txEl>
                                              <p:pRg st="7" end="7"/>
                                            </p:txEl>
                                          </p:spTgt>
                                        </p:tgtEl>
                                      </p:cBhvr>
                                    </p:animEffect>
                                  </p:childTnLst>
                                </p:cTn>
                              </p:par>
                              <p:par>
                                <p:cTn id="31" presetID="10" presetClass="entr" presetSubtype="0" fill="hold" nodeType="withEffect">
                                  <p:stCondLst>
                                    <p:cond delay="0"/>
                                  </p:stCondLst>
                                  <p:childTnLst>
                                    <p:set>
                                      <p:cBhvr>
                                        <p:cTn id="32" dur="1" fill="hold">
                                          <p:stCondLst>
                                            <p:cond delay="0"/>
                                          </p:stCondLst>
                                        </p:cTn>
                                        <p:tgtEl>
                                          <p:spTgt spid="3">
                                            <p:txEl>
                                              <p:pRg st="8" end="8"/>
                                            </p:txEl>
                                          </p:spTgt>
                                        </p:tgtEl>
                                        <p:attrNameLst>
                                          <p:attrName>style.visibility</p:attrName>
                                        </p:attrNameLst>
                                      </p:cBhvr>
                                      <p:to>
                                        <p:strVal val="visible"/>
                                      </p:to>
                                    </p:set>
                                    <p:animEffect transition="in" filter="fade">
                                      <p:cBhvr>
                                        <p:cTn id="33" dur="500"/>
                                        <p:tgtEl>
                                          <p:spTgt spid="3">
                                            <p:txEl>
                                              <p:pRg st="8" end="8"/>
                                            </p:txEl>
                                          </p:spTgt>
                                        </p:tgtEl>
                                      </p:cBhvr>
                                    </p:animEffect>
                                  </p:childTnLst>
                                </p:cTn>
                              </p:par>
                              <p:par>
                                <p:cTn id="34" presetID="10" presetClass="entr" presetSubtype="0" fill="hold" nodeType="withEffect">
                                  <p:stCondLst>
                                    <p:cond delay="0"/>
                                  </p:stCondLst>
                                  <p:childTnLst>
                                    <p:set>
                                      <p:cBhvr>
                                        <p:cTn id="35" dur="1" fill="hold">
                                          <p:stCondLst>
                                            <p:cond delay="0"/>
                                          </p:stCondLst>
                                        </p:cTn>
                                        <p:tgtEl>
                                          <p:spTgt spid="3">
                                            <p:txEl>
                                              <p:pRg st="9" end="9"/>
                                            </p:txEl>
                                          </p:spTgt>
                                        </p:tgtEl>
                                        <p:attrNameLst>
                                          <p:attrName>style.visibility</p:attrName>
                                        </p:attrNameLst>
                                      </p:cBhvr>
                                      <p:to>
                                        <p:strVal val="visible"/>
                                      </p:to>
                                    </p:set>
                                    <p:animEffect transition="in" filter="fade">
                                      <p:cBhvr>
                                        <p:cTn id="36"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304800" y="228600"/>
            <a:ext cx="8534400" cy="44196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360217" y="4876800"/>
            <a:ext cx="3477492" cy="13716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3975088839"/>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304800" y="152400"/>
            <a:ext cx="8610600" cy="29718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3975088839"/>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152400" y="228600"/>
            <a:ext cx="8839200" cy="6400800"/>
          </a:xfrm>
        </p:spPr>
        <p:txBody>
          <a:bodyPr>
            <a:normAutofit fontScale="92500" lnSpcReduction="20000"/>
          </a:bodyPr>
          <a:lstStyle/>
          <a:p>
            <a:pPr marL="0" indent="0">
              <a:buNone/>
            </a:pPr>
            <a:r>
              <a:rPr lang="en-US" b="1" dirty="0" smtClean="0"/>
              <a:t>Packages:</a:t>
            </a:r>
          </a:p>
          <a:p>
            <a:r>
              <a:rPr lang="en-US" dirty="0" smtClean="0"/>
              <a:t>It is an encapsulation mechanism to group related modules into a single unit.</a:t>
            </a:r>
          </a:p>
          <a:p>
            <a:r>
              <a:rPr lang="en-US" dirty="0" smtClean="0"/>
              <a:t>Package is nothing but folder or directory which represents collection of Python modules.</a:t>
            </a:r>
          </a:p>
          <a:p>
            <a:r>
              <a:rPr lang="en-US" dirty="0" smtClean="0"/>
              <a:t>Any folder or directory contains __init__.py file, is considered as Python package.</a:t>
            </a:r>
          </a:p>
          <a:p>
            <a:r>
              <a:rPr lang="en-US" dirty="0" smtClean="0"/>
              <a:t>This file can be empty.</a:t>
            </a:r>
          </a:p>
          <a:p>
            <a:r>
              <a:rPr lang="en-US" dirty="0" smtClean="0"/>
              <a:t>A package contains sub-packages also.</a:t>
            </a:r>
          </a:p>
          <a:p>
            <a:r>
              <a:rPr lang="en-US" dirty="0"/>
              <a:t>A package is basically a directory with Python files and a file with the name __init__.py. </a:t>
            </a:r>
            <a:endParaRPr lang="en-US" dirty="0" smtClean="0"/>
          </a:p>
          <a:p>
            <a:r>
              <a:rPr lang="en-US" dirty="0" smtClean="0"/>
              <a:t>This </a:t>
            </a:r>
            <a:r>
              <a:rPr lang="en-US" dirty="0"/>
              <a:t>means that every directory inside of the Python path, which contains a file named __init__.py, will be treated as a package by Python. It's possible to put several modules into a Package. </a:t>
            </a:r>
            <a:endParaRPr lang="en-US" dirty="0" smtClean="0"/>
          </a:p>
          <a:p>
            <a:pPr marL="0" indent="0">
              <a:buNone/>
            </a:pPr>
            <a:r>
              <a:rPr lang="en-US" b="1" dirty="0" smtClean="0"/>
              <a:t>Advantages:</a:t>
            </a:r>
          </a:p>
          <a:p>
            <a:r>
              <a:rPr lang="en-US" dirty="0" smtClean="0"/>
              <a:t>We can resolve naming conflicts.</a:t>
            </a:r>
          </a:p>
          <a:p>
            <a:r>
              <a:rPr lang="en-US" dirty="0" smtClean="0"/>
              <a:t>We can identify our components uniquely.</a:t>
            </a:r>
          </a:p>
          <a:p>
            <a:r>
              <a:rPr lang="en-US" dirty="0" smtClean="0"/>
              <a:t>It improves modularity of the application.</a:t>
            </a:r>
          </a:p>
          <a:p>
            <a:endParaRPr lang="en-US" dirty="0"/>
          </a:p>
        </p:txBody>
      </p:sp>
    </p:spTree>
    <p:extLst>
      <p:ext uri="{BB962C8B-B14F-4D97-AF65-F5344CB8AC3E}">
        <p14:creationId xmlns:p14="http://schemas.microsoft.com/office/powerpoint/2010/main" xmlns="" val="3975088839"/>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304800" y="381000"/>
            <a:ext cx="8534400" cy="60198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3975088839"/>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796636" y="2666999"/>
            <a:ext cx="3775364" cy="147897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762000" y="1091045"/>
            <a:ext cx="3810000" cy="13716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803563" y="4530436"/>
            <a:ext cx="3810000" cy="1981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2053" name="Picture 5"/>
          <p:cNvPicPr>
            <a:picLocks noChangeAspect="1" noChangeArrowheads="1"/>
          </p:cNvPicPr>
          <p:nvPr/>
        </p:nvPicPr>
        <p:blipFill>
          <a:blip r:embed="rId5">
            <a:extLst>
              <a:ext uri="{28A0092B-C50C-407E-A947-70E740481C1C}">
                <a14:useLocalDpi xmlns:a14="http://schemas.microsoft.com/office/drawing/2010/main" xmlns="" val="0"/>
              </a:ext>
            </a:extLst>
          </a:blip>
          <a:srcRect/>
          <a:stretch>
            <a:fillRect/>
          </a:stretch>
        </p:blipFill>
        <p:spPr bwMode="auto">
          <a:xfrm>
            <a:off x="228600" y="107372"/>
            <a:ext cx="3768437" cy="92132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2054" name="Picture 6"/>
          <p:cNvPicPr>
            <a:picLocks noChangeAspect="1" noChangeArrowheads="1"/>
          </p:cNvPicPr>
          <p:nvPr/>
        </p:nvPicPr>
        <p:blipFill>
          <a:blip r:embed="rId6">
            <a:extLst>
              <a:ext uri="{28A0092B-C50C-407E-A947-70E740481C1C}">
                <a14:useLocalDpi xmlns:a14="http://schemas.microsoft.com/office/drawing/2010/main" xmlns="" val="0"/>
              </a:ext>
            </a:extLst>
          </a:blip>
          <a:srcRect/>
          <a:stretch>
            <a:fillRect/>
          </a:stretch>
        </p:blipFill>
        <p:spPr bwMode="auto">
          <a:xfrm>
            <a:off x="5321877" y="4949536"/>
            <a:ext cx="2324100" cy="838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2055" name="Picture 7"/>
          <p:cNvPicPr>
            <a:picLocks noChangeAspect="1" noChangeArrowheads="1"/>
          </p:cNvPicPr>
          <p:nvPr/>
        </p:nvPicPr>
        <p:blipFill>
          <a:blip r:embed="rId7">
            <a:extLst>
              <a:ext uri="{28A0092B-C50C-407E-A947-70E740481C1C}">
                <a14:useLocalDpi xmlns:a14="http://schemas.microsoft.com/office/drawing/2010/main" xmlns="" val="0"/>
              </a:ext>
            </a:extLst>
          </a:blip>
          <a:srcRect/>
          <a:stretch>
            <a:fillRect/>
          </a:stretch>
        </p:blipFill>
        <p:spPr bwMode="auto">
          <a:xfrm>
            <a:off x="5181600" y="1776845"/>
            <a:ext cx="3810000" cy="203315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39750888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053"/>
                                        </p:tgtEl>
                                        <p:attrNameLst>
                                          <p:attrName>style.visibility</p:attrName>
                                        </p:attrNameLst>
                                      </p:cBhvr>
                                      <p:to>
                                        <p:strVal val="visible"/>
                                      </p:to>
                                    </p:set>
                                    <p:animEffect transition="in" filter="fade">
                                      <p:cBhvr>
                                        <p:cTn id="7" dur="500"/>
                                        <p:tgtEl>
                                          <p:spTgt spid="205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051"/>
                                        </p:tgtEl>
                                        <p:attrNameLst>
                                          <p:attrName>style.visibility</p:attrName>
                                        </p:attrNameLst>
                                      </p:cBhvr>
                                      <p:to>
                                        <p:strVal val="visible"/>
                                      </p:to>
                                    </p:set>
                                    <p:animEffect transition="in" filter="fade">
                                      <p:cBhvr>
                                        <p:cTn id="12" dur="500"/>
                                        <p:tgtEl>
                                          <p:spTgt spid="2051"/>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050"/>
                                        </p:tgtEl>
                                        <p:attrNameLst>
                                          <p:attrName>style.visibility</p:attrName>
                                        </p:attrNameLst>
                                      </p:cBhvr>
                                      <p:to>
                                        <p:strVal val="visible"/>
                                      </p:to>
                                    </p:set>
                                    <p:animEffect transition="in" filter="fade">
                                      <p:cBhvr>
                                        <p:cTn id="17" dur="500"/>
                                        <p:tgtEl>
                                          <p:spTgt spid="2050"/>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2052"/>
                                        </p:tgtEl>
                                        <p:attrNameLst>
                                          <p:attrName>style.visibility</p:attrName>
                                        </p:attrNameLst>
                                      </p:cBhvr>
                                      <p:to>
                                        <p:strVal val="visible"/>
                                      </p:to>
                                    </p:set>
                                    <p:animEffect transition="in" filter="fade">
                                      <p:cBhvr>
                                        <p:cTn id="22" dur="500"/>
                                        <p:tgtEl>
                                          <p:spTgt spid="2052"/>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2055"/>
                                        </p:tgtEl>
                                        <p:attrNameLst>
                                          <p:attrName>style.visibility</p:attrName>
                                        </p:attrNameLst>
                                      </p:cBhvr>
                                      <p:to>
                                        <p:strVal val="visible"/>
                                      </p:to>
                                    </p:set>
                                    <p:animEffect transition="in" filter="fade">
                                      <p:cBhvr>
                                        <p:cTn id="27" dur="500"/>
                                        <p:tgtEl>
                                          <p:spTgt spid="2055"/>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2054"/>
                                        </p:tgtEl>
                                        <p:attrNameLst>
                                          <p:attrName>style.visibility</p:attrName>
                                        </p:attrNameLst>
                                      </p:cBhvr>
                                      <p:to>
                                        <p:strVal val="visible"/>
                                      </p:to>
                                    </p:set>
                                    <p:animEffect transition="in" filter="fade">
                                      <p:cBhvr>
                                        <p:cTn id="32" dur="500"/>
                                        <p:tgtEl>
                                          <p:spTgt spid="20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304800" y="381000"/>
            <a:ext cx="6553200" cy="15240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304800" y="2133600"/>
            <a:ext cx="6546273" cy="1456026"/>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3076" name="Picture 4"/>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311727" y="3810000"/>
            <a:ext cx="6532418" cy="22860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3077" name="Picture 5"/>
          <p:cNvPicPr>
            <a:picLocks noChangeAspect="1" noChangeArrowheads="1"/>
          </p:cNvPicPr>
          <p:nvPr/>
        </p:nvPicPr>
        <p:blipFill>
          <a:blip r:embed="rId5">
            <a:extLst>
              <a:ext uri="{28A0092B-C50C-407E-A947-70E740481C1C}">
                <a14:useLocalDpi xmlns:a14="http://schemas.microsoft.com/office/drawing/2010/main" xmlns="" val="0"/>
              </a:ext>
            </a:extLst>
          </a:blip>
          <a:srcRect/>
          <a:stretch>
            <a:fillRect/>
          </a:stretch>
        </p:blipFill>
        <p:spPr bwMode="auto">
          <a:xfrm>
            <a:off x="4876800" y="5353483"/>
            <a:ext cx="3810000" cy="127591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39750888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Effect transition="in" filter="fade">
                                      <p:cBhvr>
                                        <p:cTn id="7" dur="500"/>
                                        <p:tgtEl>
                                          <p:spTgt spid="307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075"/>
                                        </p:tgtEl>
                                        <p:attrNameLst>
                                          <p:attrName>style.visibility</p:attrName>
                                        </p:attrNameLst>
                                      </p:cBhvr>
                                      <p:to>
                                        <p:strVal val="visible"/>
                                      </p:to>
                                    </p:set>
                                    <p:animEffect transition="in" filter="fade">
                                      <p:cBhvr>
                                        <p:cTn id="12" dur="500"/>
                                        <p:tgtEl>
                                          <p:spTgt spid="307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076"/>
                                        </p:tgtEl>
                                        <p:attrNameLst>
                                          <p:attrName>style.visibility</p:attrName>
                                        </p:attrNameLst>
                                      </p:cBhvr>
                                      <p:to>
                                        <p:strVal val="visible"/>
                                      </p:to>
                                    </p:set>
                                    <p:animEffect transition="in" filter="fade">
                                      <p:cBhvr>
                                        <p:cTn id="17" dur="500"/>
                                        <p:tgtEl>
                                          <p:spTgt spid="3076"/>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077"/>
                                        </p:tgtEl>
                                        <p:attrNameLst>
                                          <p:attrName>style.visibility</p:attrName>
                                        </p:attrNameLst>
                                      </p:cBhvr>
                                      <p:to>
                                        <p:strVal val="visible"/>
                                      </p:to>
                                    </p:set>
                                    <p:animEffect transition="in" filter="fade">
                                      <p:cBhvr>
                                        <p:cTn id="22" dur="500"/>
                                        <p:tgtEl>
                                          <p:spTgt spid="30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quity">
  <a:themeElements>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Equity">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1352</TotalTime>
  <Words>2253</Words>
  <Application>Microsoft Office PowerPoint</Application>
  <PresentationFormat>On-screen Show (4:3)</PresentationFormat>
  <Paragraphs>265</Paragraphs>
  <Slides>57</Slides>
  <Notes>1</Notes>
  <HiddenSlides>0</HiddenSlides>
  <MMClips>0</MMClips>
  <ScaleCrop>false</ScaleCrop>
  <HeadingPairs>
    <vt:vector size="4" baseType="variant">
      <vt:variant>
        <vt:lpstr>Theme</vt:lpstr>
      </vt:variant>
      <vt:variant>
        <vt:i4>1</vt:i4>
      </vt:variant>
      <vt:variant>
        <vt:lpstr>Slide Titles</vt:lpstr>
      </vt:variant>
      <vt:variant>
        <vt:i4>57</vt:i4>
      </vt:variant>
    </vt:vector>
  </HeadingPairs>
  <TitlesOfParts>
    <vt:vector size="58" baseType="lpstr">
      <vt:lpstr>Equity</vt:lpstr>
      <vt:lpstr>UNIT-III</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lpstr>Slide 31</vt:lpstr>
      <vt:lpstr>Slide 32</vt:lpstr>
      <vt:lpstr>Slide 33</vt:lpstr>
      <vt:lpstr>Slide 34</vt:lpstr>
      <vt:lpstr>Slide 35</vt:lpstr>
      <vt:lpstr>Slide 36</vt:lpstr>
      <vt:lpstr>Slide 37</vt:lpstr>
      <vt:lpstr>Slide 38</vt:lpstr>
      <vt:lpstr>Slide 39</vt:lpstr>
      <vt:lpstr>Slide 40</vt:lpstr>
      <vt:lpstr>Slide 41</vt:lpstr>
      <vt:lpstr>Slide 42</vt:lpstr>
      <vt:lpstr>Slide 43</vt:lpstr>
      <vt:lpstr>Slide 44</vt:lpstr>
      <vt:lpstr>Slide 45</vt:lpstr>
      <vt:lpstr>Slide 46</vt:lpstr>
      <vt:lpstr>Slide 47</vt:lpstr>
      <vt:lpstr>Slide 48</vt:lpstr>
      <vt:lpstr>Slide 49</vt:lpstr>
      <vt:lpstr>Slide 50</vt:lpstr>
      <vt:lpstr>Slide 51</vt:lpstr>
      <vt:lpstr>Slide 52</vt:lpstr>
      <vt:lpstr>Slide 53</vt:lpstr>
      <vt:lpstr>Slide 54</vt:lpstr>
      <vt:lpstr>Slide 55</vt:lpstr>
      <vt:lpstr>Slide 56</vt:lpstr>
      <vt:lpstr>Slide 57</vt:lpstr>
    </vt:vector>
  </TitlesOfParts>
  <Company>Microsoft</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UNIT-III</dc:title>
  <dc:creator>prems</dc:creator>
  <cp:lastModifiedBy>snist</cp:lastModifiedBy>
  <cp:revision>123</cp:revision>
  <dcterms:created xsi:type="dcterms:W3CDTF">2019-08-13T14:59:27Z</dcterms:created>
  <dcterms:modified xsi:type="dcterms:W3CDTF">2021-11-23T06:21:10Z</dcterms:modified>
</cp:coreProperties>
</file>