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347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1" r:id="rId16"/>
    <p:sldId id="290" r:id="rId17"/>
    <p:sldId id="291" r:id="rId18"/>
    <p:sldId id="292" r:id="rId19"/>
    <p:sldId id="293" r:id="rId20"/>
    <p:sldId id="294" r:id="rId21"/>
    <p:sldId id="306" r:id="rId22"/>
    <p:sldId id="436" r:id="rId23"/>
    <p:sldId id="273" r:id="rId24"/>
    <p:sldId id="277" r:id="rId25"/>
    <p:sldId id="360" r:id="rId26"/>
    <p:sldId id="359" r:id="rId27"/>
    <p:sldId id="358" r:id="rId28"/>
    <p:sldId id="356" r:id="rId29"/>
    <p:sldId id="437" r:id="rId30"/>
    <p:sldId id="357" r:id="rId31"/>
    <p:sldId id="432" r:id="rId32"/>
    <p:sldId id="361" r:id="rId33"/>
    <p:sldId id="362" r:id="rId34"/>
    <p:sldId id="363" r:id="rId35"/>
    <p:sldId id="364" r:id="rId36"/>
    <p:sldId id="433" r:id="rId37"/>
    <p:sldId id="365" r:id="rId38"/>
    <p:sldId id="366" r:id="rId39"/>
    <p:sldId id="367" r:id="rId40"/>
    <p:sldId id="368" r:id="rId41"/>
    <p:sldId id="369" r:id="rId42"/>
    <p:sldId id="434" r:id="rId43"/>
    <p:sldId id="370" r:id="rId44"/>
    <p:sldId id="371" r:id="rId45"/>
    <p:sldId id="372" r:id="rId46"/>
    <p:sldId id="373" r:id="rId47"/>
    <p:sldId id="374" r:id="rId48"/>
    <p:sldId id="375" r:id="rId49"/>
    <p:sldId id="376" r:id="rId50"/>
    <p:sldId id="377" r:id="rId51"/>
    <p:sldId id="378" r:id="rId52"/>
    <p:sldId id="380" r:id="rId53"/>
    <p:sldId id="381" r:id="rId54"/>
    <p:sldId id="435" r:id="rId55"/>
    <p:sldId id="382" r:id="rId56"/>
    <p:sldId id="383" r:id="rId57"/>
    <p:sldId id="384" r:id="rId58"/>
    <p:sldId id="385" r:id="rId5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 snapToGrid="0" snapToObjects="1">
      <p:cViewPr varScale="1">
        <p:scale>
          <a:sx n="64" d="100"/>
          <a:sy n="64" d="100"/>
        </p:scale>
        <p:origin x="-148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3/25/2026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3/25/2026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3/25/2026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3/25/2026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3/25/2026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3/25/2026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3/25/2026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3/25/2026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3/25/2026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3/25/2026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3/25/2026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pPr/>
              <a:t>3/25/2026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Unit-1</a:t>
            </a:r>
            <a:br>
              <a:rPr lang="en-US" dirty="0" smtClean="0"/>
            </a:br>
            <a:r>
              <a:rPr lang="en-IN" b="1" dirty="0" smtClean="0"/>
              <a:t> Basic Structure of Computer</a:t>
            </a: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47800"/>
            <a:ext cx="8229600" cy="4525963"/>
          </a:xfrm>
        </p:spPr>
        <p:txBody>
          <a:bodyPr/>
          <a:lstStyle/>
          <a:p>
            <a:pPr algn="just"/>
            <a:r>
              <a:t>Computers are classified based on data handling</a:t>
            </a:r>
            <a:r>
              <a:rPr/>
              <a:t>, </a:t>
            </a:r>
            <a:r>
              <a:rPr smtClean="0"/>
              <a:t>size </a:t>
            </a:r>
            <a:r>
              <a:t>and purpose.</a:t>
            </a:r>
          </a:p>
        </p:txBody>
      </p:sp>
      <p:pic>
        <p:nvPicPr>
          <p:cNvPr id="91140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12875" y="2632710"/>
            <a:ext cx="631825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Title 1"/>
          <p:cNvSpPr txBox="1">
            <a:spLocks/>
          </p:cNvSpPr>
          <p:nvPr/>
        </p:nvSpPr>
        <p:spPr>
          <a:xfrm>
            <a:off x="685800" y="106680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Types of Computers</a:t>
            </a:r>
            <a:endParaRPr kumimoji="0" lang="en-US" sz="4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Types Based on Data Handling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t>1. Analog Computers</a:t>
            </a:r>
          </a:p>
          <a:p>
            <a:pPr>
              <a:buNone/>
            </a:pPr>
            <a:r>
              <a:t>2. Digital Computers</a:t>
            </a:r>
          </a:p>
          <a:p>
            <a:pPr>
              <a:buNone/>
            </a:pPr>
            <a:r>
              <a:t>3. Hybrid Computers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Analog Computers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t>Used for continuous data such as temperature and speed.</a:t>
            </a:r>
          </a:p>
          <a:p>
            <a:pPr algn="just"/>
            <a:r>
              <a:t>Example: Speedometer.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Digital Computers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t>Process data using binary numbers (0 and 1).</a:t>
            </a:r>
          </a:p>
          <a:p>
            <a:pPr algn="just"/>
            <a:r>
              <a:t>Examples: Desktop, Laptop, Smartphone.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Hybrid Computers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t>Combination of analog and digital computers.</a:t>
            </a:r>
          </a:p>
          <a:p>
            <a:pPr algn="just"/>
            <a:r>
              <a:t>Example: ECG machines used in hospitals.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Types Based on Size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t>1. Supercomputer</a:t>
            </a:r>
          </a:p>
          <a:p>
            <a:pPr>
              <a:buNone/>
            </a:pPr>
            <a:r>
              <a:t>2. Mainframe Computer</a:t>
            </a:r>
          </a:p>
          <a:p>
            <a:pPr>
              <a:buNone/>
            </a:pPr>
            <a:r>
              <a:t>3. Minicomputer</a:t>
            </a:r>
          </a:p>
          <a:p>
            <a:pPr>
              <a:buNone/>
            </a:pPr>
            <a:r>
              <a:t>4. Microcomputer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Supercomputer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Fastest and most powerful computers.</a:t>
            </a:r>
          </a:p>
          <a:p>
            <a:r>
              <a:t>Used for weather forecasting and space research.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Mainframe Computer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Large computers used by banks and large organizations for data processing.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Minicomputer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Medium-sized computers used by small organizations or departments.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Microcomputer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78280"/>
            <a:ext cx="8229600" cy="4525963"/>
          </a:xfrm>
        </p:spPr>
        <p:txBody>
          <a:bodyPr/>
          <a:lstStyle/>
          <a:p>
            <a:r>
              <a:t>Small personal computers such as desktops, laptops, tablets, and smartphones.</a:t>
            </a:r>
          </a:p>
        </p:txBody>
      </p:sp>
      <p:pic>
        <p:nvPicPr>
          <p:cNvPr id="81923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53553" y="2651760"/>
            <a:ext cx="6276975" cy="419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Types Based on Purpose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t>1. General Purpose Computer</a:t>
            </a:r>
          </a:p>
          <a:p>
            <a:pPr>
              <a:buNone/>
            </a:pPr>
            <a:r>
              <a:t>2. Special Purpose Computer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General Purpose Computer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Used for many tasks like word processing, internet browsing, and calculations.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Special Purpose Computer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Designed for specific tasks.</a:t>
            </a:r>
          </a:p>
          <a:p>
            <a:r>
              <a:t>Examples: ATM machines, embedded systems.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457200" y="1280160"/>
            <a:ext cx="8229600" cy="4525963"/>
          </a:xfrm>
        </p:spPr>
        <p:txBody>
          <a:bodyPr/>
          <a:lstStyle/>
          <a:p>
            <a:r>
              <a:rPr lang="en-US" dirty="0" smtClean="0"/>
              <a:t>The </a:t>
            </a:r>
            <a:r>
              <a:rPr lang="en-US" b="1" dirty="0" smtClean="0"/>
              <a:t>functional units of a computer</a:t>
            </a:r>
            <a:r>
              <a:rPr lang="en-US" dirty="0" smtClean="0"/>
              <a:t> are the main components that work together to perform data processing.</a:t>
            </a:r>
          </a:p>
          <a:p>
            <a:r>
              <a:rPr lang="en-US" dirty="0" smtClean="0"/>
              <a:t> A computer system mainly consists of </a:t>
            </a:r>
            <a:r>
              <a:rPr lang="en-US" b="1" dirty="0" smtClean="0"/>
              <a:t>five functional units</a:t>
            </a:r>
            <a:r>
              <a:rPr lang="en-US" dirty="0" smtClean="0"/>
              <a:t>.</a:t>
            </a:r>
          </a:p>
          <a:p>
            <a:endParaRPr/>
          </a:p>
        </p:txBody>
      </p:sp>
      <p:pic>
        <p:nvPicPr>
          <p:cNvPr id="75778" name="Picture 2" descr="https://www.poriyaan.in/media/imgPori/images51/zJa7FSX.jpg"/>
          <p:cNvPicPr>
            <a:picLocks noChangeAspect="1" noChangeArrowheads="1"/>
          </p:cNvPicPr>
          <p:nvPr/>
        </p:nvPicPr>
        <p:blipFill>
          <a:blip r:embed="rId2"/>
          <a:srcRect b="9580"/>
          <a:stretch>
            <a:fillRect/>
          </a:stretch>
        </p:blipFill>
        <p:spPr bwMode="auto">
          <a:xfrm>
            <a:off x="2243454" y="3859213"/>
            <a:ext cx="4339590" cy="2693987"/>
          </a:xfrm>
          <a:prstGeom prst="rect">
            <a:avLst/>
          </a:prstGeom>
          <a:noFill/>
        </p:spPr>
      </p:pic>
      <p:sp>
        <p:nvSpPr>
          <p:cNvPr id="4" name="Title 1"/>
          <p:cNvSpPr txBox="1">
            <a:spLocks/>
          </p:cNvSpPr>
          <p:nvPr/>
        </p:nvSpPr>
        <p:spPr>
          <a:xfrm>
            <a:off x="457200" y="-45720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Functional Units of a computer</a:t>
            </a:r>
            <a:r>
              <a:rPr kumimoji="0" lang="en-US" sz="4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endParaRPr kumimoji="0" lang="en-US" sz="4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457200" y="771526"/>
            <a:ext cx="8229600" cy="5700712"/>
          </a:xfrm>
        </p:spPr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en-US" b="1" dirty="0" smtClean="0"/>
              <a:t>1. Input Unit</a:t>
            </a:r>
          </a:p>
          <a:p>
            <a:r>
              <a:rPr lang="en-US" dirty="0" smtClean="0"/>
              <a:t>The </a:t>
            </a:r>
            <a:r>
              <a:rPr lang="en-US" b="1" dirty="0" smtClean="0"/>
              <a:t>Input Unit</a:t>
            </a:r>
            <a:r>
              <a:rPr lang="en-US" dirty="0" smtClean="0"/>
              <a:t> is used to enter data and instructions into the computer.</a:t>
            </a:r>
          </a:p>
          <a:p>
            <a:pPr>
              <a:buNone/>
            </a:pPr>
            <a:r>
              <a:rPr lang="en-US" b="1" dirty="0" smtClean="0"/>
              <a:t>Functions</a:t>
            </a:r>
          </a:p>
          <a:p>
            <a:r>
              <a:rPr lang="en-US" dirty="0" smtClean="0"/>
              <a:t>Accepts data from the user.</a:t>
            </a:r>
          </a:p>
          <a:p>
            <a:r>
              <a:rPr lang="en-US" dirty="0" smtClean="0"/>
              <a:t>Converts input data into machine-readable form (binary).</a:t>
            </a:r>
          </a:p>
          <a:p>
            <a:r>
              <a:rPr lang="en-US" dirty="0" smtClean="0"/>
              <a:t>Sends the data to memory or CPU for processing.</a:t>
            </a:r>
          </a:p>
          <a:p>
            <a:pPr>
              <a:buNone/>
            </a:pPr>
            <a:r>
              <a:rPr lang="en-US" b="1" dirty="0" smtClean="0"/>
              <a:t>Examples</a:t>
            </a:r>
          </a:p>
          <a:p>
            <a:r>
              <a:rPr lang="en-US" dirty="0" smtClean="0"/>
              <a:t>Keyboard</a:t>
            </a:r>
          </a:p>
          <a:p>
            <a:r>
              <a:rPr lang="en-US" dirty="0" smtClean="0"/>
              <a:t>Mouse</a:t>
            </a:r>
          </a:p>
          <a:p>
            <a:r>
              <a:rPr lang="en-US" dirty="0" smtClean="0"/>
              <a:t>Scanner</a:t>
            </a:r>
          </a:p>
          <a:p>
            <a:r>
              <a:rPr lang="en-US" dirty="0" smtClean="0"/>
              <a:t>Microphone</a:t>
            </a:r>
          </a:p>
          <a:p>
            <a:r>
              <a:rPr lang="en-US" dirty="0" smtClean="0"/>
              <a:t>Webcam</a:t>
            </a:r>
          </a:p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457200" y="271463"/>
            <a:ext cx="8229600" cy="6200775"/>
          </a:xfrm>
        </p:spPr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en-US" b="1" dirty="0" smtClean="0"/>
              <a:t>2. Memory Unit (Storage Unit)</a:t>
            </a:r>
          </a:p>
          <a:p>
            <a:r>
              <a:rPr lang="en-US" dirty="0" smtClean="0"/>
              <a:t>The </a:t>
            </a:r>
            <a:r>
              <a:rPr lang="en-US" b="1" dirty="0" smtClean="0"/>
              <a:t>Memory Unit</a:t>
            </a:r>
            <a:r>
              <a:rPr lang="en-US" dirty="0" smtClean="0"/>
              <a:t> stores data, instructions, and results temporarily or permanently.</a:t>
            </a:r>
          </a:p>
          <a:p>
            <a:pPr>
              <a:buNone/>
            </a:pPr>
            <a:r>
              <a:rPr lang="en-US" b="1" dirty="0" smtClean="0"/>
              <a:t>Functions</a:t>
            </a:r>
          </a:p>
          <a:p>
            <a:r>
              <a:rPr lang="en-US" dirty="0" smtClean="0"/>
              <a:t>Stores input data.</a:t>
            </a:r>
          </a:p>
          <a:p>
            <a:r>
              <a:rPr lang="en-US" dirty="0" smtClean="0"/>
              <a:t>Stores instructions for processing.</a:t>
            </a:r>
          </a:p>
          <a:p>
            <a:r>
              <a:rPr lang="en-US" dirty="0" smtClean="0"/>
              <a:t>Stores intermediate and final results.</a:t>
            </a:r>
          </a:p>
          <a:p>
            <a:pPr>
              <a:buNone/>
            </a:pPr>
            <a:r>
              <a:rPr lang="en-US" b="1" dirty="0" smtClean="0"/>
              <a:t>Types of Memory</a:t>
            </a:r>
          </a:p>
          <a:p>
            <a:r>
              <a:rPr lang="en-US" b="1" dirty="0" smtClean="0"/>
              <a:t>Primary Memory</a:t>
            </a:r>
            <a:endParaRPr lang="en-US" dirty="0" smtClean="0"/>
          </a:p>
          <a:p>
            <a:pPr lvl="1"/>
            <a:r>
              <a:rPr lang="en-US" dirty="0" smtClean="0"/>
              <a:t>RAM</a:t>
            </a:r>
          </a:p>
          <a:p>
            <a:pPr lvl="1"/>
            <a:r>
              <a:rPr lang="en-US" dirty="0" smtClean="0"/>
              <a:t>ROM</a:t>
            </a:r>
          </a:p>
          <a:p>
            <a:pPr lvl="1"/>
            <a:r>
              <a:rPr lang="en-US" dirty="0" smtClean="0"/>
              <a:t>Cache</a:t>
            </a:r>
          </a:p>
          <a:p>
            <a:r>
              <a:rPr lang="en-US" b="1" dirty="0" smtClean="0"/>
              <a:t>Secondary Memory</a:t>
            </a:r>
            <a:endParaRPr lang="en-US" dirty="0" smtClean="0"/>
          </a:p>
          <a:p>
            <a:pPr lvl="1"/>
            <a:r>
              <a:rPr lang="en-US" dirty="0" smtClean="0"/>
              <a:t>Hard Disk</a:t>
            </a:r>
          </a:p>
          <a:p>
            <a:pPr lvl="1"/>
            <a:r>
              <a:rPr lang="en-US" dirty="0" smtClean="0"/>
              <a:t>SSD</a:t>
            </a:r>
          </a:p>
          <a:p>
            <a:pPr lvl="1"/>
            <a:r>
              <a:rPr lang="en-US" dirty="0" smtClean="0"/>
              <a:t>Pen Drive</a:t>
            </a:r>
          </a:p>
          <a:p>
            <a:pPr lvl="1"/>
            <a:r>
              <a:rPr lang="en-US" dirty="0" smtClean="0"/>
              <a:t>CD/DVD</a:t>
            </a:r>
          </a:p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457200" y="271463"/>
            <a:ext cx="8229600" cy="6200775"/>
          </a:xfrm>
        </p:spPr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en-US" b="1" dirty="0" smtClean="0"/>
              <a:t>3. Arithmetic Logic Unit (ALU)</a:t>
            </a:r>
          </a:p>
          <a:p>
            <a:r>
              <a:rPr lang="en-US" dirty="0" smtClean="0"/>
              <a:t>The </a:t>
            </a:r>
            <a:r>
              <a:rPr lang="en-US" b="1" dirty="0" smtClean="0"/>
              <a:t>ALU</a:t>
            </a:r>
            <a:r>
              <a:rPr lang="en-US" dirty="0" smtClean="0"/>
              <a:t> performs all </a:t>
            </a:r>
            <a:r>
              <a:rPr lang="en-US" b="1" dirty="0" smtClean="0"/>
              <a:t>arithmetic and logical operations</a:t>
            </a:r>
            <a:r>
              <a:rPr lang="en-US" dirty="0" smtClean="0"/>
              <a:t> in a computer.</a:t>
            </a:r>
          </a:p>
          <a:p>
            <a:pPr>
              <a:buNone/>
            </a:pPr>
            <a:r>
              <a:rPr lang="en-US" b="1" dirty="0" smtClean="0"/>
              <a:t>Arithmetic Operations</a:t>
            </a:r>
          </a:p>
          <a:p>
            <a:r>
              <a:rPr lang="en-US" dirty="0" smtClean="0"/>
              <a:t>Addition</a:t>
            </a:r>
          </a:p>
          <a:p>
            <a:r>
              <a:rPr lang="en-US" dirty="0" smtClean="0"/>
              <a:t>Subtraction</a:t>
            </a:r>
          </a:p>
          <a:p>
            <a:r>
              <a:rPr lang="en-US" dirty="0" smtClean="0"/>
              <a:t>Multiplication</a:t>
            </a:r>
          </a:p>
          <a:p>
            <a:r>
              <a:rPr lang="en-US" dirty="0" smtClean="0"/>
              <a:t>Division</a:t>
            </a:r>
          </a:p>
          <a:p>
            <a:pPr>
              <a:buNone/>
            </a:pPr>
            <a:r>
              <a:rPr lang="en-US" b="1" dirty="0" smtClean="0"/>
              <a:t>Logical Operations</a:t>
            </a:r>
          </a:p>
          <a:p>
            <a:r>
              <a:rPr lang="en-US" dirty="0" smtClean="0"/>
              <a:t>AND</a:t>
            </a:r>
          </a:p>
          <a:p>
            <a:r>
              <a:rPr lang="en-US" dirty="0" smtClean="0"/>
              <a:t>OR</a:t>
            </a:r>
          </a:p>
          <a:p>
            <a:r>
              <a:rPr lang="en-US" dirty="0" smtClean="0"/>
              <a:t>NOT</a:t>
            </a:r>
          </a:p>
          <a:p>
            <a:r>
              <a:rPr lang="en-US" dirty="0" smtClean="0"/>
              <a:t>Comparison operations (&lt;, &gt;, =)</a:t>
            </a:r>
          </a:p>
          <a:p>
            <a:r>
              <a:rPr lang="en-US" dirty="0" smtClean="0"/>
              <a:t>The ALU is a part of the </a:t>
            </a:r>
            <a:r>
              <a:rPr lang="en-US" b="1" dirty="0" smtClean="0"/>
              <a:t>CPU</a:t>
            </a:r>
            <a:r>
              <a:rPr lang="en-US" dirty="0" smtClean="0"/>
              <a:t>.</a:t>
            </a:r>
          </a:p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457200" y="271463"/>
            <a:ext cx="8229600" cy="6200775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b="1" dirty="0" smtClean="0"/>
              <a:t>4. Control Unit (CU)</a:t>
            </a:r>
          </a:p>
          <a:p>
            <a:r>
              <a:rPr lang="en-US" dirty="0" smtClean="0"/>
              <a:t>The </a:t>
            </a:r>
            <a:r>
              <a:rPr lang="en-US" b="1" dirty="0" smtClean="0"/>
              <a:t>Control Unit</a:t>
            </a:r>
            <a:r>
              <a:rPr lang="en-US" dirty="0" smtClean="0"/>
              <a:t> controls and coordinates all operations of the computer.</a:t>
            </a:r>
          </a:p>
          <a:p>
            <a:pPr>
              <a:buNone/>
            </a:pPr>
            <a:r>
              <a:rPr lang="en-US" b="1" dirty="0" smtClean="0"/>
              <a:t>Functions</a:t>
            </a:r>
          </a:p>
          <a:p>
            <a:r>
              <a:rPr lang="en-US" dirty="0" smtClean="0"/>
              <a:t>Directs the flow of data between components.</a:t>
            </a:r>
          </a:p>
          <a:p>
            <a:r>
              <a:rPr lang="en-US" dirty="0" smtClean="0"/>
              <a:t>Fetches instructions from memory.</a:t>
            </a:r>
          </a:p>
          <a:p>
            <a:r>
              <a:rPr lang="en-US" dirty="0" smtClean="0"/>
              <a:t>Decodes instructions.</a:t>
            </a:r>
          </a:p>
          <a:p>
            <a:r>
              <a:rPr lang="en-US" dirty="0" smtClean="0"/>
              <a:t>Controls execution of instructions.</a:t>
            </a:r>
          </a:p>
          <a:p>
            <a:r>
              <a:rPr lang="en-US" dirty="0" smtClean="0"/>
              <a:t>The CU acts as the </a:t>
            </a:r>
            <a:r>
              <a:rPr lang="en-US" b="1" dirty="0" smtClean="0"/>
              <a:t>brain manager of the computer system</a:t>
            </a:r>
            <a:r>
              <a:rPr lang="en-US" dirty="0" smtClean="0"/>
              <a:t>.</a:t>
            </a:r>
          </a:p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457200" y="271463"/>
            <a:ext cx="8229600" cy="6200775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en-US" b="1" dirty="0" smtClean="0"/>
              <a:t>5. Output Unit</a:t>
            </a:r>
          </a:p>
          <a:p>
            <a:r>
              <a:rPr lang="en-US" dirty="0" smtClean="0"/>
              <a:t>The </a:t>
            </a:r>
            <a:r>
              <a:rPr lang="en-US" b="1" dirty="0" smtClean="0"/>
              <a:t>Output Unit</a:t>
            </a:r>
            <a:r>
              <a:rPr lang="en-US" dirty="0" smtClean="0"/>
              <a:t> displays the processed results to the user.</a:t>
            </a:r>
          </a:p>
          <a:p>
            <a:pPr>
              <a:buNone/>
            </a:pPr>
            <a:r>
              <a:rPr lang="en-US" b="1" dirty="0" smtClean="0"/>
              <a:t>Functions</a:t>
            </a:r>
          </a:p>
          <a:p>
            <a:r>
              <a:rPr lang="en-US" dirty="0" smtClean="0"/>
              <a:t>Converts machine results into human-readable form.</a:t>
            </a:r>
          </a:p>
          <a:p>
            <a:r>
              <a:rPr lang="en-US" dirty="0" smtClean="0"/>
              <a:t>Presents results to the user.</a:t>
            </a:r>
          </a:p>
          <a:p>
            <a:pPr>
              <a:buNone/>
            </a:pPr>
            <a:r>
              <a:rPr lang="en-US" b="1" dirty="0" smtClean="0"/>
              <a:t>Examples</a:t>
            </a:r>
          </a:p>
          <a:p>
            <a:r>
              <a:rPr lang="en-US" dirty="0" smtClean="0"/>
              <a:t>Monitor</a:t>
            </a:r>
          </a:p>
          <a:p>
            <a:r>
              <a:rPr lang="en-US" dirty="0" smtClean="0"/>
              <a:t>Printer</a:t>
            </a:r>
          </a:p>
          <a:p>
            <a:r>
              <a:rPr lang="en-US" dirty="0" smtClean="0"/>
              <a:t>Speaker</a:t>
            </a:r>
          </a:p>
          <a:p>
            <a:r>
              <a:rPr lang="en-US" dirty="0" smtClean="0"/>
              <a:t>Projector</a:t>
            </a:r>
          </a:p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b="1" dirty="0" smtClean="0"/>
              <a:t>Basic Operational Concepts</a:t>
            </a: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>
          <a:xfrm>
            <a:off x="512762" y="6024353"/>
            <a:ext cx="7793038" cy="465137"/>
          </a:xfrm>
        </p:spPr>
        <p:txBody>
          <a:bodyPr/>
          <a:lstStyle/>
          <a:p>
            <a:r>
              <a:rPr lang="en-US" sz="2400"/>
              <a:t>        Connections between the processor and the memory</a:t>
            </a:r>
          </a:p>
        </p:txBody>
      </p:sp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817562" y="2755690"/>
            <a:ext cx="6629400" cy="3124200"/>
            <a:chOff x="672" y="1632"/>
            <a:chExt cx="4176" cy="1968"/>
          </a:xfrm>
        </p:grpSpPr>
        <p:sp>
          <p:nvSpPr>
            <p:cNvPr id="20484" name="Rectangle 4"/>
            <p:cNvSpPr>
              <a:spLocks noChangeArrowheads="1"/>
            </p:cNvSpPr>
            <p:nvPr/>
          </p:nvSpPr>
          <p:spPr bwMode="auto">
            <a:xfrm>
              <a:off x="672" y="1632"/>
              <a:ext cx="4176" cy="1968"/>
            </a:xfrm>
            <a:prstGeom prst="rect">
              <a:avLst/>
            </a:prstGeom>
            <a:solidFill>
              <a:srgbClr val="DDDDDD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0485" name="Rectangle 5"/>
            <p:cNvSpPr>
              <a:spLocks noChangeArrowheads="1"/>
            </p:cNvSpPr>
            <p:nvPr/>
          </p:nvSpPr>
          <p:spPr bwMode="auto">
            <a:xfrm>
              <a:off x="864" y="1776"/>
              <a:ext cx="1056" cy="240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en-US" sz="2000">
                  <a:latin typeface="Tahoma" pitchFamily="34" charset="0"/>
                </a:rPr>
                <a:t>MAR</a:t>
              </a:r>
            </a:p>
          </p:txBody>
        </p:sp>
        <p:sp>
          <p:nvSpPr>
            <p:cNvPr id="20486" name="Rectangle 6"/>
            <p:cNvSpPr>
              <a:spLocks noChangeArrowheads="1"/>
            </p:cNvSpPr>
            <p:nvPr/>
          </p:nvSpPr>
          <p:spPr bwMode="auto">
            <a:xfrm>
              <a:off x="864" y="2208"/>
              <a:ext cx="1056" cy="240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en-US" sz="2000">
                  <a:latin typeface="Tahoma" pitchFamily="34" charset="0"/>
                </a:rPr>
                <a:t>PC</a:t>
              </a:r>
            </a:p>
          </p:txBody>
        </p:sp>
        <p:sp>
          <p:nvSpPr>
            <p:cNvPr id="20487" name="Rectangle 7"/>
            <p:cNvSpPr>
              <a:spLocks noChangeArrowheads="1"/>
            </p:cNvSpPr>
            <p:nvPr/>
          </p:nvSpPr>
          <p:spPr bwMode="auto">
            <a:xfrm>
              <a:off x="864" y="2592"/>
              <a:ext cx="1056" cy="240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en-US" sz="2000">
                  <a:latin typeface="Tahoma" pitchFamily="34" charset="0"/>
                </a:rPr>
                <a:t>IR</a:t>
              </a:r>
            </a:p>
          </p:txBody>
        </p:sp>
        <p:sp>
          <p:nvSpPr>
            <p:cNvPr id="20488" name="Rectangle 8"/>
            <p:cNvSpPr>
              <a:spLocks noChangeArrowheads="1"/>
            </p:cNvSpPr>
            <p:nvPr/>
          </p:nvSpPr>
          <p:spPr bwMode="auto">
            <a:xfrm>
              <a:off x="2400" y="1776"/>
              <a:ext cx="768" cy="240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en-US" sz="2000">
                  <a:latin typeface="Tahoma" pitchFamily="34" charset="0"/>
                </a:rPr>
                <a:t>MDR</a:t>
              </a:r>
            </a:p>
          </p:txBody>
        </p:sp>
        <p:sp>
          <p:nvSpPr>
            <p:cNvPr id="20489" name="Rectangle 9"/>
            <p:cNvSpPr>
              <a:spLocks noChangeArrowheads="1"/>
            </p:cNvSpPr>
            <p:nvPr/>
          </p:nvSpPr>
          <p:spPr bwMode="auto">
            <a:xfrm>
              <a:off x="2400" y="2112"/>
              <a:ext cx="768" cy="240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en-US" sz="2000">
                  <a:latin typeface="Tahoma" pitchFamily="34" charset="0"/>
                </a:rPr>
                <a:t>R</a:t>
              </a:r>
              <a:r>
                <a:rPr lang="en-US" sz="2000" baseline="-25000">
                  <a:latin typeface="Tahoma" pitchFamily="34" charset="0"/>
                </a:rPr>
                <a:t>0</a:t>
              </a:r>
              <a:endParaRPr lang="en-US" sz="2000">
                <a:latin typeface="Tahoma" pitchFamily="34" charset="0"/>
              </a:endParaRPr>
            </a:p>
          </p:txBody>
        </p:sp>
        <p:sp>
          <p:nvSpPr>
            <p:cNvPr id="20490" name="Rectangle 10"/>
            <p:cNvSpPr>
              <a:spLocks noChangeArrowheads="1"/>
            </p:cNvSpPr>
            <p:nvPr/>
          </p:nvSpPr>
          <p:spPr bwMode="auto">
            <a:xfrm>
              <a:off x="2400" y="2343"/>
              <a:ext cx="768" cy="240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en-US" sz="2000">
                  <a:latin typeface="Tahoma" pitchFamily="34" charset="0"/>
                </a:rPr>
                <a:t>R</a:t>
              </a:r>
              <a:r>
                <a:rPr lang="en-US" sz="2000" baseline="-25000">
                  <a:latin typeface="Tahoma" pitchFamily="34" charset="0"/>
                </a:rPr>
                <a:t>1</a:t>
              </a:r>
            </a:p>
          </p:txBody>
        </p:sp>
        <p:sp>
          <p:nvSpPr>
            <p:cNvPr id="20491" name="Rectangle 11"/>
            <p:cNvSpPr>
              <a:spLocks noChangeArrowheads="1"/>
            </p:cNvSpPr>
            <p:nvPr/>
          </p:nvSpPr>
          <p:spPr bwMode="auto">
            <a:xfrm>
              <a:off x="2400" y="2583"/>
              <a:ext cx="768" cy="393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lnSpc>
                  <a:spcPct val="10000"/>
                </a:lnSpc>
              </a:pPr>
              <a:r>
                <a:rPr lang="en-US" sz="2000">
                  <a:latin typeface="Tahoma" pitchFamily="34" charset="0"/>
                </a:rPr>
                <a:t>.</a:t>
              </a:r>
            </a:p>
            <a:p>
              <a:pPr algn="ctr">
                <a:lnSpc>
                  <a:spcPct val="10000"/>
                </a:lnSpc>
              </a:pPr>
              <a:r>
                <a:rPr lang="en-US" sz="2000">
                  <a:latin typeface="Tahoma" pitchFamily="34" charset="0"/>
                </a:rPr>
                <a:t>.</a:t>
              </a:r>
            </a:p>
            <a:p>
              <a:pPr algn="ctr"/>
              <a:r>
                <a:rPr lang="en-US" sz="2000">
                  <a:latin typeface="Tahoma" pitchFamily="34" charset="0"/>
                </a:rPr>
                <a:t>.</a:t>
              </a:r>
            </a:p>
          </p:txBody>
        </p:sp>
        <p:sp>
          <p:nvSpPr>
            <p:cNvPr id="20492" name="Rectangle 12"/>
            <p:cNvSpPr>
              <a:spLocks noChangeArrowheads="1"/>
            </p:cNvSpPr>
            <p:nvPr/>
          </p:nvSpPr>
          <p:spPr bwMode="auto">
            <a:xfrm>
              <a:off x="2400" y="2976"/>
              <a:ext cx="768" cy="240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en-US" sz="2000">
                  <a:latin typeface="Tahoma" pitchFamily="34" charset="0"/>
                </a:rPr>
                <a:t>R</a:t>
              </a:r>
              <a:r>
                <a:rPr lang="en-US" sz="2000" baseline="-25000">
                  <a:latin typeface="Tahoma" pitchFamily="34" charset="0"/>
                </a:rPr>
                <a:t>n-1</a:t>
              </a:r>
            </a:p>
          </p:txBody>
        </p:sp>
        <p:sp>
          <p:nvSpPr>
            <p:cNvPr id="20493" name="Rectangle 13"/>
            <p:cNvSpPr>
              <a:spLocks noChangeArrowheads="1"/>
            </p:cNvSpPr>
            <p:nvPr/>
          </p:nvSpPr>
          <p:spPr bwMode="auto">
            <a:xfrm>
              <a:off x="3840" y="1770"/>
              <a:ext cx="768" cy="52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en-US" sz="1800" b="1">
                  <a:latin typeface="Tahoma" pitchFamily="34" charset="0"/>
                </a:rPr>
                <a:t>Control</a:t>
              </a:r>
            </a:p>
          </p:txBody>
        </p:sp>
        <p:sp>
          <p:nvSpPr>
            <p:cNvPr id="20494" name="Rectangle 14"/>
            <p:cNvSpPr>
              <a:spLocks noChangeArrowheads="1"/>
            </p:cNvSpPr>
            <p:nvPr/>
          </p:nvSpPr>
          <p:spPr bwMode="auto">
            <a:xfrm>
              <a:off x="3840" y="2685"/>
              <a:ext cx="768" cy="52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en-US" sz="1800" b="1">
                  <a:latin typeface="Tahoma" pitchFamily="34" charset="0"/>
                </a:rPr>
                <a:t>ALU</a:t>
              </a:r>
            </a:p>
          </p:txBody>
        </p:sp>
        <p:sp>
          <p:nvSpPr>
            <p:cNvPr id="20495" name="Rectangle 15"/>
            <p:cNvSpPr>
              <a:spLocks noChangeArrowheads="1"/>
            </p:cNvSpPr>
            <p:nvPr/>
          </p:nvSpPr>
          <p:spPr bwMode="auto">
            <a:xfrm>
              <a:off x="2400" y="3264"/>
              <a:ext cx="768" cy="2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en-US" sz="1400" i="1">
                  <a:latin typeface="Tahoma" pitchFamily="34" charset="0"/>
                </a:rPr>
                <a:t>n</a:t>
              </a:r>
              <a:r>
                <a:rPr lang="en-US" sz="1400">
                  <a:latin typeface="Tahoma" pitchFamily="34" charset="0"/>
                </a:rPr>
                <a:t>  general purpose</a:t>
              </a:r>
            </a:p>
            <a:p>
              <a:pPr algn="ctr"/>
              <a:r>
                <a:rPr lang="en-US" sz="1400">
                  <a:latin typeface="Tahoma" pitchFamily="34" charset="0"/>
                </a:rPr>
                <a:t> registers</a:t>
              </a:r>
            </a:p>
          </p:txBody>
        </p:sp>
      </p:grpSp>
      <p:sp>
        <p:nvSpPr>
          <p:cNvPr id="20496" name="Rectangle 16"/>
          <p:cNvSpPr>
            <a:spLocks noChangeArrowheads="1"/>
          </p:cNvSpPr>
          <p:nvPr/>
        </p:nvSpPr>
        <p:spPr bwMode="auto">
          <a:xfrm>
            <a:off x="3027362" y="926890"/>
            <a:ext cx="2362200" cy="762000"/>
          </a:xfrm>
          <a:prstGeom prst="rect">
            <a:avLst/>
          </a:prstGeom>
          <a:solidFill>
            <a:srgbClr val="FFFF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 dirty="0">
                <a:latin typeface="Tahoma" pitchFamily="34" charset="0"/>
              </a:rPr>
              <a:t>Memory</a:t>
            </a:r>
          </a:p>
        </p:txBody>
      </p:sp>
      <p:sp>
        <p:nvSpPr>
          <p:cNvPr id="20497" name="AutoShape 17"/>
          <p:cNvSpPr>
            <a:spLocks noChangeArrowheads="1"/>
          </p:cNvSpPr>
          <p:nvPr/>
        </p:nvSpPr>
        <p:spPr bwMode="auto">
          <a:xfrm>
            <a:off x="4108450" y="1722228"/>
            <a:ext cx="228600" cy="1219200"/>
          </a:xfrm>
          <a:prstGeom prst="upDownArrow">
            <a:avLst>
              <a:gd name="adj1" fmla="val 50000"/>
              <a:gd name="adj2" fmla="val 106667"/>
            </a:avLst>
          </a:prstGeom>
          <a:solidFill>
            <a:srgbClr val="FFFF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0498" name="AutoShape 18"/>
          <p:cNvSpPr>
            <a:spLocks noChangeArrowheads="1"/>
          </p:cNvSpPr>
          <p:nvPr/>
        </p:nvSpPr>
        <p:spPr bwMode="auto">
          <a:xfrm rot="1819523">
            <a:off x="2787650" y="1585703"/>
            <a:ext cx="228600" cy="1447800"/>
          </a:xfrm>
          <a:prstGeom prst="upArrow">
            <a:avLst>
              <a:gd name="adj1" fmla="val 50000"/>
              <a:gd name="adj2" fmla="val 158333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0499" name="AutoShape 19"/>
          <p:cNvSpPr>
            <a:spLocks noChangeArrowheads="1"/>
          </p:cNvSpPr>
          <p:nvPr/>
        </p:nvSpPr>
        <p:spPr bwMode="auto">
          <a:xfrm rot="-2835048">
            <a:off x="5387181" y="1400759"/>
            <a:ext cx="269875" cy="1833563"/>
          </a:xfrm>
          <a:prstGeom prst="upDownArrow">
            <a:avLst>
              <a:gd name="adj1" fmla="val 50000"/>
              <a:gd name="adj2" fmla="val 135882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0500" name="Rectangle 20"/>
          <p:cNvSpPr>
            <a:spLocks noChangeArrowheads="1"/>
          </p:cNvSpPr>
          <p:nvPr/>
        </p:nvSpPr>
        <p:spPr bwMode="auto">
          <a:xfrm>
            <a:off x="6989762" y="1460290"/>
            <a:ext cx="1295400" cy="609600"/>
          </a:xfrm>
          <a:prstGeom prst="rect">
            <a:avLst/>
          </a:prstGeom>
          <a:solidFill>
            <a:srgbClr val="FFFF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2000">
              <a:latin typeface="Tahoma" pitchFamily="34" charset="0"/>
            </a:endParaRPr>
          </a:p>
          <a:p>
            <a:pPr algn="ctr"/>
            <a:r>
              <a:rPr lang="en-US" sz="2000">
                <a:latin typeface="Tahoma" pitchFamily="34" charset="0"/>
              </a:rPr>
              <a:t>Processor</a:t>
            </a:r>
          </a:p>
          <a:p>
            <a:pPr algn="ctr"/>
            <a:endParaRPr lang="en-US" sz="2000">
              <a:latin typeface="Tahoma" pitchFamily="34" charset="0"/>
            </a:endParaRPr>
          </a:p>
        </p:txBody>
      </p:sp>
      <p:sp>
        <p:nvSpPr>
          <p:cNvPr id="20501" name="Line 21"/>
          <p:cNvSpPr>
            <a:spLocks noChangeShapeType="1"/>
          </p:cNvSpPr>
          <p:nvPr/>
        </p:nvSpPr>
        <p:spPr bwMode="auto">
          <a:xfrm flipH="1">
            <a:off x="6989762" y="2146090"/>
            <a:ext cx="533400" cy="609600"/>
          </a:xfrm>
          <a:prstGeom prst="line">
            <a:avLst/>
          </a:prstGeom>
          <a:noFill/>
          <a:ln w="9525">
            <a:solidFill>
              <a:schemeClr val="tx1"/>
            </a:solidFill>
            <a:miter lim="800000"/>
            <a:headEnd/>
            <a:tailEnd type="triangle" w="med" len="med"/>
          </a:ln>
          <a:effectLst/>
        </p:spPr>
        <p:txBody>
          <a:bodyPr wrap="none"/>
          <a:lstStyle/>
          <a:p>
            <a:endParaRPr lang="en-US"/>
          </a:p>
        </p:txBody>
      </p:sp>
      <p:sp>
        <p:nvSpPr>
          <p:cNvPr id="22" name="Rectangle 21"/>
          <p:cNvSpPr/>
          <p:nvPr/>
        </p:nvSpPr>
        <p:spPr>
          <a:xfrm>
            <a:off x="2190038" y="252829"/>
            <a:ext cx="472238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u="sng" dirty="0" smtClean="0"/>
              <a:t>Basic operational concepts</a:t>
            </a:r>
            <a:endParaRPr lang="en-US" sz="3200" b="1" u="sng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190038" y="252829"/>
            <a:ext cx="472238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u="sng" dirty="0" smtClean="0"/>
              <a:t>Basic operational concepts</a:t>
            </a:r>
            <a:endParaRPr lang="en-US" sz="3200" b="1" u="sng" dirty="0"/>
          </a:p>
        </p:txBody>
      </p:sp>
      <p:sp>
        <p:nvSpPr>
          <p:cNvPr id="3" name="Rectangle 2"/>
          <p:cNvSpPr/>
          <p:nvPr/>
        </p:nvSpPr>
        <p:spPr>
          <a:xfrm>
            <a:off x="411480" y="1127760"/>
            <a:ext cx="830580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Font typeface="Arial" pitchFamily="34" charset="0"/>
              <a:buChar char="•"/>
            </a:pPr>
            <a:r>
              <a:rPr lang="en-US" sz="2800" dirty="0" smtClean="0"/>
              <a:t>To perform any task, a </a:t>
            </a:r>
            <a:r>
              <a:rPr lang="en-US" sz="2800" b="1" dirty="0" smtClean="0"/>
              <a:t>program</a:t>
            </a:r>
            <a:r>
              <a:rPr lang="en-US" sz="2800" dirty="0" smtClean="0"/>
              <a:t> (a list of instructions) is stored in </a:t>
            </a:r>
            <a:r>
              <a:rPr lang="en-US" sz="2800" b="1" dirty="0" smtClean="0"/>
              <a:t>memory</a:t>
            </a:r>
            <a:r>
              <a:rPr lang="en-US" sz="2800" dirty="0" smtClean="0"/>
              <a:t>.</a:t>
            </a:r>
          </a:p>
          <a:p>
            <a:pPr algn="just">
              <a:buFont typeface="Arial" pitchFamily="34" charset="0"/>
              <a:buChar char="•"/>
            </a:pPr>
            <a:endParaRPr lang="en-US" sz="2800" dirty="0" smtClean="0"/>
          </a:p>
          <a:p>
            <a:pPr algn="just">
              <a:buFont typeface="Arial" pitchFamily="34" charset="0"/>
              <a:buChar char="•"/>
            </a:pPr>
            <a:r>
              <a:rPr lang="en-US" sz="2800" dirty="0" smtClean="0"/>
              <a:t>The </a:t>
            </a:r>
            <a:r>
              <a:rPr lang="en-US" sz="2800" b="1" dirty="0" smtClean="0"/>
              <a:t>processor (CPU)</a:t>
            </a:r>
            <a:r>
              <a:rPr lang="en-US" sz="2800" dirty="0" smtClean="0"/>
              <a:t> takes one instruction at a time from memory and executes it.</a:t>
            </a:r>
          </a:p>
          <a:p>
            <a:pPr algn="just">
              <a:buFont typeface="Arial" pitchFamily="34" charset="0"/>
              <a:buChar char="•"/>
            </a:pPr>
            <a:endParaRPr lang="en-US" sz="2800" dirty="0" smtClean="0"/>
          </a:p>
          <a:p>
            <a:pPr algn="just">
              <a:buFont typeface="Arial" pitchFamily="34" charset="0"/>
              <a:buChar char="•"/>
            </a:pPr>
            <a:r>
              <a:rPr lang="en-US" sz="2800" dirty="0" smtClean="0"/>
              <a:t>The </a:t>
            </a:r>
            <a:r>
              <a:rPr lang="en-US" sz="2800" b="1" dirty="0" smtClean="0"/>
              <a:t>data used by the instructions</a:t>
            </a:r>
            <a:r>
              <a:rPr lang="en-US" sz="2800" dirty="0" smtClean="0"/>
              <a:t> is also stored in memory.</a:t>
            </a:r>
          </a:p>
          <a:p>
            <a:pPr algn="just"/>
            <a:endParaRPr lang="pt-BR" sz="2800" dirty="0" smtClean="0"/>
          </a:p>
          <a:p>
            <a:pPr algn="just"/>
            <a:r>
              <a:rPr lang="pt-BR" sz="2800" b="1" dirty="0" smtClean="0"/>
              <a:t>	</a:t>
            </a:r>
            <a:endParaRPr 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232954" y="289560"/>
            <a:ext cx="8728166" cy="6200775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US" sz="2400" b="1" dirty="0" smtClean="0"/>
              <a:t>Instruction Register (IR)</a:t>
            </a:r>
          </a:p>
          <a:p>
            <a:r>
              <a:rPr lang="en-US" sz="2400" b="1" dirty="0" smtClean="0"/>
              <a:t>Instruction Register (IR)</a:t>
            </a:r>
            <a:r>
              <a:rPr lang="en-US" sz="2400" dirty="0" smtClean="0"/>
              <a:t> stores the </a:t>
            </a:r>
            <a:r>
              <a:rPr lang="en-US" sz="2400" b="1" dirty="0" smtClean="0"/>
              <a:t>instruction that the CPU is currently executing</a:t>
            </a:r>
            <a:r>
              <a:rPr lang="en-US" sz="2400" dirty="0" smtClean="0"/>
              <a:t>.</a:t>
            </a:r>
          </a:p>
          <a:p>
            <a:pPr>
              <a:buNone/>
            </a:pPr>
            <a:r>
              <a:rPr lang="en-US" sz="2400" b="1" dirty="0" smtClean="0"/>
              <a:t>Simple meaning:</a:t>
            </a:r>
            <a:endParaRPr lang="en-US" sz="2400" dirty="0" smtClean="0"/>
          </a:p>
          <a:p>
            <a:r>
              <a:rPr lang="en-US" sz="2400" dirty="0" smtClean="0"/>
              <a:t>IR holds the </a:t>
            </a:r>
            <a:r>
              <a:rPr lang="en-US" sz="2400" b="1" dirty="0" smtClean="0"/>
              <a:t>current instruction</a:t>
            </a:r>
            <a:r>
              <a:rPr lang="en-US" sz="2400" dirty="0" smtClean="0"/>
              <a:t>.</a:t>
            </a:r>
          </a:p>
          <a:p>
            <a:r>
              <a:rPr lang="en-US" sz="2400" dirty="0" smtClean="0"/>
              <a:t>The </a:t>
            </a:r>
            <a:r>
              <a:rPr lang="en-US" sz="2400" b="1" dirty="0" smtClean="0"/>
              <a:t>control unit reads this instruction</a:t>
            </a:r>
            <a:r>
              <a:rPr lang="en-US" sz="2400" dirty="0" smtClean="0"/>
              <a:t> and generates signals to execute it.</a:t>
            </a:r>
          </a:p>
          <a:p>
            <a:pPr>
              <a:buNone/>
            </a:pPr>
            <a:r>
              <a:rPr lang="en-US" sz="2400" b="1" dirty="0" smtClean="0"/>
              <a:t>Example:</a:t>
            </a:r>
            <a:r>
              <a:rPr lang="en-US" sz="2400" dirty="0" smtClean="0"/>
              <a:t/>
            </a:r>
            <a:br>
              <a:rPr lang="en-US" sz="2400" dirty="0" smtClean="0"/>
            </a:br>
            <a:r>
              <a:rPr lang="en-US" sz="2400" dirty="0" smtClean="0"/>
              <a:t>If the CPU is executing</a:t>
            </a:r>
          </a:p>
          <a:p>
            <a:r>
              <a:rPr lang="en-US" sz="2400" dirty="0" smtClean="0"/>
              <a:t>Add R1, R0</a:t>
            </a:r>
          </a:p>
          <a:p>
            <a:r>
              <a:rPr lang="en-US" sz="2400" dirty="0" smtClean="0"/>
              <a:t>this instruction will be stored in the </a:t>
            </a:r>
            <a:r>
              <a:rPr lang="en-US" sz="2400" b="1" dirty="0" smtClean="0"/>
              <a:t>IR</a:t>
            </a:r>
            <a:r>
              <a:rPr lang="en-US" sz="2400" dirty="0" smtClean="0"/>
              <a:t>.</a:t>
            </a:r>
            <a:endParaRPr lang="en-US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232954" y="289560"/>
            <a:ext cx="8728166" cy="6200775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US" sz="2400" b="1" dirty="0" smtClean="0"/>
              <a:t>Program Counter (PC)</a:t>
            </a:r>
          </a:p>
          <a:p>
            <a:r>
              <a:rPr lang="en-US" sz="2400" dirty="0" smtClean="0"/>
              <a:t>The </a:t>
            </a:r>
            <a:r>
              <a:rPr lang="en-US" sz="2400" b="1" dirty="0" smtClean="0"/>
              <a:t>Program Counter (PC)</a:t>
            </a:r>
            <a:r>
              <a:rPr lang="en-US" sz="2400" dirty="0" smtClean="0"/>
              <a:t> keeps track of the </a:t>
            </a:r>
            <a:r>
              <a:rPr lang="en-US" sz="2400" b="1" dirty="0" smtClean="0"/>
              <a:t>next instruction to execute</a:t>
            </a:r>
            <a:r>
              <a:rPr lang="en-US" sz="2400" dirty="0" smtClean="0"/>
              <a:t>.</a:t>
            </a:r>
          </a:p>
          <a:p>
            <a:pPr>
              <a:buNone/>
            </a:pPr>
            <a:r>
              <a:rPr lang="en-US" sz="2400" b="1" dirty="0" smtClean="0"/>
              <a:t>Simple meaning:</a:t>
            </a:r>
            <a:endParaRPr lang="en-US" sz="2400" dirty="0" smtClean="0"/>
          </a:p>
          <a:p>
            <a:r>
              <a:rPr lang="en-US" sz="2400" dirty="0" smtClean="0"/>
              <a:t>PC stores the </a:t>
            </a:r>
            <a:r>
              <a:rPr lang="en-US" sz="2400" b="1" dirty="0" smtClean="0"/>
              <a:t>address of the next instruction in memory</a:t>
            </a:r>
            <a:r>
              <a:rPr lang="en-US" sz="2400" dirty="0" smtClean="0"/>
              <a:t>.</a:t>
            </a:r>
          </a:p>
          <a:p>
            <a:r>
              <a:rPr lang="en-US" sz="2400" dirty="0" smtClean="0"/>
              <a:t>After one instruction finishes, the </a:t>
            </a:r>
            <a:r>
              <a:rPr lang="en-US" sz="2400" b="1" dirty="0" smtClean="0"/>
              <a:t>PC automatically moves to the next instruction</a:t>
            </a:r>
            <a:r>
              <a:rPr lang="en-US" sz="2400" dirty="0" smtClean="0"/>
              <a:t>.</a:t>
            </a:r>
            <a:endParaRPr lang="en-US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232954" y="289560"/>
            <a:ext cx="8728166" cy="6200775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US" sz="2400" b="1" dirty="0" smtClean="0"/>
              <a:t>Memory Address Register (MAR)</a:t>
            </a:r>
            <a:r>
              <a:rPr lang="en-US" sz="2400" dirty="0" smtClean="0"/>
              <a:t> and </a:t>
            </a:r>
            <a:r>
              <a:rPr lang="en-US" sz="2400" b="1" dirty="0" smtClean="0"/>
              <a:t>Memory Data Register (MDR)</a:t>
            </a:r>
            <a:r>
              <a:rPr lang="en-US" sz="2400" dirty="0" smtClean="0"/>
              <a:t> help the </a:t>
            </a:r>
            <a:r>
              <a:rPr lang="en-US" sz="2400" b="1" dirty="0" smtClean="0"/>
              <a:t>CPU communicate with memory</a:t>
            </a:r>
            <a:r>
              <a:rPr lang="en-US" sz="2400" dirty="0" smtClean="0"/>
              <a:t>.</a:t>
            </a:r>
          </a:p>
          <a:p>
            <a:pPr>
              <a:buNone/>
            </a:pPr>
            <a:r>
              <a:rPr lang="en-US" sz="2400" b="1" dirty="0" smtClean="0"/>
              <a:t>MAR (Memory Address Register):</a:t>
            </a:r>
            <a:r>
              <a:rPr lang="en-US" sz="2400" dirty="0" smtClean="0"/>
              <a:t/>
            </a:r>
            <a:br>
              <a:rPr lang="en-US" sz="2400" dirty="0" smtClean="0"/>
            </a:br>
            <a:r>
              <a:rPr lang="en-US" sz="2400" dirty="0" smtClean="0"/>
              <a:t>It stores the </a:t>
            </a:r>
            <a:r>
              <a:rPr lang="en-US" sz="2400" b="1" dirty="0" smtClean="0"/>
              <a:t>address of the memory location</a:t>
            </a:r>
            <a:r>
              <a:rPr lang="en-US" sz="2400" dirty="0" smtClean="0"/>
              <a:t> that the CPU wants to access.</a:t>
            </a:r>
          </a:p>
          <a:p>
            <a:pPr>
              <a:buNone/>
            </a:pPr>
            <a:r>
              <a:rPr lang="en-US" sz="2400" b="1" dirty="0" smtClean="0"/>
              <a:t>MDR (Memory Data Register):</a:t>
            </a:r>
            <a:r>
              <a:rPr lang="en-US" sz="2400" dirty="0" smtClean="0"/>
              <a:t/>
            </a:r>
            <a:br>
              <a:rPr lang="en-US" sz="2400" dirty="0" smtClean="0"/>
            </a:br>
            <a:r>
              <a:rPr lang="en-US" sz="2400" dirty="0" smtClean="0"/>
              <a:t>It stores the </a:t>
            </a:r>
            <a:r>
              <a:rPr lang="en-US" sz="2400" b="1" dirty="0" smtClean="0"/>
              <a:t>data that is being read from memory or written to memory</a:t>
            </a:r>
            <a:r>
              <a:rPr lang="en-US" sz="2400" dirty="0" smtClean="0"/>
              <a:t>.</a:t>
            </a:r>
          </a:p>
          <a:p>
            <a:r>
              <a:rPr lang="en-US" sz="2400" b="1" dirty="0" smtClean="0"/>
              <a:t>In simple words:</a:t>
            </a:r>
            <a:endParaRPr lang="en-US" sz="2400" dirty="0" smtClean="0"/>
          </a:p>
          <a:p>
            <a:r>
              <a:rPr lang="en-US" sz="2400" b="1" dirty="0" smtClean="0"/>
              <a:t>MAR → Holds the memory address</a:t>
            </a:r>
            <a:endParaRPr lang="en-US" sz="2400" dirty="0" smtClean="0"/>
          </a:p>
          <a:p>
            <a:r>
              <a:rPr lang="en-US" sz="2400" b="1" dirty="0" smtClean="0"/>
              <a:t>MDR → Holds the data from that address</a:t>
            </a:r>
            <a:endParaRPr lang="en-US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232954" y="0"/>
            <a:ext cx="8728166" cy="6200775"/>
          </a:xfrm>
        </p:spPr>
        <p:txBody>
          <a:bodyPr>
            <a:noAutofit/>
          </a:bodyPr>
          <a:lstStyle/>
          <a:p>
            <a:pPr algn="just">
              <a:buNone/>
            </a:pPr>
            <a:r>
              <a:rPr lang="en-US" sz="2400" b="1" u="sng" dirty="0" smtClean="0"/>
              <a:t>Operating Steps for Program Execution</a:t>
            </a:r>
          </a:p>
          <a:p>
            <a:pPr algn="just">
              <a:buNone/>
            </a:pPr>
            <a:r>
              <a:rPr lang="en-US" sz="2400" dirty="0" smtClean="0"/>
              <a:t>1 </a:t>
            </a:r>
            <a:r>
              <a:rPr lang="en-US" sz="2400" b="1" dirty="0" smtClean="0"/>
              <a:t>Program Storage</a:t>
            </a:r>
          </a:p>
          <a:p>
            <a:pPr algn="just"/>
            <a:r>
              <a:rPr lang="en-US" sz="2400" dirty="0" smtClean="0"/>
              <a:t>Programs are first </a:t>
            </a:r>
            <a:r>
              <a:rPr lang="en-US" sz="2400" b="1" dirty="0" smtClean="0"/>
              <a:t>stored in memory</a:t>
            </a:r>
            <a:r>
              <a:rPr lang="en-US" sz="2400" dirty="0" smtClean="0"/>
              <a:t> using the </a:t>
            </a:r>
            <a:r>
              <a:rPr lang="en-US" sz="2400" b="1" dirty="0" smtClean="0"/>
              <a:t>input unit</a:t>
            </a:r>
            <a:r>
              <a:rPr lang="en-US" sz="2400" dirty="0" smtClean="0"/>
              <a:t>.</a:t>
            </a:r>
          </a:p>
          <a:p>
            <a:pPr algn="just">
              <a:buNone/>
            </a:pPr>
            <a:r>
              <a:rPr lang="en-US" sz="2400" dirty="0" smtClean="0"/>
              <a:t>2 </a:t>
            </a:r>
            <a:r>
              <a:rPr lang="en-US" sz="2400" b="1" dirty="0" smtClean="0"/>
              <a:t>Program Start</a:t>
            </a:r>
          </a:p>
          <a:p>
            <a:pPr algn="just"/>
            <a:r>
              <a:rPr lang="en-US" sz="2400" dirty="0" smtClean="0"/>
              <a:t>Execution starts when the </a:t>
            </a:r>
            <a:r>
              <a:rPr lang="en-US" sz="2400" b="1" dirty="0" smtClean="0"/>
              <a:t>Program Counter (PC)</a:t>
            </a:r>
            <a:r>
              <a:rPr lang="en-US" sz="2400" dirty="0" smtClean="0"/>
              <a:t> points to the </a:t>
            </a:r>
            <a:r>
              <a:rPr lang="en-US" sz="2400" b="1" dirty="0" smtClean="0"/>
              <a:t>first instruction</a:t>
            </a:r>
            <a:r>
              <a:rPr lang="en-US" sz="2400" dirty="0" smtClean="0"/>
              <a:t> of the program.</a:t>
            </a:r>
          </a:p>
          <a:p>
            <a:pPr algn="just">
              <a:buNone/>
            </a:pPr>
            <a:r>
              <a:rPr lang="en-US" sz="2400" dirty="0" smtClean="0"/>
              <a:t>3 </a:t>
            </a:r>
            <a:r>
              <a:rPr lang="en-US" sz="2400" b="1" dirty="0" smtClean="0"/>
              <a:t>Fetch Instruction</a:t>
            </a:r>
            <a:endParaRPr lang="en-US" sz="2400" dirty="0" smtClean="0"/>
          </a:p>
          <a:p>
            <a:pPr algn="just"/>
            <a:r>
              <a:rPr lang="en-US" sz="2400" dirty="0" smtClean="0"/>
              <a:t>The address in </a:t>
            </a:r>
            <a:r>
              <a:rPr lang="en-US" sz="2400" b="1" dirty="0" smtClean="0"/>
              <a:t>PC</a:t>
            </a:r>
            <a:r>
              <a:rPr lang="en-US" sz="2400" dirty="0" smtClean="0"/>
              <a:t> is sent to the </a:t>
            </a:r>
            <a:r>
              <a:rPr lang="en-US" sz="2400" b="1" dirty="0" smtClean="0"/>
              <a:t>Memory Address Register (MAR)</a:t>
            </a:r>
            <a:r>
              <a:rPr lang="en-US" sz="2400" dirty="0" smtClean="0"/>
              <a:t>.</a:t>
            </a:r>
          </a:p>
          <a:p>
            <a:pPr algn="just"/>
            <a:r>
              <a:rPr lang="en-US" sz="2400" dirty="0" smtClean="0"/>
              <a:t>A </a:t>
            </a:r>
            <a:r>
              <a:rPr lang="en-US" sz="2400" b="1" dirty="0" smtClean="0"/>
              <a:t>Read signal</a:t>
            </a:r>
            <a:r>
              <a:rPr lang="en-US" sz="2400" dirty="0" smtClean="0"/>
              <a:t> is sent to memory.</a:t>
            </a:r>
          </a:p>
          <a:p>
            <a:pPr algn="just">
              <a:buNone/>
            </a:pPr>
            <a:r>
              <a:rPr lang="en-US" sz="2400" dirty="0" smtClean="0"/>
              <a:t>4 </a:t>
            </a:r>
            <a:r>
              <a:rPr lang="en-US" sz="2400" b="1" dirty="0" smtClean="0"/>
              <a:t>Instruction Transfer</a:t>
            </a:r>
            <a:endParaRPr lang="en-US" sz="2400" dirty="0" smtClean="0"/>
          </a:p>
          <a:p>
            <a:pPr algn="just"/>
            <a:r>
              <a:rPr lang="en-US" sz="2400" dirty="0" smtClean="0"/>
              <a:t>The instruction from memory is loaded into the </a:t>
            </a:r>
            <a:r>
              <a:rPr lang="en-US" sz="2400" b="1" dirty="0" smtClean="0"/>
              <a:t>Memory Data Register (MDR)</a:t>
            </a:r>
            <a:r>
              <a:rPr lang="en-US" sz="2400" dirty="0" smtClean="0"/>
              <a:t>.</a:t>
            </a:r>
          </a:p>
          <a:p>
            <a:pPr algn="just"/>
            <a:r>
              <a:rPr lang="en-US" sz="2400" dirty="0" smtClean="0"/>
              <a:t>Then it is moved to the </a:t>
            </a:r>
            <a:r>
              <a:rPr lang="en-US" sz="2400" b="1" dirty="0" smtClean="0"/>
              <a:t>Instruction Register (IR)</a:t>
            </a:r>
            <a:r>
              <a:rPr lang="en-US" sz="2400" dirty="0" smtClean="0"/>
              <a:t>.</a:t>
            </a:r>
          </a:p>
          <a:p>
            <a:pPr algn="just">
              <a:buNone/>
            </a:pPr>
            <a:r>
              <a:rPr lang="en-US" sz="2400" dirty="0" smtClean="0"/>
              <a:t>5 </a:t>
            </a:r>
            <a:r>
              <a:rPr lang="en-US" sz="2400" b="1" dirty="0" smtClean="0"/>
              <a:t>Decode and Execute</a:t>
            </a:r>
            <a:endParaRPr lang="en-US" sz="2400" dirty="0" smtClean="0"/>
          </a:p>
          <a:p>
            <a:pPr algn="just"/>
            <a:r>
              <a:rPr lang="en-US" sz="2400" dirty="0" smtClean="0"/>
              <a:t>The instruction in </a:t>
            </a:r>
            <a:r>
              <a:rPr lang="en-US" sz="2400" b="1" dirty="0" smtClean="0"/>
              <a:t>IR</a:t>
            </a:r>
            <a:r>
              <a:rPr lang="en-US" sz="2400" dirty="0" smtClean="0"/>
              <a:t> is </a:t>
            </a:r>
            <a:r>
              <a:rPr lang="en-US" sz="2400" b="1" dirty="0" smtClean="0"/>
              <a:t>decoded</a:t>
            </a:r>
            <a:r>
              <a:rPr lang="en-US" sz="2400" dirty="0" smtClean="0"/>
              <a:t>.</a:t>
            </a:r>
          </a:p>
          <a:p>
            <a:pPr algn="just"/>
            <a:r>
              <a:rPr lang="en-US" sz="2400" dirty="0" smtClean="0"/>
              <a:t>The processor prepares to execute the instruction.</a:t>
            </a:r>
          </a:p>
          <a:p>
            <a:pPr algn="just"/>
            <a:endParaRPr lang="en-US" sz="2400" dirty="0" smtClean="0"/>
          </a:p>
          <a:p>
            <a:pPr algn="just"/>
            <a:endParaRPr lang="en-US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71463"/>
            <a:ext cx="8229600" cy="6200775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US" sz="2400" dirty="0" smtClean="0"/>
              <a:t>6 </a:t>
            </a:r>
            <a:r>
              <a:rPr lang="en-US" sz="2400" b="1" dirty="0" smtClean="0"/>
              <a:t>Fetch Operands (if needed)</a:t>
            </a:r>
            <a:endParaRPr lang="en-US" sz="2400" dirty="0" smtClean="0"/>
          </a:p>
          <a:p>
            <a:r>
              <a:rPr lang="en-US" sz="2400" dirty="0" smtClean="0"/>
              <a:t>If data is needed from memory, its </a:t>
            </a:r>
            <a:r>
              <a:rPr lang="en-US" sz="2400" b="1" dirty="0" smtClean="0"/>
              <a:t>address is sent to MAR</a:t>
            </a:r>
            <a:r>
              <a:rPr lang="en-US" sz="2400" dirty="0" smtClean="0"/>
              <a:t>.</a:t>
            </a:r>
          </a:p>
          <a:p>
            <a:r>
              <a:rPr lang="en-US" sz="2400" dirty="0" smtClean="0"/>
              <a:t>The data is read into </a:t>
            </a:r>
            <a:r>
              <a:rPr lang="en-US" sz="2400" b="1" dirty="0" smtClean="0"/>
              <a:t>MDR</a:t>
            </a:r>
            <a:r>
              <a:rPr lang="en-US" sz="2400" dirty="0" smtClean="0"/>
              <a:t> and then sent to the </a:t>
            </a:r>
            <a:r>
              <a:rPr lang="en-US" sz="2400" b="1" dirty="0" smtClean="0"/>
              <a:t>ALU</a:t>
            </a:r>
            <a:r>
              <a:rPr lang="en-US" sz="2400" dirty="0" smtClean="0"/>
              <a:t>.</a:t>
            </a:r>
          </a:p>
          <a:p>
            <a:pPr>
              <a:buNone/>
            </a:pPr>
            <a:r>
              <a:rPr lang="en-US" sz="2400" dirty="0" smtClean="0"/>
              <a:t>7 </a:t>
            </a:r>
            <a:r>
              <a:rPr lang="en-US" sz="2400" b="1" dirty="0" smtClean="0"/>
              <a:t>Perform Operation</a:t>
            </a:r>
            <a:endParaRPr lang="en-US" sz="2400" dirty="0" smtClean="0"/>
          </a:p>
          <a:p>
            <a:r>
              <a:rPr lang="en-US" sz="2400" dirty="0" smtClean="0"/>
              <a:t>The </a:t>
            </a:r>
            <a:r>
              <a:rPr lang="en-US" sz="2400" b="1" dirty="0" smtClean="0"/>
              <a:t>ALU (Arithmetic Logic Unit)</a:t>
            </a:r>
            <a:r>
              <a:rPr lang="en-US" sz="2400" dirty="0" smtClean="0"/>
              <a:t> performs the required operation.</a:t>
            </a:r>
          </a:p>
          <a:p>
            <a:pPr>
              <a:buNone/>
            </a:pPr>
            <a:r>
              <a:rPr lang="en-US" sz="2400" dirty="0" smtClean="0"/>
              <a:t>8 </a:t>
            </a:r>
            <a:r>
              <a:rPr lang="en-US" sz="2400" b="1" dirty="0" smtClean="0"/>
              <a:t>Store Result</a:t>
            </a:r>
            <a:endParaRPr lang="en-US" sz="2400" dirty="0" smtClean="0"/>
          </a:p>
          <a:p>
            <a:r>
              <a:rPr lang="en-US" sz="2400" dirty="0" smtClean="0"/>
              <a:t>If the result must be stored in memory:</a:t>
            </a:r>
          </a:p>
          <a:p>
            <a:pPr lvl="1"/>
            <a:r>
              <a:rPr lang="en-US" sz="2400" dirty="0" smtClean="0"/>
              <a:t>The result goes to </a:t>
            </a:r>
            <a:r>
              <a:rPr lang="en-US" sz="2400" b="1" dirty="0" smtClean="0"/>
              <a:t>MDR</a:t>
            </a:r>
            <a:r>
              <a:rPr lang="en-US" sz="2400" dirty="0" smtClean="0"/>
              <a:t>.</a:t>
            </a:r>
          </a:p>
          <a:p>
            <a:pPr lvl="1"/>
            <a:r>
              <a:rPr lang="en-US" sz="2400" dirty="0" smtClean="0"/>
              <a:t>The destination address goes to </a:t>
            </a:r>
            <a:r>
              <a:rPr lang="en-US" sz="2400" b="1" dirty="0" smtClean="0"/>
              <a:t>MAR</a:t>
            </a:r>
            <a:r>
              <a:rPr lang="en-US" sz="2400" dirty="0" smtClean="0"/>
              <a:t>.</a:t>
            </a:r>
          </a:p>
          <a:p>
            <a:pPr lvl="1"/>
            <a:r>
              <a:rPr lang="en-US" sz="2400" dirty="0" smtClean="0"/>
              <a:t>A </a:t>
            </a:r>
            <a:r>
              <a:rPr lang="en-US" sz="2400" b="1" dirty="0" smtClean="0"/>
              <a:t>Write signal</a:t>
            </a:r>
            <a:r>
              <a:rPr lang="en-US" sz="2400" dirty="0" smtClean="0"/>
              <a:t> stores the result in memory.</a:t>
            </a:r>
          </a:p>
          <a:p>
            <a:pPr>
              <a:buNone/>
            </a:pPr>
            <a:r>
              <a:rPr lang="en-US" sz="2400" dirty="0" smtClean="0"/>
              <a:t>9 </a:t>
            </a:r>
            <a:r>
              <a:rPr lang="en-US" sz="2400" b="1" dirty="0" smtClean="0"/>
              <a:t>Next Instruction</a:t>
            </a:r>
            <a:endParaRPr lang="en-US" sz="2400" dirty="0" smtClean="0"/>
          </a:p>
          <a:p>
            <a:r>
              <a:rPr lang="en-US" sz="2400" dirty="0" smtClean="0"/>
              <a:t>The </a:t>
            </a:r>
            <a:r>
              <a:rPr lang="en-US" sz="2400" b="1" dirty="0" smtClean="0"/>
              <a:t>PC increases automatically</a:t>
            </a:r>
            <a:r>
              <a:rPr lang="en-US" sz="2400" dirty="0" smtClean="0"/>
              <a:t> to point to the </a:t>
            </a:r>
            <a:r>
              <a:rPr lang="en-US" sz="2400" b="1" dirty="0" smtClean="0"/>
              <a:t>next instruction</a:t>
            </a:r>
            <a:r>
              <a:rPr lang="en-US" sz="2400" dirty="0" smtClean="0"/>
              <a:t>.</a:t>
            </a:r>
          </a:p>
          <a:p>
            <a:endParaRPr lang="en-US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824278" y="6608"/>
            <a:ext cx="415857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 smtClean="0"/>
              <a:t>Basic operational concepts</a:t>
            </a:r>
            <a:endParaRPr lang="en-US" sz="2800" b="1" dirty="0"/>
          </a:p>
        </p:txBody>
      </p:sp>
      <p:sp>
        <p:nvSpPr>
          <p:cNvPr id="3" name="Rectangle 2"/>
          <p:cNvSpPr/>
          <p:nvPr/>
        </p:nvSpPr>
        <p:spPr>
          <a:xfrm>
            <a:off x="411480" y="529828"/>
            <a:ext cx="8305800" cy="71096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sz="2400" b="1" dirty="0" smtClean="0"/>
              <a:t>	Load LOCA, R1</a:t>
            </a:r>
          </a:p>
          <a:p>
            <a:pPr algn="just"/>
            <a:r>
              <a:rPr lang="pt-BR" sz="2400" dirty="0" smtClean="0"/>
              <a:t>	Add  R1, R0</a:t>
            </a:r>
          </a:p>
          <a:p>
            <a:pPr algn="just"/>
            <a:endParaRPr lang="pt-BR" sz="2400" dirty="0" smtClean="0"/>
          </a:p>
          <a:p>
            <a:pPr algn="just"/>
            <a:r>
              <a:rPr lang="en-US" sz="2400" b="1" dirty="0" smtClean="0"/>
              <a:t>1.Load LOCA, R1</a:t>
            </a:r>
          </a:p>
          <a:p>
            <a:pPr algn="just">
              <a:buFont typeface="Arial" pitchFamily="34" charset="0"/>
              <a:buChar char="•"/>
            </a:pPr>
            <a:r>
              <a:rPr lang="en-US" sz="2400" dirty="0" smtClean="0"/>
              <a:t>The CPU </a:t>
            </a:r>
            <a:r>
              <a:rPr lang="en-US" sz="2400" b="1" dirty="0" smtClean="0"/>
              <a:t>copies the data from memory location LOCA into register R1</a:t>
            </a:r>
            <a:r>
              <a:rPr lang="en-US" sz="2400" dirty="0" smtClean="0"/>
              <a:t>.</a:t>
            </a:r>
          </a:p>
          <a:p>
            <a:r>
              <a:rPr lang="en-US" sz="2400" b="1" dirty="0" smtClean="0"/>
              <a:t>	Result: 	</a:t>
            </a:r>
            <a:r>
              <a:rPr lang="en-US" sz="2400" dirty="0" smtClean="0"/>
              <a:t>R1 = value stored in memory location LOCA.</a:t>
            </a:r>
          </a:p>
          <a:p>
            <a:endParaRPr lang="en-US" sz="2400" dirty="0" smtClean="0"/>
          </a:p>
          <a:p>
            <a:pPr algn="just"/>
            <a:r>
              <a:rPr lang="en-US" sz="2400" b="1" dirty="0" smtClean="0"/>
              <a:t>2.Add R1, R0</a:t>
            </a:r>
          </a:p>
          <a:p>
            <a:pPr algn="just">
              <a:buFont typeface="Arial" pitchFamily="34" charset="0"/>
              <a:buChar char="•"/>
            </a:pPr>
            <a:r>
              <a:rPr lang="en-US" sz="2400" dirty="0" smtClean="0"/>
              <a:t>The CPU </a:t>
            </a:r>
            <a:r>
              <a:rPr lang="en-US" sz="2400" b="1" dirty="0" smtClean="0"/>
              <a:t>adds the value in R1 and R0</a:t>
            </a:r>
            <a:r>
              <a:rPr lang="en-US" sz="2400" dirty="0" smtClean="0"/>
              <a:t>.</a:t>
            </a:r>
          </a:p>
          <a:p>
            <a:pPr algn="just">
              <a:buFont typeface="Arial" pitchFamily="34" charset="0"/>
              <a:buChar char="•"/>
            </a:pPr>
            <a:r>
              <a:rPr lang="en-US" sz="2400" dirty="0" smtClean="0"/>
              <a:t>The </a:t>
            </a:r>
            <a:r>
              <a:rPr lang="en-US" sz="2400" b="1" dirty="0" smtClean="0"/>
              <a:t>result is stored in R0</a:t>
            </a:r>
            <a:r>
              <a:rPr lang="en-US" sz="2400" dirty="0" smtClean="0"/>
              <a:t>.</a:t>
            </a:r>
          </a:p>
          <a:p>
            <a:r>
              <a:rPr lang="en-US" sz="2400" b="1" dirty="0" smtClean="0"/>
              <a:t>	Result:		</a:t>
            </a:r>
            <a:r>
              <a:rPr lang="en-US" sz="2400" dirty="0" smtClean="0"/>
              <a:t>R0 = R0 + R1</a:t>
            </a:r>
          </a:p>
          <a:p>
            <a:pPr algn="just">
              <a:buFont typeface="Arial" pitchFamily="34" charset="0"/>
              <a:buChar char="•"/>
            </a:pPr>
            <a:r>
              <a:rPr lang="en-US" sz="2400" dirty="0" smtClean="0"/>
              <a:t>The </a:t>
            </a:r>
            <a:r>
              <a:rPr lang="en-US" sz="2400" b="1" dirty="0" smtClean="0"/>
              <a:t>old value of R0 is lost</a:t>
            </a:r>
            <a:r>
              <a:rPr lang="en-US" sz="2400" dirty="0" smtClean="0"/>
              <a:t>.</a:t>
            </a:r>
          </a:p>
          <a:p>
            <a:pPr algn="just">
              <a:buFont typeface="Arial" pitchFamily="34" charset="0"/>
              <a:buChar char="•"/>
            </a:pPr>
            <a:r>
              <a:rPr lang="en-US" sz="2400" dirty="0" smtClean="0"/>
              <a:t>The </a:t>
            </a:r>
            <a:r>
              <a:rPr lang="en-US" sz="2400" b="1" dirty="0" smtClean="0"/>
              <a:t>old value of R1 may also change depending on the operation</a:t>
            </a:r>
            <a:r>
              <a:rPr lang="en-US" sz="2400" dirty="0" smtClean="0"/>
              <a:t>.</a:t>
            </a:r>
          </a:p>
          <a:p>
            <a:pPr algn="just">
              <a:buFont typeface="Arial" pitchFamily="34" charset="0"/>
              <a:buChar char="•"/>
            </a:pPr>
            <a:r>
              <a:rPr lang="en-US" sz="2400" dirty="0" smtClean="0"/>
              <a:t>But the </a:t>
            </a:r>
            <a:r>
              <a:rPr lang="en-US" sz="2400" b="1" dirty="0" smtClean="0"/>
              <a:t>original value in memory location LOCA remains unchanged</a:t>
            </a:r>
            <a:r>
              <a:rPr lang="en-US" sz="2400" dirty="0" smtClean="0"/>
              <a:t>.</a:t>
            </a:r>
          </a:p>
          <a:p>
            <a:pPr algn="just">
              <a:buFont typeface="Arial" pitchFamily="34" charset="0"/>
              <a:buChar char="•"/>
            </a:pPr>
            <a:endParaRPr lang="en-US" sz="2400" dirty="0" smtClean="0"/>
          </a:p>
          <a:p>
            <a:pPr algn="just">
              <a:buFont typeface="Arial" pitchFamily="34" charset="0"/>
              <a:buChar char="•"/>
            </a:pPr>
            <a:endParaRPr lang="en-US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71463"/>
            <a:ext cx="8229600" cy="6200775"/>
          </a:xfrm>
        </p:spPr>
        <p:txBody>
          <a:bodyPr>
            <a:noAutofit/>
          </a:bodyPr>
          <a:lstStyle/>
          <a:p>
            <a:pPr algn="just">
              <a:buNone/>
            </a:pPr>
            <a:r>
              <a:rPr lang="en-US" sz="2400" b="1" dirty="0" smtClean="0"/>
              <a:t>Interrupt</a:t>
            </a:r>
          </a:p>
          <a:p>
            <a:pPr algn="just"/>
            <a:r>
              <a:rPr lang="en-US" sz="2400" dirty="0" smtClean="0"/>
              <a:t>An </a:t>
            </a:r>
            <a:r>
              <a:rPr lang="en-US" sz="2400" b="1" dirty="0" smtClean="0"/>
              <a:t>interrupt</a:t>
            </a:r>
            <a:r>
              <a:rPr lang="en-US" sz="2400" dirty="0" smtClean="0"/>
              <a:t> is a </a:t>
            </a:r>
            <a:r>
              <a:rPr lang="en-US" sz="2400" b="1" dirty="0" smtClean="0"/>
              <a:t>request from an I/O device asking the CPU for immediate service</a:t>
            </a:r>
            <a:r>
              <a:rPr lang="en-US" sz="2400" dirty="0" smtClean="0"/>
              <a:t>.</a:t>
            </a:r>
          </a:p>
          <a:p>
            <a:pPr algn="just">
              <a:buNone/>
            </a:pPr>
            <a:r>
              <a:rPr lang="en-US" sz="2400" b="1" dirty="0" smtClean="0"/>
              <a:t>What the CPU does</a:t>
            </a:r>
          </a:p>
          <a:p>
            <a:pPr algn="just"/>
            <a:r>
              <a:rPr lang="en-US" sz="2400" dirty="0" smtClean="0"/>
              <a:t>The CPU </a:t>
            </a:r>
            <a:r>
              <a:rPr lang="en-US" sz="2400" b="1" dirty="0" smtClean="0"/>
              <a:t>pauses the current program</a:t>
            </a:r>
            <a:r>
              <a:rPr lang="en-US" sz="2400" dirty="0" smtClean="0"/>
              <a:t>.</a:t>
            </a:r>
          </a:p>
          <a:p>
            <a:pPr algn="just"/>
            <a:r>
              <a:rPr lang="en-US" sz="2400" dirty="0" smtClean="0"/>
              <a:t>It </a:t>
            </a:r>
            <a:r>
              <a:rPr lang="en-US" sz="2400" b="1" dirty="0" smtClean="0"/>
              <a:t>saves the current state</a:t>
            </a:r>
            <a:r>
              <a:rPr lang="en-US" sz="2400" dirty="0" smtClean="0"/>
              <a:t> (PC, registers, etc.) in memory.</a:t>
            </a:r>
          </a:p>
          <a:p>
            <a:pPr algn="just"/>
            <a:r>
              <a:rPr lang="en-US" sz="2400" dirty="0" smtClean="0"/>
              <a:t>It runs a special program called </a:t>
            </a:r>
            <a:r>
              <a:rPr lang="en-US" sz="2400" b="1" dirty="0" smtClean="0"/>
              <a:t>Interrupt Service Routine (ISR)</a:t>
            </a:r>
            <a:r>
              <a:rPr lang="en-US" sz="2400" dirty="0" smtClean="0"/>
              <a:t>.</a:t>
            </a:r>
          </a:p>
          <a:p>
            <a:pPr algn="just"/>
            <a:r>
              <a:rPr lang="en-US" sz="2400" dirty="0" smtClean="0"/>
              <a:t>After finishing the service, the CPU </a:t>
            </a:r>
            <a:r>
              <a:rPr lang="en-US" sz="2400" b="1" dirty="0" smtClean="0"/>
              <a:t>restores the saved state</a:t>
            </a:r>
            <a:r>
              <a:rPr lang="en-US" sz="2400" dirty="0" smtClean="0"/>
              <a:t>.</a:t>
            </a:r>
          </a:p>
          <a:p>
            <a:pPr algn="just"/>
            <a:r>
              <a:rPr lang="en-US" sz="2400" dirty="0" smtClean="0"/>
              <a:t>The </a:t>
            </a:r>
            <a:r>
              <a:rPr lang="en-US" sz="2400" b="1" dirty="0" smtClean="0"/>
              <a:t>original program continues execution</a:t>
            </a:r>
            <a:r>
              <a:rPr lang="en-US" sz="2400" dirty="0" smtClean="0"/>
              <a:t>.</a:t>
            </a:r>
          </a:p>
          <a:p>
            <a:pPr algn="just"/>
            <a:endParaRPr lang="en-US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b="1" dirty="0" smtClean="0"/>
              <a:t>Bus Structure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71463"/>
            <a:ext cx="8229600" cy="6200775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en-US" sz="2800" b="1" u="sng" dirty="0" smtClean="0"/>
              <a:t>Bus Structure</a:t>
            </a:r>
          </a:p>
          <a:p>
            <a:pPr algn="just"/>
            <a:r>
              <a:rPr lang="en-US" sz="2400" dirty="0" smtClean="0"/>
              <a:t>A </a:t>
            </a:r>
            <a:r>
              <a:rPr lang="en-US" sz="2400" b="1" dirty="0" smtClean="0"/>
              <a:t>bus</a:t>
            </a:r>
            <a:r>
              <a:rPr lang="en-US" sz="2400" dirty="0" smtClean="0"/>
              <a:t> is a group of </a:t>
            </a:r>
            <a:r>
              <a:rPr lang="en-US" sz="2400" b="1" dirty="0" smtClean="0"/>
              <a:t>wires that connect different parts of a computer</a:t>
            </a:r>
            <a:r>
              <a:rPr lang="en-US" sz="2400" dirty="0" smtClean="0"/>
              <a:t> so they can communicate with each other.</a:t>
            </a:r>
          </a:p>
          <a:p>
            <a:pPr algn="just"/>
            <a:r>
              <a:rPr lang="en-US" sz="2400" dirty="0" smtClean="0"/>
              <a:t>The bus carries three types of information:</a:t>
            </a:r>
          </a:p>
          <a:p>
            <a:pPr algn="just">
              <a:buNone/>
            </a:pPr>
            <a:r>
              <a:rPr lang="en-US" sz="2400" b="1" dirty="0" smtClean="0"/>
              <a:t>Data lines</a:t>
            </a:r>
            <a:r>
              <a:rPr lang="en-US" sz="2400" dirty="0" smtClean="0"/>
              <a:t> – carry the data</a:t>
            </a:r>
          </a:p>
          <a:p>
            <a:pPr algn="just">
              <a:buNone/>
            </a:pPr>
            <a:r>
              <a:rPr lang="en-US" sz="2400" b="1" dirty="0" smtClean="0"/>
              <a:t>Address lines</a:t>
            </a:r>
            <a:r>
              <a:rPr lang="en-US" sz="2400" dirty="0" smtClean="0"/>
              <a:t> – carry the memory address</a:t>
            </a:r>
          </a:p>
          <a:p>
            <a:pPr algn="just">
              <a:buNone/>
            </a:pPr>
            <a:r>
              <a:rPr lang="en-US" sz="2400" b="1" dirty="0" smtClean="0"/>
              <a:t>Control lines</a:t>
            </a:r>
            <a:r>
              <a:rPr lang="en-US" sz="2400" dirty="0" smtClean="0"/>
              <a:t> – carry control signals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71463"/>
            <a:ext cx="8229600" cy="6200775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US" sz="2800" b="1" u="sng" dirty="0" smtClean="0"/>
              <a:t>Single Bus Structure</a:t>
            </a:r>
          </a:p>
          <a:p>
            <a:pPr algn="just"/>
            <a:r>
              <a:rPr lang="en-US" sz="2400" dirty="0" smtClean="0"/>
              <a:t>The </a:t>
            </a:r>
            <a:r>
              <a:rPr lang="en-US" sz="2400" b="1" dirty="0" smtClean="0"/>
              <a:t>simplest connection</a:t>
            </a:r>
            <a:r>
              <a:rPr lang="en-US" sz="2400" dirty="0" smtClean="0"/>
              <a:t> is a </a:t>
            </a:r>
            <a:r>
              <a:rPr lang="en-US" sz="2400" b="1" dirty="0" smtClean="0"/>
              <a:t>single bus system</a:t>
            </a:r>
            <a:r>
              <a:rPr lang="en-US" sz="2400" dirty="0" smtClean="0"/>
              <a:t>, where all units are connected to the same bus.</a:t>
            </a:r>
          </a:p>
          <a:p>
            <a:pPr algn="just"/>
            <a:r>
              <a:rPr lang="en-US" sz="2400" dirty="0" smtClean="0"/>
              <a:t>Only </a:t>
            </a:r>
            <a:r>
              <a:rPr lang="en-US" sz="2400" b="1" dirty="0" smtClean="0"/>
              <a:t>one data transfer can happen at a time</a:t>
            </a:r>
            <a:r>
              <a:rPr lang="en-US" sz="2400" dirty="0" smtClean="0"/>
              <a:t>.</a:t>
            </a:r>
          </a:p>
          <a:p>
            <a:pPr algn="just"/>
            <a:r>
              <a:rPr lang="en-US" sz="2400" dirty="0" smtClean="0"/>
              <a:t>Only </a:t>
            </a:r>
            <a:r>
              <a:rPr lang="en-US" sz="2400" b="1" dirty="0" smtClean="0"/>
              <a:t>two devices can use the bus at the same time</a:t>
            </a:r>
            <a:r>
              <a:rPr lang="en-US" sz="2400" dirty="0" smtClean="0"/>
              <a:t> (one sending and one receiving).</a:t>
            </a:r>
          </a:p>
          <a:p>
            <a:pPr algn="just"/>
            <a:r>
              <a:rPr lang="en-US" sz="2400" b="1" dirty="0" smtClean="0"/>
              <a:t>Bus control lines</a:t>
            </a:r>
            <a:r>
              <a:rPr lang="en-US" sz="2400" dirty="0" smtClean="0"/>
              <a:t> decide which device can use the bus.</a:t>
            </a:r>
          </a:p>
          <a:p>
            <a:pPr algn="just">
              <a:buNone/>
            </a:pPr>
            <a:endParaRPr lang="en-US" sz="2400" b="1" dirty="0" smtClean="0"/>
          </a:p>
          <a:p>
            <a:pPr algn="just">
              <a:buNone/>
            </a:pPr>
            <a:r>
              <a:rPr lang="en-US" sz="2400" b="1" dirty="0" smtClean="0"/>
              <a:t>Advantages</a:t>
            </a:r>
            <a:endParaRPr lang="en-US" sz="2400" dirty="0" smtClean="0"/>
          </a:p>
          <a:p>
            <a:pPr algn="just"/>
            <a:r>
              <a:rPr lang="en-US" sz="2400" dirty="0" smtClean="0"/>
              <a:t>Low cost</a:t>
            </a:r>
          </a:p>
          <a:p>
            <a:pPr algn="just"/>
            <a:r>
              <a:rPr lang="en-US" sz="2400" dirty="0" smtClean="0"/>
              <a:t>Easy to connect devices (flexible)</a:t>
            </a:r>
          </a:p>
          <a:p>
            <a:pPr algn="just"/>
            <a:endParaRPr lang="en-US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71463"/>
            <a:ext cx="8229600" cy="6200775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US" sz="2800" b="1" u="sng" dirty="0" smtClean="0"/>
              <a:t>Multiple Bus Structure</a:t>
            </a:r>
          </a:p>
          <a:p>
            <a:r>
              <a:rPr lang="en-US" sz="2400" dirty="0" smtClean="0"/>
              <a:t>Some systems use </a:t>
            </a:r>
            <a:r>
              <a:rPr lang="en-US" sz="2400" b="1" dirty="0" smtClean="0"/>
              <a:t>multiple buses</a:t>
            </a:r>
            <a:r>
              <a:rPr lang="en-US" sz="2400" dirty="0" smtClean="0"/>
              <a:t>.</a:t>
            </a:r>
          </a:p>
          <a:p>
            <a:r>
              <a:rPr lang="en-US" sz="2400" dirty="0" smtClean="0"/>
              <a:t>More than </a:t>
            </a:r>
            <a:r>
              <a:rPr lang="en-US" sz="2400" b="1" dirty="0" smtClean="0"/>
              <a:t>one data transfer can happen at the same time</a:t>
            </a:r>
            <a:r>
              <a:rPr lang="en-US" sz="2400" dirty="0" smtClean="0"/>
              <a:t>.</a:t>
            </a:r>
          </a:p>
          <a:p>
            <a:r>
              <a:rPr lang="en-US" sz="2400" dirty="0" smtClean="0"/>
              <a:t>This </a:t>
            </a:r>
            <a:r>
              <a:rPr lang="en-US" sz="2400" b="1" dirty="0" smtClean="0"/>
              <a:t>improves performance</a:t>
            </a:r>
            <a:r>
              <a:rPr lang="en-US" sz="2400" dirty="0" smtClean="0"/>
              <a:t>.</a:t>
            </a:r>
          </a:p>
          <a:p>
            <a:r>
              <a:rPr lang="en-US" sz="2400" dirty="0" smtClean="0"/>
              <a:t>But it </a:t>
            </a:r>
            <a:r>
              <a:rPr lang="en-US" sz="2400" b="1" dirty="0" smtClean="0"/>
              <a:t>costs more</a:t>
            </a:r>
            <a:r>
              <a:rPr lang="en-US" sz="2400" dirty="0" smtClean="0"/>
              <a:t>.</a:t>
            </a:r>
          </a:p>
          <a:p>
            <a:endParaRPr lang="en-US" sz="2400" dirty="0" smtClean="0"/>
          </a:p>
          <a:p>
            <a:pPr>
              <a:buNone/>
            </a:pPr>
            <a:r>
              <a:rPr lang="en-US" sz="2400" b="1" dirty="0" smtClean="0"/>
              <a:t>Timing Differences Between Devices</a:t>
            </a:r>
          </a:p>
          <a:p>
            <a:r>
              <a:rPr lang="en-US" sz="2400" dirty="0" smtClean="0"/>
              <a:t>Different devices in a computer work at </a:t>
            </a:r>
            <a:r>
              <a:rPr lang="en-US" sz="2400" b="1" dirty="0" smtClean="0"/>
              <a:t>different speeds</a:t>
            </a:r>
            <a:r>
              <a:rPr lang="en-US" sz="2400" dirty="0" smtClean="0"/>
              <a:t>.</a:t>
            </a:r>
          </a:p>
          <a:p>
            <a:pPr>
              <a:buNone/>
            </a:pPr>
            <a:r>
              <a:rPr lang="en-US" sz="2400" dirty="0" smtClean="0"/>
              <a:t>Examples:</a:t>
            </a:r>
          </a:p>
          <a:p>
            <a:r>
              <a:rPr lang="en-US" sz="2400" b="1" dirty="0" smtClean="0"/>
              <a:t>Keyboard and printer</a:t>
            </a:r>
            <a:r>
              <a:rPr lang="en-US" sz="2400" dirty="0" smtClean="0"/>
              <a:t> → very slow</a:t>
            </a:r>
          </a:p>
          <a:p>
            <a:r>
              <a:rPr lang="en-US" sz="2400" b="1" dirty="0" smtClean="0"/>
              <a:t>Hard disk / optical disk</a:t>
            </a:r>
            <a:r>
              <a:rPr lang="en-US" sz="2400" dirty="0" smtClean="0"/>
              <a:t> → medium speed</a:t>
            </a:r>
          </a:p>
          <a:p>
            <a:r>
              <a:rPr lang="en-US" sz="2400" b="1" dirty="0" smtClean="0"/>
              <a:t>Memory and CPU</a:t>
            </a:r>
            <a:r>
              <a:rPr lang="en-US" sz="2400" dirty="0" smtClean="0"/>
              <a:t> → very fast</a:t>
            </a:r>
          </a:p>
          <a:p>
            <a:r>
              <a:rPr lang="en-US" sz="2400" dirty="0" smtClean="0"/>
              <a:t>Because of these speed differences, data transfer can become difficult.</a:t>
            </a:r>
          </a:p>
          <a:p>
            <a:pPr algn="just"/>
            <a:endParaRPr lang="en-US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71463"/>
            <a:ext cx="8229600" cy="6200775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US" sz="2800" b="1" dirty="0" smtClean="0"/>
              <a:t>Buffer Registers (Solution)</a:t>
            </a:r>
          </a:p>
          <a:p>
            <a:r>
              <a:rPr lang="en-US" sz="2400" dirty="0" smtClean="0"/>
              <a:t>To solve this problem, </a:t>
            </a:r>
            <a:r>
              <a:rPr lang="en-US" sz="2400" b="1" dirty="0" smtClean="0"/>
              <a:t>buffer registers</a:t>
            </a:r>
            <a:r>
              <a:rPr lang="en-US" sz="2400" dirty="0" smtClean="0"/>
              <a:t> are used.</a:t>
            </a:r>
          </a:p>
          <a:p>
            <a:r>
              <a:rPr lang="en-US" sz="2400" dirty="0" smtClean="0"/>
              <a:t>A </a:t>
            </a:r>
            <a:r>
              <a:rPr lang="en-US" sz="2400" b="1" dirty="0" smtClean="0"/>
              <a:t>buffer register</a:t>
            </a:r>
            <a:r>
              <a:rPr lang="en-US" sz="2400" dirty="0" smtClean="0"/>
              <a:t> is a </a:t>
            </a:r>
            <a:r>
              <a:rPr lang="en-US" sz="2400" b="1" dirty="0" smtClean="0"/>
              <a:t>temporary storage area</a:t>
            </a:r>
            <a:r>
              <a:rPr lang="en-US" sz="2400" dirty="0" smtClean="0"/>
              <a:t> that holds data during transfer.</a:t>
            </a:r>
          </a:p>
          <a:p>
            <a:pPr>
              <a:buNone/>
            </a:pPr>
            <a:r>
              <a:rPr lang="en-US" sz="2800" b="1" dirty="0" smtClean="0"/>
              <a:t>Benefits</a:t>
            </a:r>
          </a:p>
          <a:p>
            <a:r>
              <a:rPr lang="en-US" sz="2400" dirty="0" smtClean="0"/>
              <a:t>Prevents a </a:t>
            </a:r>
            <a:r>
              <a:rPr lang="en-US" sz="2400" b="1" dirty="0" smtClean="0"/>
              <a:t>fast CPU from waiting for slow devices</a:t>
            </a:r>
            <a:endParaRPr lang="en-US" sz="2400" dirty="0" smtClean="0"/>
          </a:p>
          <a:p>
            <a:r>
              <a:rPr lang="en-US" sz="2400" dirty="0" smtClean="0"/>
              <a:t>Allows the CPU to </a:t>
            </a:r>
            <a:r>
              <a:rPr lang="en-US" sz="2400" b="1" dirty="0" smtClean="0"/>
              <a:t>work with multiple devices efficiently</a:t>
            </a:r>
            <a:endParaRPr lang="en-US" sz="2400" dirty="0" smtClean="0"/>
          </a:p>
          <a:p>
            <a:r>
              <a:rPr lang="en-US" sz="2400" dirty="0" smtClean="0"/>
              <a:t>Helps </a:t>
            </a:r>
            <a:r>
              <a:rPr lang="en-US" sz="2400" b="1" dirty="0" smtClean="0"/>
              <a:t>smooth out timing differences</a:t>
            </a:r>
            <a:r>
              <a:rPr lang="en-US" sz="2400" dirty="0" smtClean="0"/>
              <a:t> between CPU, memory, and I/O devices.</a:t>
            </a:r>
          </a:p>
          <a:p>
            <a:pPr algn="just"/>
            <a:endParaRPr lang="en-US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b="1" dirty="0" smtClean="0"/>
              <a:t>Software</a:t>
            </a:r>
            <a:r>
              <a:rPr lang="en-US" sz="3600" b="1" dirty="0" smtClean="0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71463"/>
            <a:ext cx="8229600" cy="6200775"/>
          </a:xfrm>
        </p:spPr>
        <p:txBody>
          <a:bodyPr>
            <a:noAutofit/>
          </a:bodyPr>
          <a:lstStyle/>
          <a:p>
            <a:pPr algn="just">
              <a:buNone/>
            </a:pPr>
            <a:r>
              <a:rPr lang="en-US" sz="3600" b="1" u="sng" dirty="0" smtClean="0"/>
              <a:t>Software</a:t>
            </a:r>
            <a:r>
              <a:rPr lang="en-US" sz="2800" b="1" dirty="0" smtClean="0"/>
              <a:t> </a:t>
            </a:r>
          </a:p>
          <a:p>
            <a:pPr algn="just"/>
            <a:r>
              <a:rPr lang="en-US" sz="2800" b="1" dirty="0" smtClean="0"/>
              <a:t>System software</a:t>
            </a:r>
            <a:r>
              <a:rPr lang="en-US" sz="2800" dirty="0" smtClean="0"/>
              <a:t> controls and manages all the activities of a computer system.</a:t>
            </a:r>
          </a:p>
          <a:p>
            <a:pPr algn="just"/>
            <a:r>
              <a:rPr lang="en-US" sz="2800" dirty="0" smtClean="0"/>
              <a:t>It is a collection of programs that help the computer work properly and run application programs.</a:t>
            </a:r>
          </a:p>
          <a:p>
            <a:pPr algn="just"/>
            <a:endParaRPr lang="en-US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74320" y="195263"/>
            <a:ext cx="8412480" cy="6200775"/>
          </a:xfrm>
        </p:spPr>
        <p:txBody>
          <a:bodyPr>
            <a:noAutofit/>
          </a:bodyPr>
          <a:lstStyle/>
          <a:p>
            <a:pPr algn="just">
              <a:buNone/>
            </a:pPr>
            <a:r>
              <a:rPr lang="en-US" sz="2800" b="1" u="sng" dirty="0" smtClean="0"/>
              <a:t>Functions of System Software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en-US" sz="2800" dirty="0" smtClean="0"/>
              <a:t>System software performs the following tasks: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en-US" sz="2800" b="1" dirty="0" smtClean="0"/>
              <a:t>Receives and interprets user commands.</a:t>
            </a:r>
            <a:endParaRPr lang="en-US" sz="2800" dirty="0" smtClean="0"/>
          </a:p>
          <a:p>
            <a:pPr marL="514350" indent="-514350" algn="just">
              <a:buFont typeface="+mj-lt"/>
              <a:buAutoNum type="arabicPeriod"/>
            </a:pPr>
            <a:r>
              <a:rPr lang="en-US" sz="2800" b="1" dirty="0" smtClean="0"/>
              <a:t>Helps create and edit programs</a:t>
            </a:r>
            <a:r>
              <a:rPr lang="en-US" sz="2800" dirty="0" smtClean="0"/>
              <a:t> and saves them in storage devices.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en-US" sz="2800" b="1" dirty="0" smtClean="0"/>
              <a:t>Manages files</a:t>
            </a:r>
            <a:r>
              <a:rPr lang="en-US" sz="2800" dirty="0" smtClean="0"/>
              <a:t> in secondary storage (like hard disks).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en-US" sz="2800" b="1" dirty="0" smtClean="0"/>
              <a:t>Runs application programs</a:t>
            </a:r>
            <a:r>
              <a:rPr lang="en-US" sz="2800" dirty="0" smtClean="0"/>
              <a:t> such as word processors, spreadsheets, and games.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en-US" sz="2800" b="1" dirty="0" smtClean="0"/>
              <a:t>Controls input and output devices</a:t>
            </a:r>
            <a:r>
              <a:rPr lang="en-US" sz="2800" dirty="0" smtClean="0"/>
              <a:t> to receive input and produce output.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en-US" sz="2800" b="1" dirty="0" smtClean="0"/>
              <a:t>Translates high-level language programs</a:t>
            </a:r>
            <a:r>
              <a:rPr lang="en-US" sz="2800" dirty="0" smtClean="0"/>
              <a:t> into machine language.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en-US" sz="2800" b="1" dirty="0" smtClean="0"/>
              <a:t>Links and runs user programs</a:t>
            </a:r>
            <a:r>
              <a:rPr lang="en-US" sz="2800" dirty="0" smtClean="0"/>
              <a:t> with standard library programs.</a:t>
            </a:r>
          </a:p>
          <a:p>
            <a:pPr marL="457200" indent="-457200" algn="just">
              <a:buFont typeface="+mj-lt"/>
              <a:buAutoNum type="arabicPeriod"/>
            </a:pPr>
            <a:endParaRPr lang="en-US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71463"/>
            <a:ext cx="8229600" cy="6200775"/>
          </a:xfrm>
        </p:spPr>
        <p:txBody>
          <a:bodyPr>
            <a:noAutofit/>
          </a:bodyPr>
          <a:lstStyle/>
          <a:p>
            <a:pPr algn="just">
              <a:buNone/>
            </a:pPr>
            <a:r>
              <a:rPr lang="en-US" sz="2800" b="1" dirty="0" smtClean="0"/>
              <a:t>Components of System Software</a:t>
            </a:r>
          </a:p>
          <a:p>
            <a:pPr algn="just">
              <a:buNone/>
            </a:pPr>
            <a:r>
              <a:rPr lang="en-US" sz="2800" b="1" dirty="0" smtClean="0"/>
              <a:t>1. Compiler</a:t>
            </a:r>
          </a:p>
          <a:p>
            <a:pPr algn="just"/>
            <a:r>
              <a:rPr lang="en-US" sz="2800" dirty="0" smtClean="0"/>
              <a:t>A </a:t>
            </a:r>
            <a:r>
              <a:rPr lang="en-US" sz="2800" b="1" dirty="0" smtClean="0"/>
              <a:t>compiler</a:t>
            </a:r>
            <a:r>
              <a:rPr lang="en-US" sz="2800" dirty="0" smtClean="0"/>
              <a:t> is a system software program that </a:t>
            </a:r>
            <a:r>
              <a:rPr lang="en-US" sz="2800" b="1" dirty="0" smtClean="0"/>
              <a:t>translates a high-level language program into machine language</a:t>
            </a:r>
            <a:r>
              <a:rPr lang="en-US" sz="2800" dirty="0" smtClean="0"/>
              <a:t> so that the computer can execute it.</a:t>
            </a:r>
          </a:p>
          <a:p>
            <a:pPr algn="just">
              <a:buNone/>
            </a:pPr>
            <a:r>
              <a:rPr lang="en-US" sz="2800" b="1" dirty="0" smtClean="0"/>
              <a:t>2. Text Editor</a:t>
            </a:r>
          </a:p>
          <a:p>
            <a:pPr algn="just"/>
            <a:r>
              <a:rPr lang="en-US" sz="2800" dirty="0" smtClean="0"/>
              <a:t>A </a:t>
            </a:r>
            <a:r>
              <a:rPr lang="en-US" sz="2800" b="1" dirty="0" smtClean="0"/>
              <a:t>text editor</a:t>
            </a:r>
            <a:r>
              <a:rPr lang="en-US" sz="2800" dirty="0" smtClean="0"/>
              <a:t> is used by programmers to </a:t>
            </a:r>
            <a:r>
              <a:rPr lang="en-US" sz="2800" b="1" dirty="0" smtClean="0"/>
              <a:t>write and edit programs</a:t>
            </a:r>
            <a:r>
              <a:rPr lang="en-US" sz="2800" dirty="0" smtClean="0"/>
              <a:t>.</a:t>
            </a:r>
          </a:p>
          <a:p>
            <a:pPr algn="just"/>
            <a:r>
              <a:rPr lang="en-US" sz="2800" dirty="0" smtClean="0"/>
              <a:t>Programs are typed using a keyboard.</a:t>
            </a:r>
          </a:p>
          <a:p>
            <a:pPr algn="just"/>
            <a:r>
              <a:rPr lang="en-US" sz="2800" dirty="0" smtClean="0"/>
              <a:t>The program is stored as a </a:t>
            </a:r>
            <a:r>
              <a:rPr lang="en-US" sz="2800" b="1" dirty="0" smtClean="0"/>
              <a:t>file</a:t>
            </a:r>
            <a:r>
              <a:rPr lang="en-US" sz="2800" dirty="0" smtClean="0"/>
              <a:t>.</a:t>
            </a:r>
          </a:p>
          <a:p>
            <a:pPr algn="just"/>
            <a:endParaRPr 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71463"/>
            <a:ext cx="8229600" cy="6200775"/>
          </a:xfrm>
        </p:spPr>
        <p:txBody>
          <a:bodyPr>
            <a:noAutofit/>
          </a:bodyPr>
          <a:lstStyle/>
          <a:p>
            <a:pPr algn="just">
              <a:buNone/>
            </a:pPr>
            <a:r>
              <a:rPr lang="en-US" sz="2800" b="1" dirty="0" smtClean="0"/>
              <a:t>3. Operating System (OS)</a:t>
            </a:r>
          </a:p>
          <a:p>
            <a:pPr algn="just"/>
            <a:r>
              <a:rPr lang="en-US" sz="2800" dirty="0" smtClean="0"/>
              <a:t>The </a:t>
            </a:r>
            <a:r>
              <a:rPr lang="en-US" sz="2800" b="1" dirty="0" smtClean="0"/>
              <a:t>Operating System (OS)</a:t>
            </a:r>
            <a:r>
              <a:rPr lang="en-US" sz="2800" dirty="0" smtClean="0"/>
              <a:t> is the </a:t>
            </a:r>
            <a:r>
              <a:rPr lang="en-US" sz="2800" b="1" dirty="0" smtClean="0"/>
              <a:t>main system software</a:t>
            </a:r>
            <a:r>
              <a:rPr lang="en-US" sz="2800" dirty="0" smtClean="0"/>
              <a:t> of a computer.</a:t>
            </a:r>
          </a:p>
          <a:p>
            <a:pPr algn="just"/>
            <a:r>
              <a:rPr lang="en-US" sz="2800" dirty="0" smtClean="0"/>
              <a:t>It controls the </a:t>
            </a:r>
            <a:r>
              <a:rPr lang="en-US" sz="2800" b="1" dirty="0" smtClean="0"/>
              <a:t>working and interaction of all computer components</a:t>
            </a:r>
            <a:r>
              <a:rPr lang="en-US" sz="2800" dirty="0" smtClean="0"/>
              <a:t> while running programs.</a:t>
            </a:r>
          </a:p>
          <a:p>
            <a:pPr algn="just">
              <a:buNone/>
            </a:pPr>
            <a:r>
              <a:rPr lang="en-US" sz="2800" b="1" dirty="0" smtClean="0"/>
              <a:t>Functions of OS</a:t>
            </a:r>
          </a:p>
          <a:p>
            <a:pPr algn="just"/>
            <a:r>
              <a:rPr lang="en-US" sz="2800" dirty="0" smtClean="0"/>
              <a:t>Assigns </a:t>
            </a:r>
            <a:r>
              <a:rPr lang="en-US" sz="2800" b="1" dirty="0" smtClean="0"/>
              <a:t>memory to programs</a:t>
            </a:r>
            <a:endParaRPr lang="en-US" sz="2800" dirty="0" smtClean="0"/>
          </a:p>
          <a:p>
            <a:pPr algn="just"/>
            <a:r>
              <a:rPr lang="en-US" sz="2800" dirty="0" smtClean="0"/>
              <a:t>Moves </a:t>
            </a:r>
            <a:r>
              <a:rPr lang="en-US" sz="2800" b="1" dirty="0" smtClean="0"/>
              <a:t>data between memory and storage devices</a:t>
            </a:r>
            <a:endParaRPr lang="en-US" sz="2800" dirty="0" smtClean="0"/>
          </a:p>
          <a:p>
            <a:pPr algn="just"/>
            <a:r>
              <a:rPr lang="en-US" sz="2800" dirty="0" smtClean="0"/>
              <a:t>Manages </a:t>
            </a:r>
            <a:r>
              <a:rPr lang="en-US" sz="2800" b="1" dirty="0" smtClean="0"/>
              <a:t>input and output operations</a:t>
            </a:r>
            <a:endParaRPr lang="en-US" sz="2800" dirty="0" smtClean="0"/>
          </a:p>
          <a:p>
            <a:pPr algn="just"/>
            <a:r>
              <a:rPr lang="en-US" sz="2800" dirty="0" smtClean="0"/>
              <a:t>Controls </a:t>
            </a:r>
            <a:r>
              <a:rPr lang="en-US" sz="2800" b="1" dirty="0" smtClean="0"/>
              <a:t>computer resources</a:t>
            </a:r>
            <a:endParaRPr 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71463"/>
            <a:ext cx="8229600" cy="6200775"/>
          </a:xfrm>
        </p:spPr>
        <p:txBody>
          <a:bodyPr>
            <a:noAutofit/>
          </a:bodyPr>
          <a:lstStyle/>
          <a:p>
            <a:pPr algn="just">
              <a:buNone/>
            </a:pPr>
            <a:r>
              <a:rPr lang="en-US" sz="2800" b="1" dirty="0" smtClean="0"/>
              <a:t>3. Operating System (OS)</a:t>
            </a:r>
          </a:p>
          <a:p>
            <a:pPr algn="just"/>
            <a:r>
              <a:rPr lang="en-US" sz="2800" dirty="0" smtClean="0"/>
              <a:t>The </a:t>
            </a:r>
            <a:r>
              <a:rPr lang="en-US" sz="2800" b="1" dirty="0" smtClean="0"/>
              <a:t>Operating System (OS)</a:t>
            </a:r>
            <a:r>
              <a:rPr lang="en-US" sz="2800" dirty="0" smtClean="0"/>
              <a:t> is the </a:t>
            </a:r>
            <a:r>
              <a:rPr lang="en-US" sz="2800" b="1" dirty="0" smtClean="0"/>
              <a:t>main system software</a:t>
            </a:r>
            <a:r>
              <a:rPr lang="en-US" sz="2800" dirty="0" smtClean="0"/>
              <a:t> of a computer.</a:t>
            </a:r>
          </a:p>
          <a:p>
            <a:pPr algn="just"/>
            <a:r>
              <a:rPr lang="en-US" sz="2800" dirty="0" smtClean="0"/>
              <a:t>It controls the </a:t>
            </a:r>
            <a:r>
              <a:rPr lang="en-US" sz="2800" b="1" dirty="0" smtClean="0"/>
              <a:t>working and interaction of all computer components</a:t>
            </a:r>
            <a:r>
              <a:rPr lang="en-US" sz="2800" dirty="0" smtClean="0"/>
              <a:t> while running programs.</a:t>
            </a:r>
          </a:p>
          <a:p>
            <a:pPr algn="just">
              <a:buNone/>
            </a:pPr>
            <a:r>
              <a:rPr lang="en-US" sz="2800" b="1" dirty="0" smtClean="0"/>
              <a:t>Functions of OS</a:t>
            </a:r>
          </a:p>
          <a:p>
            <a:pPr algn="just"/>
            <a:r>
              <a:rPr lang="en-US" sz="2800" dirty="0" smtClean="0"/>
              <a:t>Assigns </a:t>
            </a:r>
            <a:r>
              <a:rPr lang="en-US" sz="2800" b="1" dirty="0" smtClean="0"/>
              <a:t>memory to programs</a:t>
            </a:r>
            <a:endParaRPr lang="en-US" sz="2800" dirty="0" smtClean="0"/>
          </a:p>
          <a:p>
            <a:pPr algn="just"/>
            <a:r>
              <a:rPr lang="en-US" sz="2800" dirty="0" smtClean="0"/>
              <a:t>Moves </a:t>
            </a:r>
            <a:r>
              <a:rPr lang="en-US" sz="2800" b="1" dirty="0" smtClean="0"/>
              <a:t>data between memory and storage devices</a:t>
            </a:r>
            <a:endParaRPr lang="en-US" sz="2800" dirty="0" smtClean="0"/>
          </a:p>
          <a:p>
            <a:pPr algn="just"/>
            <a:r>
              <a:rPr lang="en-US" sz="2800" dirty="0" smtClean="0"/>
              <a:t>Manages </a:t>
            </a:r>
            <a:r>
              <a:rPr lang="en-US" sz="2800" b="1" dirty="0" smtClean="0"/>
              <a:t>input and output operations</a:t>
            </a:r>
            <a:endParaRPr lang="en-US" sz="2800" dirty="0" smtClean="0"/>
          </a:p>
          <a:p>
            <a:pPr algn="just"/>
            <a:r>
              <a:rPr lang="en-US" sz="2800" dirty="0" smtClean="0"/>
              <a:t>Controls </a:t>
            </a:r>
            <a:r>
              <a:rPr lang="en-US" sz="2800" b="1" dirty="0" smtClean="0"/>
              <a:t>computer resources</a:t>
            </a:r>
            <a:endParaRPr 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b="1" dirty="0" smtClean="0"/>
              <a:t>Computer Performance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71463"/>
            <a:ext cx="8229600" cy="6200775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en-US" sz="2800" b="1" u="sng" dirty="0" smtClean="0"/>
              <a:t>Computer Performance</a:t>
            </a:r>
          </a:p>
          <a:p>
            <a:pPr algn="just"/>
            <a:r>
              <a:rPr lang="en-US" sz="2400" b="1" dirty="0" smtClean="0"/>
              <a:t>Performance</a:t>
            </a:r>
            <a:r>
              <a:rPr lang="en-US" sz="2400" dirty="0" smtClean="0"/>
              <a:t> means </a:t>
            </a:r>
            <a:r>
              <a:rPr lang="en-US" sz="2400" b="1" dirty="0" smtClean="0"/>
              <a:t>how fast a computer can run a program</a:t>
            </a:r>
            <a:r>
              <a:rPr lang="en-US" sz="2400" dirty="0" smtClean="0"/>
              <a:t>.</a:t>
            </a:r>
          </a:p>
          <a:p>
            <a:pPr algn="just"/>
            <a:r>
              <a:rPr lang="en-US" sz="2400" dirty="0" smtClean="0"/>
              <a:t>It mainly depends on the </a:t>
            </a:r>
            <a:r>
              <a:rPr lang="en-US" sz="2400" b="1" dirty="0" smtClean="0"/>
              <a:t>processor speed, memory, and hardware design</a:t>
            </a:r>
            <a:r>
              <a:rPr lang="en-US" sz="2400" dirty="0" smtClean="0"/>
              <a:t>.</a:t>
            </a:r>
          </a:p>
          <a:p>
            <a:pPr algn="just"/>
            <a:endParaRPr lang="en-US" sz="2400" dirty="0" smtClean="0"/>
          </a:p>
          <a:p>
            <a:pPr algn="just">
              <a:buNone/>
            </a:pPr>
            <a:r>
              <a:rPr lang="en-US" sz="2400" dirty="0" smtClean="0"/>
              <a:t> </a:t>
            </a:r>
            <a:r>
              <a:rPr lang="en-US" sz="2400" b="1" dirty="0" smtClean="0"/>
              <a:t>1. Elapsed Time</a:t>
            </a:r>
          </a:p>
          <a:p>
            <a:pPr algn="just"/>
            <a:r>
              <a:rPr lang="en-US" sz="2400" b="1" dirty="0" smtClean="0"/>
              <a:t>Elapsed Time</a:t>
            </a:r>
            <a:r>
              <a:rPr lang="en-US" sz="2400" dirty="0" smtClean="0"/>
              <a:t> is the </a:t>
            </a:r>
            <a:r>
              <a:rPr lang="en-US" sz="2400" b="1" dirty="0" smtClean="0"/>
              <a:t>total time taken to run a program</a:t>
            </a:r>
            <a:r>
              <a:rPr lang="en-US" sz="2400" dirty="0" smtClean="0"/>
              <a:t>.</a:t>
            </a:r>
          </a:p>
          <a:p>
            <a:pPr algn="just"/>
            <a:r>
              <a:rPr lang="en-US" sz="2400" dirty="0" smtClean="0"/>
              <a:t>It includes the time used by:</a:t>
            </a:r>
          </a:p>
          <a:p>
            <a:pPr algn="just">
              <a:buNone/>
            </a:pPr>
            <a:r>
              <a:rPr lang="en-US" sz="2400" dirty="0" smtClean="0"/>
              <a:t>		Processor</a:t>
            </a:r>
          </a:p>
          <a:p>
            <a:pPr algn="just">
              <a:buNone/>
            </a:pPr>
            <a:r>
              <a:rPr lang="en-US" sz="2400" dirty="0" smtClean="0"/>
              <a:t>		Memory</a:t>
            </a:r>
          </a:p>
          <a:p>
            <a:pPr algn="just">
              <a:buNone/>
            </a:pPr>
            <a:r>
              <a:rPr lang="en-US" sz="2400" dirty="0" smtClean="0"/>
              <a:t>		Disk</a:t>
            </a:r>
          </a:p>
          <a:p>
            <a:pPr algn="just">
              <a:buNone/>
            </a:pPr>
            <a:r>
              <a:rPr lang="en-US" sz="2400" dirty="0" smtClean="0"/>
              <a:t>		Printer and other devices</a:t>
            </a:r>
          </a:p>
          <a:p>
            <a:pPr algn="just"/>
            <a:r>
              <a:rPr lang="en-US" sz="2400" dirty="0" smtClean="0"/>
              <a:t>So it measures the </a:t>
            </a:r>
            <a:r>
              <a:rPr lang="en-US" sz="2400" b="1" dirty="0" smtClean="0"/>
              <a:t>overall performance of the whole computer system</a:t>
            </a:r>
            <a:r>
              <a:rPr lang="en-US" sz="2400" dirty="0" smtClean="0"/>
              <a:t>.</a:t>
            </a:r>
          </a:p>
          <a:p>
            <a:pPr algn="just"/>
            <a:endParaRPr lang="en-US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71463"/>
            <a:ext cx="8229600" cy="6200775"/>
          </a:xfrm>
        </p:spPr>
        <p:txBody>
          <a:bodyPr>
            <a:noAutofit/>
          </a:bodyPr>
          <a:lstStyle/>
          <a:p>
            <a:pPr algn="just">
              <a:buNone/>
            </a:pPr>
            <a:r>
              <a:rPr lang="en-US" sz="2800" b="1" dirty="0" smtClean="0"/>
              <a:t>2. Processor Time</a:t>
            </a:r>
          </a:p>
          <a:p>
            <a:pPr algn="just"/>
            <a:r>
              <a:rPr lang="en-US" sz="2800" b="1" dirty="0" smtClean="0"/>
              <a:t>Processor Time</a:t>
            </a:r>
            <a:r>
              <a:rPr lang="en-US" sz="2800" dirty="0" smtClean="0"/>
              <a:t> is the </a:t>
            </a:r>
            <a:r>
              <a:rPr lang="en-US" sz="2800" b="1" dirty="0" smtClean="0"/>
              <a:t>time during which the CPU is actually working on the program</a:t>
            </a:r>
            <a:r>
              <a:rPr lang="en-US" sz="2800" dirty="0" smtClean="0"/>
              <a:t>.</a:t>
            </a:r>
          </a:p>
          <a:p>
            <a:pPr algn="just"/>
            <a:r>
              <a:rPr lang="en-US" sz="2800" dirty="0" smtClean="0"/>
              <a:t>It does not include waiting time for devices like disks or printers.</a:t>
            </a:r>
          </a:p>
          <a:p>
            <a:pPr algn="just"/>
            <a:r>
              <a:rPr lang="en-US" sz="2800" dirty="0" smtClean="0"/>
              <a:t>Processor time mainly depends on the </a:t>
            </a:r>
            <a:r>
              <a:rPr lang="en-US" sz="2800" b="1" dirty="0" smtClean="0"/>
              <a:t>processor hardware and instruction execution</a:t>
            </a:r>
            <a:r>
              <a:rPr lang="en-US" sz="2800" dirty="0" smtClean="0"/>
              <a:t>.</a:t>
            </a:r>
          </a:p>
          <a:p>
            <a:pPr algn="just"/>
            <a:endParaRPr 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71463"/>
            <a:ext cx="8229600" cy="6200775"/>
          </a:xfrm>
        </p:spPr>
        <p:txBody>
          <a:bodyPr>
            <a:noAutofit/>
          </a:bodyPr>
          <a:lstStyle/>
          <a:p>
            <a:pPr algn="just">
              <a:buNone/>
            </a:pPr>
            <a:r>
              <a:rPr lang="en-US" sz="2800" b="1" dirty="0" smtClean="0"/>
              <a:t>3. Cache Memory</a:t>
            </a:r>
          </a:p>
          <a:p>
            <a:pPr algn="just"/>
            <a:r>
              <a:rPr lang="en-US" sz="2800" b="1" dirty="0" smtClean="0"/>
              <a:t>Cache memory</a:t>
            </a:r>
            <a:r>
              <a:rPr lang="en-US" sz="2800" dirty="0" smtClean="0"/>
              <a:t> is a </a:t>
            </a:r>
            <a:r>
              <a:rPr lang="en-US" sz="2800" b="1" dirty="0" smtClean="0"/>
              <a:t>small and very fast memory located near the processor</a:t>
            </a:r>
            <a:r>
              <a:rPr lang="en-US" sz="2800" dirty="0" smtClean="0"/>
              <a:t>.</a:t>
            </a:r>
          </a:p>
          <a:p>
            <a:pPr algn="just"/>
            <a:r>
              <a:rPr lang="en-US" sz="2800" dirty="0" smtClean="0"/>
              <a:t>CPU can access cache </a:t>
            </a:r>
            <a:r>
              <a:rPr lang="en-US" sz="2800" b="1" dirty="0" smtClean="0"/>
              <a:t>faster than main memory</a:t>
            </a:r>
            <a:r>
              <a:rPr lang="en-US" sz="2800" dirty="0" smtClean="0"/>
              <a:t>.</a:t>
            </a:r>
          </a:p>
          <a:p>
            <a:pPr algn="just"/>
            <a:r>
              <a:rPr lang="en-US" sz="2800" dirty="0" smtClean="0"/>
              <a:t>Frequently used </a:t>
            </a:r>
            <a:r>
              <a:rPr lang="en-US" sz="2800" b="1" dirty="0" smtClean="0"/>
              <a:t>instructions and data are stored in cache</a:t>
            </a:r>
            <a:r>
              <a:rPr lang="en-US" sz="2800" dirty="0" smtClean="0"/>
              <a:t>.</a:t>
            </a:r>
          </a:p>
          <a:p>
            <a:pPr algn="just"/>
            <a:r>
              <a:rPr lang="en-US" sz="2800" dirty="0" smtClean="0"/>
              <a:t>This </a:t>
            </a:r>
            <a:r>
              <a:rPr lang="en-US" sz="2800" b="1" dirty="0" smtClean="0"/>
              <a:t>reduces the time needed to fetch data from main memory</a:t>
            </a:r>
            <a:r>
              <a:rPr lang="en-US" sz="2800" dirty="0" smtClean="0"/>
              <a:t> and </a:t>
            </a:r>
            <a:r>
              <a:rPr lang="en-US" sz="2800" b="1" dirty="0" smtClean="0"/>
              <a:t>improves performance</a:t>
            </a:r>
            <a:r>
              <a:rPr lang="en-US" sz="2800" dirty="0" smtClean="0"/>
              <a:t>.</a:t>
            </a:r>
            <a:endParaRPr 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71463"/>
            <a:ext cx="8229600" cy="6200775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US" sz="2800" b="1" dirty="0" smtClean="0"/>
              <a:t>4. Processor Clock</a:t>
            </a:r>
          </a:p>
          <a:p>
            <a:r>
              <a:rPr lang="en-US" sz="2800" dirty="0" smtClean="0"/>
              <a:t>The </a:t>
            </a:r>
            <a:r>
              <a:rPr lang="en-US" sz="2800" b="1" dirty="0" smtClean="0"/>
              <a:t>processor clock</a:t>
            </a:r>
            <a:r>
              <a:rPr lang="en-US" sz="2800" dirty="0" smtClean="0"/>
              <a:t> generates timing signals to control processor operations.</a:t>
            </a:r>
          </a:p>
          <a:p>
            <a:r>
              <a:rPr lang="en-US" sz="2800" dirty="0" smtClean="0"/>
              <a:t>Time between two signals is called a </a:t>
            </a:r>
            <a:r>
              <a:rPr lang="en-US" sz="2800" b="1" dirty="0" smtClean="0"/>
              <a:t>clock cycle</a:t>
            </a:r>
            <a:r>
              <a:rPr lang="en-US" sz="2800" dirty="0" smtClean="0"/>
              <a:t>.</a:t>
            </a:r>
          </a:p>
          <a:p>
            <a:r>
              <a:rPr lang="en-US" sz="2800" dirty="0" smtClean="0"/>
              <a:t>Each instruction is executed in </a:t>
            </a:r>
            <a:r>
              <a:rPr lang="en-US" sz="2800" b="1" dirty="0" smtClean="0"/>
              <a:t>several clock cycles</a:t>
            </a:r>
            <a:r>
              <a:rPr lang="en-US" sz="2800" dirty="0" smtClean="0"/>
              <a:t>.</a:t>
            </a:r>
          </a:p>
          <a:p>
            <a:pPr>
              <a:buNone/>
            </a:pPr>
            <a:r>
              <a:rPr lang="en-US" sz="2800" b="1" dirty="0" smtClean="0"/>
              <a:t>Clock period</a:t>
            </a:r>
            <a:r>
              <a:rPr lang="en-US" sz="2800" dirty="0" smtClean="0"/>
              <a:t/>
            </a:r>
            <a:br>
              <a:rPr lang="en-US" sz="2800" dirty="0" smtClean="0"/>
            </a:br>
            <a:r>
              <a:rPr lang="en-US" sz="2800" dirty="0" smtClean="0"/>
              <a:t>P = time of one clock cycle</a:t>
            </a:r>
          </a:p>
          <a:p>
            <a:pPr>
              <a:buNone/>
            </a:pPr>
            <a:r>
              <a:rPr lang="en-US" sz="2800" b="1" dirty="0" smtClean="0"/>
              <a:t>Clock rate</a:t>
            </a:r>
            <a:r>
              <a:rPr lang="en-US" sz="2800" dirty="0" smtClean="0"/>
              <a:t/>
            </a:r>
            <a:br>
              <a:rPr lang="en-US" sz="2800" dirty="0" smtClean="0"/>
            </a:br>
            <a:r>
              <a:rPr lang="en-US" sz="2800" dirty="0" smtClean="0"/>
              <a:t>R = 1 / P</a:t>
            </a:r>
          </a:p>
          <a:p>
            <a:pPr>
              <a:buNone/>
            </a:pPr>
            <a:r>
              <a:rPr lang="en-US" sz="2800" dirty="0" smtClean="0"/>
              <a:t>Example</a:t>
            </a:r>
          </a:p>
          <a:p>
            <a:r>
              <a:rPr lang="en-US" sz="2800" dirty="0" smtClean="0"/>
              <a:t>If clock rate = </a:t>
            </a:r>
            <a:r>
              <a:rPr lang="en-US" sz="2800" b="1" dirty="0" smtClean="0"/>
              <a:t>500 million cycles per second</a:t>
            </a:r>
            <a:endParaRPr lang="en-US" sz="2800" dirty="0" smtClean="0"/>
          </a:p>
          <a:p>
            <a:r>
              <a:rPr lang="en-US" sz="2800" dirty="0" smtClean="0"/>
              <a:t>Clock period = </a:t>
            </a:r>
            <a:r>
              <a:rPr lang="en-US" sz="2800" b="1" dirty="0" smtClean="0"/>
              <a:t>2 nanoseconds</a:t>
            </a:r>
            <a:endParaRPr 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71463"/>
            <a:ext cx="8229600" cy="6200775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US" sz="2800" b="1" dirty="0" smtClean="0"/>
              <a:t>5. Basic Performance Equation</a:t>
            </a:r>
          </a:p>
          <a:p>
            <a:pPr>
              <a:buNone/>
            </a:pPr>
            <a:r>
              <a:rPr lang="en-US" sz="2800" dirty="0" smtClean="0"/>
              <a:t>				T = (N.S)/R</a:t>
            </a:r>
          </a:p>
          <a:p>
            <a:pPr>
              <a:buNone/>
            </a:pPr>
            <a:r>
              <a:rPr lang="en-US" sz="2800" dirty="0" smtClean="0"/>
              <a:t>Where:</a:t>
            </a:r>
          </a:p>
          <a:p>
            <a:pPr>
              <a:buNone/>
            </a:pPr>
            <a:r>
              <a:rPr lang="en-US" sz="2800" b="1" dirty="0" smtClean="0"/>
              <a:t>			T</a:t>
            </a:r>
            <a:r>
              <a:rPr lang="en-US" sz="2800" dirty="0" smtClean="0"/>
              <a:t> = Processor time</a:t>
            </a:r>
          </a:p>
          <a:p>
            <a:pPr>
              <a:buNone/>
            </a:pPr>
            <a:r>
              <a:rPr lang="en-US" sz="2800" b="1" dirty="0" smtClean="0"/>
              <a:t>			N</a:t>
            </a:r>
            <a:r>
              <a:rPr lang="en-US" sz="2800" dirty="0" smtClean="0"/>
              <a:t> = Number of instructions in the program</a:t>
            </a:r>
          </a:p>
          <a:p>
            <a:pPr>
              <a:buNone/>
            </a:pPr>
            <a:r>
              <a:rPr lang="en-US" sz="2800" b="1" dirty="0" smtClean="0"/>
              <a:t>			S</a:t>
            </a:r>
            <a:r>
              <a:rPr lang="en-US" sz="2800" dirty="0" smtClean="0"/>
              <a:t> = Average number of steps per instruction</a:t>
            </a:r>
          </a:p>
          <a:p>
            <a:pPr>
              <a:buNone/>
            </a:pPr>
            <a:r>
              <a:rPr lang="en-US" sz="2800" b="1" dirty="0" smtClean="0"/>
              <a:t>			R</a:t>
            </a:r>
            <a:r>
              <a:rPr lang="en-US" sz="2800" dirty="0" smtClean="0"/>
              <a:t> = Clock rate (cycles per second)</a:t>
            </a:r>
          </a:p>
          <a:p>
            <a:r>
              <a:rPr lang="en-US" sz="2800" dirty="0" smtClean="0"/>
              <a:t>To improve performance:</a:t>
            </a:r>
          </a:p>
          <a:p>
            <a:pPr>
              <a:buNone/>
            </a:pPr>
            <a:r>
              <a:rPr lang="en-US" sz="2800" dirty="0" smtClean="0"/>
              <a:t>						Reduce </a:t>
            </a:r>
            <a:r>
              <a:rPr lang="en-US" sz="2800" b="1" dirty="0" smtClean="0"/>
              <a:t>N</a:t>
            </a:r>
            <a:endParaRPr lang="en-US" sz="2800" dirty="0" smtClean="0"/>
          </a:p>
          <a:p>
            <a:pPr>
              <a:buNone/>
            </a:pPr>
            <a:r>
              <a:rPr lang="en-US" sz="2800" dirty="0" smtClean="0"/>
              <a:t>						Reduce </a:t>
            </a:r>
            <a:r>
              <a:rPr lang="en-US" sz="2800" b="1" dirty="0" smtClean="0"/>
              <a:t>S</a:t>
            </a:r>
            <a:endParaRPr lang="en-US" sz="2800" dirty="0" smtClean="0"/>
          </a:p>
          <a:p>
            <a:pPr>
              <a:buNone/>
            </a:pPr>
            <a:r>
              <a:rPr lang="en-US" sz="2800" dirty="0" smtClean="0"/>
              <a:t>						Increase </a:t>
            </a:r>
            <a:r>
              <a:rPr lang="en-US" sz="2800" b="1" dirty="0" smtClean="0"/>
              <a:t>R</a:t>
            </a:r>
            <a:endParaRPr 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71463"/>
            <a:ext cx="8229600" cy="6200775"/>
          </a:xfrm>
        </p:spPr>
        <p:txBody>
          <a:bodyPr>
            <a:noAutofit/>
          </a:bodyPr>
          <a:lstStyle/>
          <a:p>
            <a:pPr algn="just">
              <a:buNone/>
            </a:pPr>
            <a:r>
              <a:rPr lang="en-US" sz="2800" b="1" dirty="0" smtClean="0"/>
              <a:t>6. Pipelining</a:t>
            </a:r>
          </a:p>
          <a:p>
            <a:pPr algn="just"/>
            <a:r>
              <a:rPr lang="en-US" sz="2800" b="1" dirty="0" smtClean="0"/>
              <a:t>Pipelining</a:t>
            </a:r>
            <a:r>
              <a:rPr lang="en-US" sz="2800" dirty="0" smtClean="0"/>
              <a:t> means </a:t>
            </a:r>
            <a:r>
              <a:rPr lang="en-US" sz="2800" b="1" dirty="0" smtClean="0"/>
              <a:t>overlapping the execution of multiple instructions</a:t>
            </a:r>
            <a:r>
              <a:rPr lang="en-US" sz="2800" dirty="0" smtClean="0"/>
              <a:t>.</a:t>
            </a:r>
          </a:p>
          <a:p>
            <a:pPr algn="just">
              <a:buNone/>
            </a:pPr>
            <a:r>
              <a:rPr lang="en-US" sz="2800" dirty="0" smtClean="0"/>
              <a:t>Example:</a:t>
            </a:r>
          </a:p>
          <a:p>
            <a:pPr algn="just"/>
            <a:r>
              <a:rPr lang="en-US" sz="2800" dirty="0" smtClean="0"/>
              <a:t>While one instruction is being executed,</a:t>
            </a:r>
          </a:p>
          <a:p>
            <a:pPr algn="just"/>
            <a:r>
              <a:rPr lang="en-US" sz="2800" dirty="0" smtClean="0"/>
              <a:t>The next instruction is being fetched from memory.</a:t>
            </a:r>
          </a:p>
          <a:p>
            <a:pPr algn="just"/>
            <a:r>
              <a:rPr lang="en-US" sz="2800" dirty="0" smtClean="0"/>
              <a:t> This </a:t>
            </a:r>
            <a:r>
              <a:rPr lang="en-US" sz="2800" b="1" dirty="0" smtClean="0"/>
              <a:t>increases the speed of instruction execution</a:t>
            </a:r>
            <a:r>
              <a:rPr lang="en-US" sz="2800" dirty="0" smtClean="0"/>
              <a:t>.</a:t>
            </a:r>
            <a:endParaRPr 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71463"/>
            <a:ext cx="8229600" cy="6200775"/>
          </a:xfrm>
        </p:spPr>
        <p:txBody>
          <a:bodyPr>
            <a:noAutofit/>
          </a:bodyPr>
          <a:lstStyle/>
          <a:p>
            <a:pPr algn="just">
              <a:buNone/>
            </a:pPr>
            <a:r>
              <a:rPr lang="en-US" sz="2800" b="1" dirty="0" smtClean="0"/>
              <a:t>7. Superscalar Operation</a:t>
            </a:r>
          </a:p>
          <a:p>
            <a:pPr algn="just"/>
            <a:r>
              <a:rPr lang="en-US" sz="2800" b="1" dirty="0" smtClean="0"/>
              <a:t>Superscalar processors</a:t>
            </a:r>
            <a:r>
              <a:rPr lang="en-US" sz="2800" dirty="0" smtClean="0"/>
              <a:t> use </a:t>
            </a:r>
            <a:r>
              <a:rPr lang="en-US" sz="2800" b="1" dirty="0" smtClean="0"/>
              <a:t>multiple pipelines</a:t>
            </a:r>
            <a:r>
              <a:rPr lang="en-US" sz="2800" dirty="0" smtClean="0"/>
              <a:t>.</a:t>
            </a:r>
          </a:p>
          <a:p>
            <a:pPr algn="just">
              <a:buNone/>
            </a:pPr>
            <a:r>
              <a:rPr lang="en-US" sz="2800" dirty="0" smtClean="0"/>
              <a:t>This means:</a:t>
            </a:r>
          </a:p>
          <a:p>
            <a:pPr algn="just"/>
            <a:r>
              <a:rPr lang="en-US" sz="2800" dirty="0" smtClean="0"/>
              <a:t>Several instructions can be executed </a:t>
            </a:r>
            <a:r>
              <a:rPr lang="en-US" sz="2800" b="1" dirty="0" smtClean="0"/>
              <a:t>at the same time</a:t>
            </a:r>
            <a:r>
              <a:rPr lang="en-US" sz="2800" dirty="0" smtClean="0"/>
              <a:t>.</a:t>
            </a:r>
          </a:p>
          <a:p>
            <a:pPr algn="just"/>
            <a:r>
              <a:rPr lang="en-US" sz="2800" dirty="0" smtClean="0"/>
              <a:t> This gives </a:t>
            </a:r>
            <a:r>
              <a:rPr lang="en-US" sz="2800" b="1" dirty="0" smtClean="0"/>
              <a:t>higher performance</a:t>
            </a:r>
            <a:r>
              <a:rPr lang="en-US" sz="2800" dirty="0" smtClean="0"/>
              <a:t>.</a:t>
            </a:r>
            <a:endParaRPr 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71463"/>
            <a:ext cx="8229600" cy="6200775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US" sz="2800" b="1" dirty="0" smtClean="0"/>
              <a:t>8. Increasing Clock Rate</a:t>
            </a:r>
          </a:p>
          <a:p>
            <a:r>
              <a:rPr lang="en-US" sz="2800" dirty="0" smtClean="0"/>
              <a:t>Clock rate can be increased by:</a:t>
            </a:r>
          </a:p>
          <a:p>
            <a:pPr>
              <a:buNone/>
            </a:pPr>
            <a:r>
              <a:rPr lang="en-US" sz="2800" dirty="0" smtClean="0"/>
              <a:t>		1. Improving </a:t>
            </a:r>
            <a:r>
              <a:rPr lang="en-US" sz="2800" b="1" dirty="0" smtClean="0"/>
              <a:t>IC technology</a:t>
            </a:r>
            <a:r>
              <a:rPr lang="en-US" sz="2800" dirty="0" smtClean="0"/>
              <a:t> to make circuits faster.</a:t>
            </a:r>
          </a:p>
          <a:p>
            <a:pPr>
              <a:buNone/>
            </a:pPr>
            <a:r>
              <a:rPr lang="en-US" sz="2800" dirty="0" smtClean="0"/>
              <a:t>		2. Reducing the </a:t>
            </a:r>
            <a:r>
              <a:rPr lang="en-US" sz="2800" b="1" dirty="0" smtClean="0"/>
              <a:t>amount of work done in each step</a:t>
            </a:r>
            <a:r>
              <a:rPr lang="en-US" sz="2800" dirty="0" smtClean="0"/>
              <a:t>.</a:t>
            </a:r>
          </a:p>
          <a:p>
            <a:r>
              <a:rPr lang="en-US" sz="2800" dirty="0" smtClean="0"/>
              <a:t>Both methods </a:t>
            </a:r>
            <a:r>
              <a:rPr lang="en-US" sz="2800" b="1" dirty="0" smtClean="0"/>
              <a:t>reduce clock period and increase speed</a:t>
            </a:r>
            <a:r>
              <a:rPr lang="en-US" sz="2800" dirty="0" smtClean="0"/>
              <a:t>.</a:t>
            </a:r>
            <a:endParaRPr 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71463"/>
            <a:ext cx="8229600" cy="6200775"/>
          </a:xfrm>
        </p:spPr>
        <p:txBody>
          <a:bodyPr>
            <a:noAutofit/>
          </a:bodyPr>
          <a:lstStyle/>
          <a:p>
            <a:pPr algn="just">
              <a:buNone/>
            </a:pPr>
            <a:r>
              <a:rPr lang="en-US" sz="2800" b="1" dirty="0" smtClean="0"/>
              <a:t>9. Instruction Set Types</a:t>
            </a:r>
          </a:p>
          <a:p>
            <a:pPr algn="just">
              <a:buNone/>
            </a:pPr>
            <a:endParaRPr lang="en-US" sz="2400" b="1" dirty="0" smtClean="0"/>
          </a:p>
          <a:p>
            <a:pPr algn="just">
              <a:buNone/>
            </a:pPr>
            <a:r>
              <a:rPr lang="en-US" sz="2800" b="1" dirty="0" smtClean="0"/>
              <a:t>RISC (Reduced Instruction Set Computer)</a:t>
            </a:r>
          </a:p>
          <a:p>
            <a:pPr algn="just"/>
            <a:r>
              <a:rPr lang="en-US" sz="2800" dirty="0" smtClean="0"/>
              <a:t>Uses </a:t>
            </a:r>
            <a:r>
              <a:rPr lang="en-US" sz="2800" b="1" dirty="0" smtClean="0"/>
              <a:t>simple instructions</a:t>
            </a:r>
            <a:endParaRPr lang="en-US" sz="2800" dirty="0" smtClean="0"/>
          </a:p>
          <a:p>
            <a:pPr algn="just"/>
            <a:r>
              <a:rPr lang="en-US" sz="2800" dirty="0" smtClean="0"/>
              <a:t>Each instruction executes in </a:t>
            </a:r>
            <a:r>
              <a:rPr lang="en-US" sz="2800" b="1" dirty="0" smtClean="0"/>
              <a:t>few steps</a:t>
            </a:r>
            <a:endParaRPr lang="en-US" sz="2800" dirty="0" smtClean="0"/>
          </a:p>
          <a:p>
            <a:pPr algn="just"/>
            <a:r>
              <a:rPr lang="en-US" sz="2800" dirty="0" smtClean="0"/>
              <a:t>Good for </a:t>
            </a:r>
            <a:r>
              <a:rPr lang="en-US" sz="2800" b="1" dirty="0" smtClean="0"/>
              <a:t>pipelining</a:t>
            </a:r>
            <a:endParaRPr lang="en-US" sz="2800" dirty="0" smtClean="0"/>
          </a:p>
          <a:p>
            <a:pPr algn="just">
              <a:buNone/>
            </a:pPr>
            <a:r>
              <a:rPr lang="en-US" sz="2800" dirty="0" smtClean="0"/>
              <a:t>Example processors: ARM, MIPS</a:t>
            </a:r>
          </a:p>
          <a:p>
            <a:pPr algn="just">
              <a:buNone/>
            </a:pPr>
            <a:endParaRPr lang="en-US" sz="2800" dirty="0" smtClean="0"/>
          </a:p>
          <a:p>
            <a:pPr algn="just">
              <a:buNone/>
            </a:pPr>
            <a:r>
              <a:rPr lang="en-US" sz="2800" b="1" dirty="0" smtClean="0"/>
              <a:t>CISC (Complex Instruction Set Computer)</a:t>
            </a:r>
          </a:p>
          <a:p>
            <a:pPr algn="just"/>
            <a:r>
              <a:rPr lang="en-US" sz="2800" dirty="0" smtClean="0"/>
              <a:t>Uses </a:t>
            </a:r>
            <a:r>
              <a:rPr lang="en-US" sz="2800" b="1" dirty="0" smtClean="0"/>
              <a:t>complex instructions</a:t>
            </a:r>
            <a:endParaRPr lang="en-US" sz="2800" dirty="0" smtClean="0"/>
          </a:p>
          <a:p>
            <a:pPr algn="just"/>
            <a:r>
              <a:rPr lang="en-US" sz="2800" dirty="0" smtClean="0"/>
              <a:t>Each instruction performs </a:t>
            </a:r>
            <a:r>
              <a:rPr lang="en-US" sz="2800" b="1" dirty="0" smtClean="0"/>
              <a:t>more work</a:t>
            </a:r>
            <a:endParaRPr lang="en-US" sz="2800" dirty="0" smtClean="0"/>
          </a:p>
          <a:p>
            <a:pPr algn="just"/>
            <a:r>
              <a:rPr lang="en-US" sz="2800" dirty="0" smtClean="0"/>
              <a:t>Fewer instructions are needed</a:t>
            </a:r>
          </a:p>
          <a:p>
            <a:pPr algn="just">
              <a:buNone/>
            </a:pPr>
            <a:r>
              <a:rPr lang="en-US" sz="2800" dirty="0" smtClean="0"/>
              <a:t>Example processors: x86</a:t>
            </a:r>
          </a:p>
          <a:p>
            <a:pPr algn="just">
              <a:buNone/>
            </a:pPr>
            <a:endParaRPr 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71463"/>
            <a:ext cx="8229600" cy="6200775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US" sz="2800" b="1" dirty="0" smtClean="0"/>
              <a:t>10. Compiler</a:t>
            </a:r>
          </a:p>
          <a:p>
            <a:r>
              <a:rPr lang="en-US" sz="2800" dirty="0" smtClean="0"/>
              <a:t>A </a:t>
            </a:r>
            <a:r>
              <a:rPr lang="en-US" sz="2800" b="1" dirty="0" smtClean="0"/>
              <a:t>compiler</a:t>
            </a:r>
            <a:r>
              <a:rPr lang="en-US" sz="2800" dirty="0" smtClean="0"/>
              <a:t> converts </a:t>
            </a:r>
            <a:r>
              <a:rPr lang="en-US" sz="2800" b="1" dirty="0" smtClean="0"/>
              <a:t>high-level language programs into machine instructions</a:t>
            </a:r>
            <a:r>
              <a:rPr lang="en-US" sz="2800" dirty="0" smtClean="0"/>
              <a:t>.</a:t>
            </a:r>
          </a:p>
          <a:p>
            <a:r>
              <a:rPr lang="en-US" sz="2800" dirty="0" smtClean="0"/>
              <a:t>An </a:t>
            </a:r>
            <a:r>
              <a:rPr lang="en-US" sz="2800" b="1" dirty="0" smtClean="0"/>
              <a:t>optimizing compiler</a:t>
            </a:r>
            <a:r>
              <a:rPr lang="en-US" sz="2800" dirty="0" smtClean="0"/>
              <a:t> improves performance by:</a:t>
            </a:r>
          </a:p>
          <a:p>
            <a:pPr>
              <a:buNone/>
            </a:pPr>
            <a:r>
              <a:rPr lang="en-US" sz="2800" dirty="0" smtClean="0"/>
              <a:t>			Reducing number of instructions (</a:t>
            </a:r>
            <a:r>
              <a:rPr lang="en-US" sz="2800" b="1" dirty="0" smtClean="0"/>
              <a:t>N</a:t>
            </a:r>
            <a:r>
              <a:rPr lang="en-US" sz="2800" dirty="0" smtClean="0"/>
              <a:t>)</a:t>
            </a:r>
          </a:p>
          <a:p>
            <a:pPr>
              <a:buNone/>
            </a:pPr>
            <a:r>
              <a:rPr lang="en-US" sz="2800" dirty="0" smtClean="0"/>
              <a:t>			Rearranging instructions for better execution.</a:t>
            </a:r>
            <a:endParaRPr 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71463"/>
            <a:ext cx="8229600" cy="6200775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US" sz="2800" b="1" dirty="0" smtClean="0"/>
              <a:t>11. Performance Measurement (SPEC Rating)</a:t>
            </a:r>
          </a:p>
          <a:p>
            <a:r>
              <a:rPr lang="en-US" sz="2800" dirty="0" smtClean="0"/>
              <a:t>System Performance Evaluation Corporation provides benchmarks to measure computer performance.</a:t>
            </a:r>
          </a:p>
          <a:p>
            <a:pPr>
              <a:buNone/>
            </a:pPr>
            <a:r>
              <a:rPr lang="en-US" sz="2800" b="1" dirty="0" smtClean="0"/>
              <a:t>SPEC Rating Formula</a:t>
            </a:r>
            <a:endParaRPr lang="en-US" sz="2800" dirty="0" smtClean="0"/>
          </a:p>
          <a:p>
            <a:r>
              <a:rPr lang="en-US" sz="2800" dirty="0" smtClean="0"/>
              <a:t>SPEC rating =  </a:t>
            </a:r>
            <a:r>
              <a:rPr lang="en-US" sz="2800" u="sng" dirty="0" smtClean="0"/>
              <a:t>Running time on reference computer</a:t>
            </a:r>
            <a:br>
              <a:rPr lang="en-US" sz="2800" u="sng" dirty="0" smtClean="0"/>
            </a:br>
            <a:r>
              <a:rPr lang="en-US" sz="2800" dirty="0" smtClean="0"/>
              <a:t>					    Running time on tested computer</a:t>
            </a:r>
          </a:p>
          <a:p>
            <a:pPr>
              <a:buNone/>
            </a:pPr>
            <a:r>
              <a:rPr lang="en-US" sz="2800" dirty="0" smtClean="0"/>
              <a:t>Example:</a:t>
            </a:r>
            <a:br>
              <a:rPr lang="en-US" sz="2800" dirty="0" smtClean="0"/>
            </a:br>
            <a:r>
              <a:rPr lang="en-US" sz="2800" dirty="0" smtClean="0"/>
              <a:t>If SPEC rating = </a:t>
            </a:r>
            <a:r>
              <a:rPr lang="en-US" sz="2800" b="1" dirty="0" smtClean="0"/>
              <a:t>50</a:t>
            </a:r>
            <a:endParaRPr lang="en-US" sz="2800" dirty="0" smtClean="0"/>
          </a:p>
          <a:p>
            <a:r>
              <a:rPr lang="en-US" sz="2800" dirty="0" smtClean="0"/>
              <a:t>It means the tested computer is </a:t>
            </a:r>
            <a:r>
              <a:rPr lang="en-US" sz="2800" b="1" dirty="0" smtClean="0"/>
              <a:t>50 times faster</a:t>
            </a:r>
            <a:r>
              <a:rPr lang="en-US" sz="2800" dirty="0" smtClean="0"/>
              <a:t> than the reference computer.</a:t>
            </a:r>
          </a:p>
          <a:p>
            <a:r>
              <a:rPr lang="en-US" sz="2800" dirty="0" smtClean="0"/>
              <a:t>For multiple programs, the </a:t>
            </a:r>
            <a:r>
              <a:rPr lang="en-US" sz="2800" b="1" dirty="0" smtClean="0"/>
              <a:t>average SPEC score</a:t>
            </a:r>
            <a:r>
              <a:rPr lang="en-US" sz="2800" dirty="0" smtClean="0"/>
              <a:t> is calculated.</a:t>
            </a:r>
            <a:endParaRPr 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b="1" dirty="0" smtClean="0"/>
              <a:t>Multiprocessors and Multi-computers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71463"/>
            <a:ext cx="8229600" cy="6200775"/>
          </a:xfrm>
        </p:spPr>
        <p:txBody>
          <a:bodyPr>
            <a:noAutofit/>
          </a:bodyPr>
          <a:lstStyle/>
          <a:p>
            <a:pPr algn="just">
              <a:buNone/>
            </a:pPr>
            <a:r>
              <a:rPr lang="en-US" b="1" dirty="0" smtClean="0"/>
              <a:t>Multiprocessors and Multi-computers</a:t>
            </a:r>
          </a:p>
          <a:p>
            <a:pPr algn="just"/>
            <a:r>
              <a:rPr lang="en-US" sz="2400" b="1" dirty="0" smtClean="0"/>
              <a:t>1. Multiprocessor Systems</a:t>
            </a:r>
          </a:p>
          <a:p>
            <a:pPr algn="just"/>
            <a:r>
              <a:rPr lang="en-US" sz="2400" dirty="0" smtClean="0"/>
              <a:t>A </a:t>
            </a:r>
            <a:r>
              <a:rPr lang="en-US" sz="2400" b="1" dirty="0" smtClean="0"/>
              <a:t>multiprocessor system</a:t>
            </a:r>
            <a:r>
              <a:rPr lang="en-US" sz="2400" dirty="0" smtClean="0"/>
              <a:t> is a computer system that has </a:t>
            </a:r>
            <a:r>
              <a:rPr lang="en-US" sz="2400" b="1" dirty="0" smtClean="0"/>
              <a:t>more than one processor (CPU)</a:t>
            </a:r>
            <a:r>
              <a:rPr lang="en-US" sz="2400" dirty="0" smtClean="0"/>
              <a:t>.</a:t>
            </a:r>
          </a:p>
          <a:p>
            <a:pPr algn="just"/>
            <a:r>
              <a:rPr lang="en-US" sz="2400" dirty="0" smtClean="0"/>
              <a:t>These processors can:</a:t>
            </a:r>
          </a:p>
          <a:p>
            <a:pPr algn="just"/>
            <a:r>
              <a:rPr lang="en-US" sz="2400" dirty="0" smtClean="0"/>
              <a:t>Run </a:t>
            </a:r>
            <a:r>
              <a:rPr lang="en-US" sz="2400" b="1" dirty="0" smtClean="0"/>
              <a:t>different programs at the same time</a:t>
            </a:r>
            <a:r>
              <a:rPr lang="en-US" sz="2400" dirty="0" smtClean="0"/>
              <a:t>, or</a:t>
            </a:r>
          </a:p>
          <a:p>
            <a:pPr algn="just"/>
            <a:r>
              <a:rPr lang="en-US" sz="2400" dirty="0" smtClean="0"/>
              <a:t>Work together to </a:t>
            </a:r>
            <a:r>
              <a:rPr lang="en-US" sz="2400" b="1" dirty="0" smtClean="0"/>
              <a:t>complete parts of one large task</a:t>
            </a:r>
            <a:r>
              <a:rPr lang="en-US" sz="2400" dirty="0" smtClean="0"/>
              <a:t>.</a:t>
            </a:r>
          </a:p>
          <a:p>
            <a:pPr algn="just"/>
            <a:r>
              <a:rPr lang="en-US" sz="2400" b="1" dirty="0" smtClean="0"/>
              <a:t>Features</a:t>
            </a:r>
          </a:p>
          <a:p>
            <a:pPr algn="just"/>
            <a:r>
              <a:rPr lang="en-US" sz="2400" dirty="0" smtClean="0"/>
              <a:t>All processors </a:t>
            </a:r>
            <a:r>
              <a:rPr lang="en-US" sz="2400" b="1" dirty="0" smtClean="0"/>
              <a:t>share the same main memory</a:t>
            </a:r>
            <a:r>
              <a:rPr lang="en-US" sz="2400" dirty="0" smtClean="0"/>
              <a:t>.</a:t>
            </a:r>
          </a:p>
          <a:p>
            <a:pPr algn="just"/>
            <a:r>
              <a:rPr lang="en-US" sz="2400" dirty="0" smtClean="0"/>
              <a:t>Because of this, it is called a </a:t>
            </a:r>
            <a:r>
              <a:rPr lang="en-US" sz="2400" b="1" dirty="0" smtClean="0"/>
              <a:t>shared-memory multiprocessor system</a:t>
            </a:r>
            <a:r>
              <a:rPr lang="en-US" sz="2400" dirty="0" smtClean="0"/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71463"/>
            <a:ext cx="8229600" cy="6200775"/>
          </a:xfrm>
        </p:spPr>
        <p:txBody>
          <a:bodyPr>
            <a:noAutofit/>
          </a:bodyPr>
          <a:lstStyle/>
          <a:p>
            <a:pPr algn="just"/>
            <a:r>
              <a:rPr lang="en-US" sz="2400" b="1" dirty="0" smtClean="0"/>
              <a:t>Advantages</a:t>
            </a:r>
          </a:p>
          <a:p>
            <a:pPr algn="just"/>
            <a:r>
              <a:rPr lang="en-US" sz="2400" b="1" dirty="0" smtClean="0"/>
              <a:t>High performance</a:t>
            </a:r>
            <a:endParaRPr lang="en-US" sz="2400" dirty="0" smtClean="0"/>
          </a:p>
          <a:p>
            <a:pPr algn="just"/>
            <a:r>
              <a:rPr lang="en-US" sz="2400" b="1" dirty="0" smtClean="0"/>
              <a:t>Faster execution of tasks</a:t>
            </a:r>
            <a:endParaRPr lang="en-US" sz="2400" dirty="0" smtClean="0"/>
          </a:p>
          <a:p>
            <a:pPr algn="just"/>
            <a:r>
              <a:rPr lang="en-US" sz="2400" b="1" dirty="0" smtClean="0"/>
              <a:t>Disadvantages</a:t>
            </a:r>
          </a:p>
          <a:p>
            <a:pPr algn="just"/>
            <a:r>
              <a:rPr lang="en-US" sz="2400" b="1" dirty="0" smtClean="0"/>
              <a:t>High cost</a:t>
            </a:r>
            <a:endParaRPr lang="en-US" sz="2400" dirty="0" smtClean="0"/>
          </a:p>
          <a:p>
            <a:pPr algn="just"/>
            <a:r>
              <a:rPr lang="en-US" sz="2400" b="1" dirty="0" smtClean="0"/>
              <a:t>Complex hardware</a:t>
            </a:r>
            <a:endParaRPr lang="en-US" sz="2400" dirty="0" smtClean="0"/>
          </a:p>
          <a:p>
            <a:pPr algn="just"/>
            <a:r>
              <a:rPr lang="en-US" sz="2400" dirty="0" smtClean="0"/>
              <a:t>Requires </a:t>
            </a:r>
            <a:r>
              <a:rPr lang="en-US" sz="2400" b="1" dirty="0" smtClean="0"/>
              <a:t>complex interconnection networks</a:t>
            </a:r>
            <a:endParaRPr lang="en-US" sz="2400" dirty="0" smtClean="0"/>
          </a:p>
          <a:p>
            <a:pPr algn="just">
              <a:buNone/>
            </a:pPr>
            <a:endParaRPr lang="en-US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71463"/>
            <a:ext cx="8229600" cy="6200775"/>
          </a:xfrm>
        </p:spPr>
        <p:txBody>
          <a:bodyPr>
            <a:noAutofit/>
          </a:bodyPr>
          <a:lstStyle/>
          <a:p>
            <a:r>
              <a:rPr lang="en-US" sz="2400" b="1" dirty="0" smtClean="0"/>
              <a:t>2. Multi-computers</a:t>
            </a:r>
          </a:p>
          <a:p>
            <a:r>
              <a:rPr lang="en-US" sz="2400" dirty="0" smtClean="0"/>
              <a:t>A </a:t>
            </a:r>
            <a:r>
              <a:rPr lang="en-US" sz="2400" b="1" dirty="0" smtClean="0"/>
              <a:t>multi-computer system</a:t>
            </a:r>
            <a:r>
              <a:rPr lang="en-US" sz="2400" dirty="0" smtClean="0"/>
              <a:t> is a group of </a:t>
            </a:r>
            <a:r>
              <a:rPr lang="en-US" sz="2400" b="1" dirty="0" smtClean="0"/>
              <a:t>separate computers connected together through a network</a:t>
            </a:r>
            <a:r>
              <a:rPr lang="en-US" sz="2400" dirty="0" smtClean="0"/>
              <a:t>.</a:t>
            </a:r>
          </a:p>
          <a:p>
            <a:r>
              <a:rPr lang="en-US" sz="2400" b="1" dirty="0" smtClean="0"/>
              <a:t>Features</a:t>
            </a:r>
          </a:p>
          <a:p>
            <a:r>
              <a:rPr lang="en-US" sz="2400" dirty="0" smtClean="0"/>
              <a:t>Each computer has </a:t>
            </a:r>
            <a:r>
              <a:rPr lang="en-US" sz="2400" b="1" dirty="0" smtClean="0"/>
              <a:t>its own processor and its own memory</a:t>
            </a:r>
            <a:r>
              <a:rPr lang="en-US" sz="2400" dirty="0" smtClean="0"/>
              <a:t>.</a:t>
            </a:r>
          </a:p>
          <a:p>
            <a:r>
              <a:rPr lang="en-US" sz="2400" dirty="0" smtClean="0"/>
              <a:t>Computers </a:t>
            </a:r>
            <a:r>
              <a:rPr lang="en-US" sz="2400" b="1" dirty="0" smtClean="0"/>
              <a:t>do not share memory</a:t>
            </a:r>
            <a:r>
              <a:rPr lang="en-US" sz="2400" dirty="0" smtClean="0"/>
              <a:t>.</a:t>
            </a:r>
          </a:p>
          <a:p>
            <a:r>
              <a:rPr lang="en-US" sz="2400" dirty="0" smtClean="0"/>
              <a:t>They communicate by </a:t>
            </a:r>
            <a:r>
              <a:rPr lang="en-US" sz="2400" b="1" dirty="0" smtClean="0"/>
              <a:t>sending messages through a network</a:t>
            </a:r>
            <a:r>
              <a:rPr lang="en-US" sz="2400" dirty="0" smtClean="0"/>
              <a:t>.</a:t>
            </a:r>
          </a:p>
          <a:p>
            <a:r>
              <a:rPr lang="en-US" sz="2400" dirty="0" smtClean="0"/>
              <a:t>Because of this, they are called </a:t>
            </a:r>
            <a:r>
              <a:rPr lang="en-US" sz="2400" b="1" dirty="0" smtClean="0"/>
              <a:t>message-passing multi-computers</a:t>
            </a:r>
            <a:r>
              <a:rPr lang="en-US" sz="2400" dirty="0" smtClean="0"/>
              <a:t>.</a:t>
            </a:r>
            <a:endParaRPr lang="en-US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57263"/>
            <a:ext cx="8427720" cy="6200775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US" sz="2400" b="1" dirty="0" smtClean="0"/>
              <a:t>Difference Between Multiprocessor and Multi-computer</a:t>
            </a:r>
          </a:p>
          <a:p>
            <a:pPr>
              <a:buNone/>
            </a:pPr>
            <a:endParaRPr lang="en-US" sz="2400" b="1" dirty="0" smtClean="0"/>
          </a:p>
          <a:p>
            <a:pPr>
              <a:buNone/>
            </a:pPr>
            <a:r>
              <a:rPr lang="en-US" sz="2000" b="1" dirty="0" smtClean="0"/>
              <a:t>Feature			Multiprocessor					Multi-computer</a:t>
            </a:r>
          </a:p>
          <a:p>
            <a:pPr>
              <a:buNone/>
            </a:pPr>
            <a:r>
              <a:rPr lang="en-US" sz="2000" dirty="0" smtClean="0"/>
              <a:t>Processors		Many processors in one system	Many separate computers</a:t>
            </a:r>
          </a:p>
          <a:p>
            <a:pPr>
              <a:buNone/>
            </a:pPr>
            <a:r>
              <a:rPr lang="en-US" sz="2000" dirty="0" smtClean="0"/>
              <a:t>Memory			Shared memory					Each computer has its 														own memory </a:t>
            </a:r>
          </a:p>
          <a:p>
            <a:pPr>
              <a:buNone/>
            </a:pPr>
            <a:r>
              <a:rPr lang="en-US" sz="2000" dirty="0" smtClean="0"/>
              <a:t>Communication	Through shared memory			Through message passing</a:t>
            </a:r>
          </a:p>
          <a:p>
            <a:pPr>
              <a:buNone/>
            </a:pPr>
            <a:r>
              <a:rPr lang="en-US" sz="2000" dirty="0" smtClean="0"/>
              <a:t>Complexity		More complex hardware			Simpler individual systems</a:t>
            </a:r>
            <a:endParaRPr lang="en-US" sz="2000" dirty="0"/>
          </a:p>
        </p:txBody>
      </p:sp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6000" y="4191000"/>
            <a:ext cx="2133600" cy="2324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35040" y="4152900"/>
            <a:ext cx="2286000" cy="2324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240</TotalTime>
  <Words>2038</Words>
  <Application>Microsoft Macintosh PowerPoint</Application>
  <PresentationFormat>On-screen Show (4:3)</PresentationFormat>
  <Paragraphs>382</Paragraphs>
  <Slides>58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58</vt:i4>
      </vt:variant>
    </vt:vector>
  </HeadingPairs>
  <TitlesOfParts>
    <vt:vector size="59" baseType="lpstr">
      <vt:lpstr>Office Theme</vt:lpstr>
      <vt:lpstr>Unit-1  Basic Structure of Computer</vt:lpstr>
      <vt:lpstr>Slide 2</vt:lpstr>
      <vt:lpstr>Types Based on Data Handling</vt:lpstr>
      <vt:lpstr>Analog Computers</vt:lpstr>
      <vt:lpstr>Digital Computers</vt:lpstr>
      <vt:lpstr>Hybrid Computers</vt:lpstr>
      <vt:lpstr>Types Based on Size</vt:lpstr>
      <vt:lpstr>Supercomputer</vt:lpstr>
      <vt:lpstr>Mainframe Computer</vt:lpstr>
      <vt:lpstr>Minicomputer</vt:lpstr>
      <vt:lpstr>Microcomputer</vt:lpstr>
      <vt:lpstr>Types Based on Purpose</vt:lpstr>
      <vt:lpstr>General Purpose Computer</vt:lpstr>
      <vt:lpstr>Special Purpose Computer</vt:lpstr>
      <vt:lpstr>Slide 15</vt:lpstr>
      <vt:lpstr>Slide 16</vt:lpstr>
      <vt:lpstr>Slide 17</vt:lpstr>
      <vt:lpstr>Slide 18</vt:lpstr>
      <vt:lpstr>Slide 19</vt:lpstr>
      <vt:lpstr>Slide 20</vt:lpstr>
      <vt:lpstr>Basic Operational Concepts</vt:lpstr>
      <vt:lpstr>        Connections between the processor and the memory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Bus Structure</vt:lpstr>
      <vt:lpstr>Slide 32</vt:lpstr>
      <vt:lpstr>Slide 33</vt:lpstr>
      <vt:lpstr>Slide 34</vt:lpstr>
      <vt:lpstr>Slide 35</vt:lpstr>
      <vt:lpstr>Software </vt:lpstr>
      <vt:lpstr>Slide 37</vt:lpstr>
      <vt:lpstr>Slide 38</vt:lpstr>
      <vt:lpstr>Slide 39</vt:lpstr>
      <vt:lpstr>Slide 40</vt:lpstr>
      <vt:lpstr>Slide 41</vt:lpstr>
      <vt:lpstr>Computer Performance</vt:lpstr>
      <vt:lpstr>Slide 43</vt:lpstr>
      <vt:lpstr>Slide 44</vt:lpstr>
      <vt:lpstr>Slide 45</vt:lpstr>
      <vt:lpstr>Slide 46</vt:lpstr>
      <vt:lpstr>Slide 47</vt:lpstr>
      <vt:lpstr>Slide 48</vt:lpstr>
      <vt:lpstr>Slide 49</vt:lpstr>
      <vt:lpstr>Slide 50</vt:lpstr>
      <vt:lpstr>Slide 51</vt:lpstr>
      <vt:lpstr>Slide 52</vt:lpstr>
      <vt:lpstr>Slide 53</vt:lpstr>
      <vt:lpstr>Multiprocessors and Multi-computers</vt:lpstr>
      <vt:lpstr>Slide 55</vt:lpstr>
      <vt:lpstr>Slide 56</vt:lpstr>
      <vt:lpstr>Slide 57</vt:lpstr>
      <vt:lpstr>Slide 58</vt:lpstr>
    </vt:vector>
  </TitlesOfParts>
  <LinksUpToDate>false</LinksUpToDate>
  <SharedDoc>false</SharedDoc>
  <HyperlinkBase/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Types of Computers</dc:title>
  <dc:creator>Admin</dc:creator>
  <dc:description>generated using python-pptx</dc:description>
  <cp:lastModifiedBy>RamaKrishna</cp:lastModifiedBy>
  <cp:revision>59</cp:revision>
  <dcterms:created xsi:type="dcterms:W3CDTF">2013-01-27T09:14:16Z</dcterms:created>
  <dcterms:modified xsi:type="dcterms:W3CDTF">2026-03-25T03:38:24Z</dcterms:modified>
</cp:coreProperties>
</file>