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4" r:id="rId2"/>
    <p:sldId id="335" r:id="rId3"/>
    <p:sldId id="285" r:id="rId4"/>
    <p:sldId id="286" r:id="rId5"/>
    <p:sldId id="287" r:id="rId6"/>
    <p:sldId id="288" r:id="rId7"/>
    <p:sldId id="289" r:id="rId8"/>
    <p:sldId id="290" r:id="rId9"/>
    <p:sldId id="291" r:id="rId10"/>
    <p:sldId id="292" r:id="rId11"/>
    <p:sldId id="293" r:id="rId12"/>
    <p:sldId id="294" r:id="rId13"/>
    <p:sldId id="296" r:id="rId14"/>
    <p:sldId id="336" r:id="rId15"/>
    <p:sldId id="315" r:id="rId16"/>
    <p:sldId id="316" r:id="rId17"/>
    <p:sldId id="317" r:id="rId18"/>
    <p:sldId id="318" r:id="rId19"/>
    <p:sldId id="319" r:id="rId20"/>
    <p:sldId id="320" r:id="rId21"/>
    <p:sldId id="321" r:id="rId22"/>
    <p:sldId id="322" r:id="rId23"/>
    <p:sldId id="324" r:id="rId24"/>
    <p:sldId id="326" r:id="rId25"/>
    <p:sldId id="337" r:id="rId26"/>
    <p:sldId id="329" r:id="rId27"/>
    <p:sldId id="330" r:id="rId28"/>
    <p:sldId id="331" r:id="rId29"/>
    <p:sldId id="332" r:id="rId30"/>
    <p:sldId id="333" r:id="rId31"/>
    <p:sldId id="334" r:id="rId32"/>
    <p:sldId id="338" r:id="rId33"/>
    <p:sldId id="256" r:id="rId34"/>
    <p:sldId id="257" r:id="rId35"/>
    <p:sldId id="258" r:id="rId36"/>
    <p:sldId id="259" r:id="rId37"/>
    <p:sldId id="260" r:id="rId38"/>
    <p:sldId id="261" r:id="rId39"/>
    <p:sldId id="262" r:id="rId40"/>
    <p:sldId id="263" r:id="rId41"/>
    <p:sldId id="264" r:id="rId42"/>
    <p:sldId id="280" r:id="rId43"/>
    <p:sldId id="265" r:id="rId44"/>
    <p:sldId id="266" r:id="rId45"/>
    <p:sldId id="267" r:id="rId46"/>
    <p:sldId id="268" r:id="rId47"/>
    <p:sldId id="269" r:id="rId48"/>
    <p:sldId id="281" r:id="rId49"/>
    <p:sldId id="283" r:id="rId50"/>
    <p:sldId id="270" r:id="rId51"/>
    <p:sldId id="271" r:id="rId52"/>
    <p:sldId id="272" r:id="rId53"/>
    <p:sldId id="273" r:id="rId54"/>
    <p:sldId id="274" r:id="rId55"/>
    <p:sldId id="275" r:id="rId56"/>
    <p:sldId id="276" r:id="rId57"/>
    <p:sldId id="277" r:id="rId58"/>
    <p:sldId id="278"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p:cViewPr varScale="1">
        <p:scale>
          <a:sx n="39" d="100"/>
          <a:sy n="39" d="100"/>
        </p:scale>
        <p:origin x="1256" y="3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D62D78-EC31-40A2-9453-64BB9F15898B}" type="datetimeFigureOut">
              <a:rPr lang="en-US" smtClean="0"/>
              <a:pPr/>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5D47F7D-1E7C-4F55-A30A-0346604FD63D}"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D62D78-EC31-40A2-9453-64BB9F15898B}" type="datetimeFigureOut">
              <a:rPr lang="en-US" smtClean="0"/>
              <a:pPr/>
              <a:t>4/9/2026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D47F7D-1E7C-4F55-A30A-0346604FD63D}"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05200" y="228600"/>
            <a:ext cx="1511952" cy="523220"/>
          </a:xfrm>
          <a:prstGeom prst="rect">
            <a:avLst/>
          </a:prstGeom>
          <a:noFill/>
        </p:spPr>
        <p:txBody>
          <a:bodyPr wrap="none" rtlCol="0">
            <a:spAutoFit/>
          </a:bodyPr>
          <a:lstStyle/>
          <a:p>
            <a:r>
              <a:rPr lang="en-US" sz="2800" b="1" dirty="0"/>
              <a:t>UNIT </a:t>
            </a:r>
            <a:r>
              <a:rPr lang="en-US" sz="2800" b="1"/>
              <a:t>- VI</a:t>
            </a:r>
            <a:endParaRPr lang="en-US" sz="2800" b="1" dirty="0"/>
          </a:p>
        </p:txBody>
      </p:sp>
      <p:sp>
        <p:nvSpPr>
          <p:cNvPr id="3" name="TextBox 2"/>
          <p:cNvSpPr txBox="1"/>
          <p:nvPr/>
        </p:nvSpPr>
        <p:spPr>
          <a:xfrm>
            <a:off x="0" y="990600"/>
            <a:ext cx="9144000" cy="3847207"/>
          </a:xfrm>
          <a:prstGeom prst="rect">
            <a:avLst/>
          </a:prstGeom>
          <a:noFill/>
        </p:spPr>
        <p:txBody>
          <a:bodyPr wrap="square" rtlCol="0">
            <a:spAutoFit/>
          </a:bodyPr>
          <a:lstStyle/>
          <a:p>
            <a:r>
              <a:rPr lang="en-US" sz="2800" b="1" dirty="0"/>
              <a:t>Contents</a:t>
            </a:r>
          </a:p>
          <a:p>
            <a:r>
              <a:rPr lang="en-US" sz="2400" dirty="0"/>
              <a:t>Working with </a:t>
            </a:r>
          </a:p>
          <a:p>
            <a:r>
              <a:rPr lang="en-US" sz="2400" dirty="0"/>
              <a:t>		Numpy</a:t>
            </a:r>
          </a:p>
          <a:p>
            <a:r>
              <a:rPr lang="en-US" sz="2400" dirty="0"/>
              <a:t>		plotpy</a:t>
            </a:r>
          </a:p>
          <a:p>
            <a:r>
              <a:rPr lang="en-US" sz="2400" dirty="0"/>
              <a:t>		scipy</a:t>
            </a:r>
          </a:p>
          <a:p>
            <a:r>
              <a:rPr lang="en-US" sz="2400" dirty="0"/>
              <a:t>		GUI Programming</a:t>
            </a:r>
          </a:p>
          <a:p>
            <a:r>
              <a:rPr lang="en-US" sz="2400" dirty="0"/>
              <a:t>Tkinter</a:t>
            </a:r>
          </a:p>
          <a:p>
            <a:r>
              <a:rPr lang="en-US" sz="2400" dirty="0"/>
              <a:t>		Introduction</a:t>
            </a:r>
          </a:p>
          <a:p>
            <a:r>
              <a:rPr lang="en-US" sz="2400" dirty="0"/>
              <a:t>		Tkinter Programming</a:t>
            </a:r>
          </a:p>
          <a:p>
            <a:r>
              <a:rPr lang="en-US" sz="2400" dirty="0"/>
              <a:t>		Tkinter Widgets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3999" cy="3477875"/>
          </a:xfrm>
          <a:prstGeom prst="rect">
            <a:avLst/>
          </a:prstGeom>
        </p:spPr>
        <p:txBody>
          <a:bodyPr wrap="square">
            <a:spAutoFit/>
          </a:bodyPr>
          <a:lstStyle/>
          <a:p>
            <a:pPr algn="ctr"/>
            <a:endParaRPr lang="en-US" sz="4400" b="1" dirty="0"/>
          </a:p>
          <a:p>
            <a:pPr algn="ctr"/>
            <a:endParaRPr lang="en-US" sz="4400" b="1" dirty="0"/>
          </a:p>
          <a:p>
            <a:pPr algn="ctr"/>
            <a:endParaRPr lang="en-US" sz="4400" b="1" dirty="0"/>
          </a:p>
          <a:p>
            <a:pPr algn="ctr"/>
            <a:endParaRPr lang="en-US" sz="4400" b="1" dirty="0"/>
          </a:p>
          <a:p>
            <a:pPr algn="ctr"/>
            <a:r>
              <a:rPr lang="en-US" sz="4400" b="1" dirty="0"/>
              <a:t>Numpy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1600200" cy="523220"/>
          </a:xfrm>
          <a:prstGeom prst="rect">
            <a:avLst/>
          </a:prstGeom>
        </p:spPr>
        <p:txBody>
          <a:bodyPr wrap="square">
            <a:spAutoFit/>
          </a:bodyPr>
          <a:lstStyle/>
          <a:p>
            <a:r>
              <a:rPr lang="en-US" sz="2800" b="1" dirty="0"/>
              <a:t>Numpy</a:t>
            </a:r>
          </a:p>
        </p:txBody>
      </p:sp>
      <p:sp>
        <p:nvSpPr>
          <p:cNvPr id="3" name="TextBox 2"/>
          <p:cNvSpPr txBox="1"/>
          <p:nvPr/>
        </p:nvSpPr>
        <p:spPr>
          <a:xfrm>
            <a:off x="0" y="609600"/>
            <a:ext cx="9144001" cy="5632311"/>
          </a:xfrm>
          <a:prstGeom prst="rect">
            <a:avLst/>
          </a:prstGeom>
          <a:noFill/>
        </p:spPr>
        <p:txBody>
          <a:bodyPr wrap="square" rtlCol="0">
            <a:spAutoFit/>
          </a:bodyPr>
          <a:lstStyle/>
          <a:p>
            <a:pPr algn="just">
              <a:buFont typeface="Wingdings" pitchFamily="2" charset="2"/>
              <a:buChar char="§"/>
            </a:pPr>
            <a:r>
              <a:rPr lang="en-US" sz="2400" dirty="0"/>
              <a:t>      Numpy is an open-source module to python that provide common mathematical and numerical routines in pre-compiled, fast functions.</a:t>
            </a:r>
          </a:p>
          <a:p>
            <a:pPr algn="just">
              <a:buFont typeface="Wingdings" pitchFamily="2" charset="2"/>
              <a:buChar char="§"/>
            </a:pPr>
            <a:r>
              <a:rPr lang="en-US" sz="2400" dirty="0"/>
              <a:t>      NumPy is the fundamental package for scientific computing with Python. It contains among other things:</a:t>
            </a:r>
          </a:p>
          <a:p>
            <a:pPr algn="just" fontAlgn="base"/>
            <a:r>
              <a:rPr lang="en-US" sz="2400" dirty="0"/>
              <a:t>→ a powerful N-dimensional array object</a:t>
            </a:r>
          </a:p>
          <a:p>
            <a:pPr algn="just" fontAlgn="base"/>
            <a:r>
              <a:rPr lang="en-US" sz="2400" dirty="0"/>
              <a:t>→ sophisticated (broadcasting) functions</a:t>
            </a:r>
          </a:p>
          <a:p>
            <a:pPr algn="just" fontAlgn="base"/>
            <a:r>
              <a:rPr lang="en-US" sz="2400" dirty="0"/>
              <a:t>→ tools for integrating C/C++ and Fortran code</a:t>
            </a:r>
          </a:p>
          <a:p>
            <a:pPr algn="just" fontAlgn="base"/>
            <a:r>
              <a:rPr lang="en-US" sz="2400" dirty="0"/>
              <a:t>→ useful linear algebra, Fourier transform, and random number capabilities</a:t>
            </a:r>
          </a:p>
          <a:p>
            <a:pPr algn="just" fontAlgn="base">
              <a:buFont typeface="Wingdings" pitchFamily="2" charset="2"/>
              <a:buChar char="§"/>
            </a:pPr>
            <a:r>
              <a:rPr lang="en-US" sz="2400" dirty="0"/>
              <a:t>    NumPy’s main object is the homogeneous multidimensional array. It is a table of elements (usually numbers), all of the same type, indexed by a tuple of positive integers. In NumPy dimensions are called </a:t>
            </a:r>
            <a:r>
              <a:rPr lang="en-US" sz="2400" i="1" dirty="0"/>
              <a:t>axes</a:t>
            </a:r>
            <a:r>
              <a:rPr lang="en-US" sz="2400" dirty="0"/>
              <a:t>.</a:t>
            </a:r>
          </a:p>
          <a:p>
            <a:pPr algn="just" fontAlgn="base">
              <a:buFont typeface="Wingdings" pitchFamily="2" charset="2"/>
              <a:buChar char="§"/>
            </a:pPr>
            <a:r>
              <a:rPr lang="en-US" sz="2400" dirty="0"/>
              <a:t>    NumPy’s array class is called ndarray. It is also known by the alias array.</a:t>
            </a:r>
          </a:p>
          <a:p>
            <a:pPr algn="just">
              <a:buFont typeface="Wingdings" pitchFamily="2" charset="2"/>
              <a:buChar char="§"/>
            </a:pPr>
            <a:endParaRPr 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0" y="0"/>
            <a:ext cx="9144000" cy="6001643"/>
          </a:xfrm>
          <a:prstGeom prst="rect">
            <a:avLst/>
          </a:prstGeom>
          <a:solidFill>
            <a:srgbClr val="F7F7F9"/>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333333"/>
                </a:solidFill>
                <a:effectLst/>
                <a:cs typeface="Arial" pitchFamily="34" charset="0"/>
              </a:rPr>
              <a:t> </a:t>
            </a:r>
            <a:r>
              <a:rPr kumimoji="0" lang="en-US" sz="2400" b="1" i="1" u="none" strike="noStrike" cap="none" normalizeH="0" baseline="0" dirty="0">
                <a:ln>
                  <a:noFill/>
                </a:ln>
                <a:solidFill>
                  <a:srgbClr val="333333"/>
                </a:solidFill>
                <a:effectLst/>
                <a:cs typeface="Arial" pitchFamily="34" charset="0"/>
              </a:rPr>
              <a:t>The attributes of an </a:t>
            </a:r>
            <a:r>
              <a:rPr kumimoji="0" lang="en-US" sz="2400" b="1" i="1" u="none" strike="noStrike" cap="none" normalizeH="0" baseline="0" dirty="0">
                <a:ln>
                  <a:noFill/>
                </a:ln>
                <a:solidFill>
                  <a:srgbClr val="DD1144"/>
                </a:solidFill>
                <a:effectLst/>
                <a:cs typeface="Arial" pitchFamily="34" charset="0"/>
              </a:rPr>
              <a:t>ndarray</a:t>
            </a:r>
            <a:r>
              <a:rPr kumimoji="0" lang="en-US" sz="2400" b="1" i="1" u="none" strike="noStrike" cap="none" normalizeH="0" baseline="0" dirty="0">
                <a:ln>
                  <a:noFill/>
                </a:ln>
                <a:solidFill>
                  <a:srgbClr val="333333"/>
                </a:solidFill>
                <a:effectLst/>
                <a:cs typeface="Arial" pitchFamily="34" charset="0"/>
              </a:rPr>
              <a:t> object are:</a:t>
            </a:r>
            <a:r>
              <a:rPr kumimoji="0" lang="en-US" sz="2400" b="1" i="1" u="none" strike="noStrike" cap="none" normalizeH="0" baseline="0" dirty="0">
                <a:ln>
                  <a:noFill/>
                </a:ln>
                <a:solidFill>
                  <a:schemeClr val="tx1"/>
                </a:solidFill>
                <a:effectLst/>
                <a:cs typeface="Arial" pitchFamily="34" charset="0"/>
              </a:rPr>
              <a:t> </a:t>
            </a:r>
          </a:p>
          <a:p>
            <a:pPr lvl="0" algn="just" fontAlgn="base">
              <a:spcBef>
                <a:spcPct val="0"/>
              </a:spcBef>
              <a:spcAft>
                <a:spcPct val="0"/>
              </a:spcAft>
            </a:pPr>
            <a:r>
              <a:rPr lang="en-US" sz="2400" b="1" dirty="0"/>
              <a:t>ndarray.ndim</a:t>
            </a:r>
          </a:p>
          <a:p>
            <a:pPr lvl="0" algn="just" fontAlgn="base">
              <a:spcBef>
                <a:spcPct val="0"/>
              </a:spcBef>
              <a:spcAft>
                <a:spcPct val="0"/>
              </a:spcAft>
            </a:pPr>
            <a:r>
              <a:rPr lang="en-US" sz="2400" dirty="0"/>
              <a:t>	The number of axes (dimensions) of the array.</a:t>
            </a:r>
          </a:p>
          <a:p>
            <a:pPr lvl="0" algn="just" fontAlgn="base">
              <a:spcBef>
                <a:spcPct val="0"/>
              </a:spcBef>
              <a:spcAft>
                <a:spcPct val="0"/>
              </a:spcAft>
            </a:pPr>
            <a:r>
              <a:rPr lang="en-US" sz="2400" b="1" dirty="0"/>
              <a:t>ndarray.shape</a:t>
            </a:r>
          </a:p>
          <a:p>
            <a:pPr lvl="0" algn="just" fontAlgn="base">
              <a:spcBef>
                <a:spcPct val="0"/>
              </a:spcBef>
              <a:spcAft>
                <a:spcPct val="0"/>
              </a:spcAft>
            </a:pPr>
            <a:r>
              <a:rPr lang="en-US" sz="2400" dirty="0"/>
              <a:t>	The dimensions of the array. This is a tuple of integers indicating the size of the array in each dimension. For a matrix with </a:t>
            </a:r>
            <a:r>
              <a:rPr lang="en-US" sz="2400" i="1" dirty="0"/>
              <a:t>n</a:t>
            </a:r>
            <a:r>
              <a:rPr lang="en-US" sz="2400" dirty="0"/>
              <a:t>rows and </a:t>
            </a:r>
            <a:r>
              <a:rPr lang="en-US" sz="2400" i="1" dirty="0"/>
              <a:t>m</a:t>
            </a:r>
            <a:r>
              <a:rPr lang="en-US" sz="2400" dirty="0"/>
              <a:t> columns, shape will be (n,m). The length of the shape tuple is therefore the number of axes, ndim.</a:t>
            </a:r>
          </a:p>
          <a:p>
            <a:pPr lvl="0" algn="just" fontAlgn="base">
              <a:spcBef>
                <a:spcPct val="0"/>
              </a:spcBef>
              <a:spcAft>
                <a:spcPct val="0"/>
              </a:spcAft>
            </a:pPr>
            <a:r>
              <a:rPr lang="en-US" sz="2400" b="1" dirty="0"/>
              <a:t>ndarray.size</a:t>
            </a:r>
          </a:p>
          <a:p>
            <a:pPr lvl="0" algn="just" fontAlgn="base">
              <a:spcBef>
                <a:spcPct val="0"/>
              </a:spcBef>
              <a:spcAft>
                <a:spcPct val="0"/>
              </a:spcAft>
            </a:pPr>
            <a:r>
              <a:rPr lang="en-US" sz="2400" dirty="0"/>
              <a:t>	The total number of elements of the array. This is equal to the product of the elements of shape.</a:t>
            </a:r>
          </a:p>
          <a:p>
            <a:pPr lvl="0" algn="just" fontAlgn="base">
              <a:spcBef>
                <a:spcPct val="0"/>
              </a:spcBef>
              <a:spcAft>
                <a:spcPct val="0"/>
              </a:spcAft>
            </a:pPr>
            <a:r>
              <a:rPr lang="en-US" sz="2400" b="1" dirty="0"/>
              <a:t>ndarray.dtype</a:t>
            </a:r>
          </a:p>
          <a:p>
            <a:pPr lvl="0" algn="just" fontAlgn="base">
              <a:spcBef>
                <a:spcPct val="0"/>
              </a:spcBef>
              <a:spcAft>
                <a:spcPct val="0"/>
              </a:spcAft>
            </a:pPr>
            <a:r>
              <a:rPr lang="en-US" sz="2400" dirty="0"/>
              <a:t>	An object describing the type of the elements in the array. One can create or specify dtype’s using standard Python types. Additionally NumPy provides types of its own. numpy.int32, numpy.int16, and numpy.float64 are some examples.</a:t>
            </a:r>
            <a:endParaRPr kumimoji="0" lang="en-US" sz="2400" b="0" i="0" u="none" strike="noStrike" cap="none" normalizeH="0" baseline="0" dirty="0">
              <a:ln>
                <a:noFill/>
              </a:ln>
              <a:solidFill>
                <a:schemeClr val="tx1"/>
              </a:solidFill>
              <a:effectLst/>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9144000" cy="5021055"/>
          </a:xfrm>
          <a:prstGeom prst="rect">
            <a:avLst/>
          </a:prstGeom>
          <a:noFill/>
        </p:spPr>
        <p:txBody>
          <a:bodyPr wrap="square" rtlCol="0">
            <a:spAutoFit/>
          </a:bodyPr>
          <a:lstStyle/>
          <a:p>
            <a:pPr>
              <a:lnSpc>
                <a:spcPct val="150000"/>
              </a:lnSpc>
            </a:pPr>
            <a:r>
              <a:rPr lang="en-US" sz="2400" b="1" dirty="0"/>
              <a:t>ndarray.itemsize</a:t>
            </a:r>
          </a:p>
          <a:p>
            <a:pPr algn="just">
              <a:lnSpc>
                <a:spcPct val="150000"/>
              </a:lnSpc>
            </a:pPr>
            <a:r>
              <a:rPr lang="en-US" sz="2400" dirty="0"/>
              <a:t>	The size in bytes of each element of the array. For example, an array of elements of type float64 has itemsize 8 (=64/8), while one of type complex32 has itemsize 4 (=32/8). It is equivalent to ndarray.dtype.itemsize.</a:t>
            </a:r>
          </a:p>
          <a:p>
            <a:pPr algn="just">
              <a:lnSpc>
                <a:spcPct val="150000"/>
              </a:lnSpc>
            </a:pPr>
            <a:r>
              <a:rPr lang="en-US" sz="2400" b="1" dirty="0"/>
              <a:t>ndarray.data</a:t>
            </a:r>
          </a:p>
          <a:p>
            <a:pPr algn="just">
              <a:lnSpc>
                <a:spcPct val="150000"/>
              </a:lnSpc>
            </a:pPr>
            <a:r>
              <a:rPr lang="en-US" sz="2400" dirty="0"/>
              <a:t>	The buffer containing the actual elements of the array. Normally, we won’t need to use this attribute because we will access the elements in an array using indexing facilities.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0" y="1"/>
            <a:ext cx="9144000" cy="7466775"/>
          </a:xfrm>
          <a:prstGeom prst="rect">
            <a:avLst/>
          </a:prstGeom>
          <a:solidFill>
            <a:srgbClr val="F5F5F5"/>
          </a:solidFill>
          <a:ln w="9525">
            <a:noFill/>
            <a:miter lim="800000"/>
            <a:headEnd/>
            <a:tailEnd/>
          </a:ln>
          <a:effectLst/>
        </p:spPr>
        <p:txBody>
          <a:bodyPr vert="horz" wrap="square" lIns="0" tIns="0" rIns="0" bIns="847458" numCol="1" anchor="ctr" anchorCtr="0" compatLnSpc="1">
            <a:prstTxWarp prst="textNoShape">
              <a:avLst/>
            </a:prstTxWarp>
            <a:spAutoFit/>
          </a:bodyPr>
          <a:lstStyle/>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1" i="0" u="none" strike="noStrike" cap="none" normalizeH="0" baseline="0" dirty="0">
                <a:ln>
                  <a:noFill/>
                </a:ln>
                <a:solidFill>
                  <a:srgbClr val="C65D09"/>
                </a:solidFill>
                <a:effectLst/>
                <a:cs typeface="Arial" pitchFamily="34" charset="0"/>
              </a:rPr>
              <a:t>&gt;&gt;&gt; </a:t>
            </a:r>
            <a:r>
              <a:rPr kumimoji="0" lang="en-US" sz="2400" b="1" i="0" u="none" strike="noStrike" cap="none" normalizeH="0" baseline="0" dirty="0">
                <a:ln>
                  <a:noFill/>
                </a:ln>
                <a:solidFill>
                  <a:srgbClr val="007020"/>
                </a:solidFill>
                <a:effectLst/>
                <a:cs typeface="Arial" pitchFamily="34" charset="0"/>
              </a:rPr>
              <a:t>import</a:t>
            </a:r>
            <a:r>
              <a:rPr kumimoji="0" lang="en-US" sz="2400" b="0" i="0" u="none" strike="noStrike" cap="none" normalizeH="0" baseline="0" dirty="0">
                <a:ln>
                  <a:noFill/>
                </a:ln>
                <a:solidFill>
                  <a:srgbClr val="333333"/>
                </a:solidFill>
                <a:effectLst/>
                <a:cs typeface="Arial" pitchFamily="34" charset="0"/>
              </a:rPr>
              <a:t> </a:t>
            </a:r>
            <a:r>
              <a:rPr kumimoji="0" lang="en-US" sz="2400" b="1" i="0" u="none" strike="noStrike" cap="none" normalizeH="0" baseline="0" dirty="0">
                <a:ln>
                  <a:noFill/>
                </a:ln>
                <a:solidFill>
                  <a:srgbClr val="0E84B5"/>
                </a:solidFill>
                <a:effectLst/>
                <a:cs typeface="Arial" pitchFamily="34" charset="0"/>
              </a:rPr>
              <a:t>numpy</a:t>
            </a:r>
            <a:r>
              <a:rPr kumimoji="0" lang="en-US" sz="2400" b="0" i="0" u="none" strike="noStrike" cap="none" normalizeH="0" baseline="0" dirty="0">
                <a:ln>
                  <a:noFill/>
                </a:ln>
                <a:solidFill>
                  <a:srgbClr val="333333"/>
                </a:solidFill>
                <a:effectLst/>
                <a:cs typeface="Arial" pitchFamily="34" charset="0"/>
              </a:rPr>
              <a:t> </a:t>
            </a:r>
            <a:r>
              <a:rPr kumimoji="0" lang="en-US" sz="2400" b="1" i="0" u="none" strike="noStrike" cap="none" normalizeH="0" baseline="0" dirty="0">
                <a:ln>
                  <a:noFill/>
                </a:ln>
                <a:solidFill>
                  <a:srgbClr val="007020"/>
                </a:solidFill>
                <a:effectLst/>
                <a:cs typeface="Arial" pitchFamily="34" charset="0"/>
              </a:rPr>
              <a:t>as</a:t>
            </a:r>
            <a:r>
              <a:rPr kumimoji="0" lang="en-US" sz="2400" b="0" i="0" u="none" strike="noStrike" cap="none" normalizeH="0" baseline="0" dirty="0">
                <a:ln>
                  <a:noFill/>
                </a:ln>
                <a:solidFill>
                  <a:srgbClr val="333333"/>
                </a:solidFill>
                <a:effectLst/>
                <a:cs typeface="Arial" pitchFamily="34" charset="0"/>
              </a:rPr>
              <a:t> </a:t>
            </a:r>
            <a:r>
              <a:rPr kumimoji="0" lang="en-US" sz="2400" b="1" i="0" u="none" strike="noStrike" cap="none" normalizeH="0" baseline="0" dirty="0">
                <a:ln>
                  <a:noFill/>
                </a:ln>
                <a:solidFill>
                  <a:srgbClr val="0E84B5"/>
                </a:solidFill>
                <a:effectLst/>
                <a:cs typeface="Arial" pitchFamily="34" charset="0"/>
              </a:rPr>
              <a:t>np</a:t>
            </a:r>
            <a:r>
              <a:rPr kumimoji="0" lang="en-US" sz="2400" b="0" i="0" u="none" strike="noStrike" cap="none" normalizeH="0" baseline="0" dirty="0">
                <a:ln>
                  <a:noFill/>
                </a:ln>
                <a:solidFill>
                  <a:srgbClr val="333333"/>
                </a:solidFill>
                <a:effectLst/>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1" i="0" u="none" strike="noStrike" cap="none" normalizeH="0" baseline="0" dirty="0">
                <a:ln>
                  <a:noFill/>
                </a:ln>
                <a:solidFill>
                  <a:srgbClr val="C65D09"/>
                </a:solidFill>
                <a:effectLst/>
                <a:cs typeface="Arial" pitchFamily="34" charset="0"/>
              </a:rPr>
              <a:t>&gt;&gt;&gt; </a:t>
            </a:r>
            <a:r>
              <a:rPr kumimoji="0" lang="en-US" sz="2400" b="0" i="0" u="none" strike="noStrike" cap="none" normalizeH="0" baseline="0" dirty="0">
                <a:ln>
                  <a:noFill/>
                </a:ln>
                <a:solidFill>
                  <a:schemeClr val="tx1"/>
                </a:solidFill>
                <a:effectLst/>
              </a:rPr>
              <a:t>a</a:t>
            </a:r>
            <a:r>
              <a:rPr kumimoji="0" lang="en-US" sz="2400" b="0" i="0" u="none" strike="noStrike" cap="none" normalizeH="0" baseline="0" dirty="0">
                <a:ln>
                  <a:noFill/>
                </a:ln>
                <a:solidFill>
                  <a:srgbClr val="333333"/>
                </a:solidFill>
                <a:effectLst/>
                <a:cs typeface="Arial" pitchFamily="34" charset="0"/>
              </a:rPr>
              <a:t> </a:t>
            </a:r>
            <a:r>
              <a:rPr kumimoji="0" lang="en-US" sz="2400" b="0" i="0" u="none" strike="noStrike" cap="none" normalizeH="0" baseline="0" dirty="0">
                <a:ln>
                  <a:noFill/>
                </a:ln>
                <a:solidFill>
                  <a:srgbClr val="666666"/>
                </a:solidFill>
                <a:effectLst/>
              </a:rPr>
              <a:t>=</a:t>
            </a:r>
            <a:r>
              <a:rPr kumimoji="0" lang="en-US" sz="2400" b="0" i="0" u="none" strike="noStrike" cap="none" normalizeH="0" baseline="0" dirty="0">
                <a:ln>
                  <a:noFill/>
                </a:ln>
                <a:solidFill>
                  <a:srgbClr val="333333"/>
                </a:solidFill>
                <a:effectLst/>
                <a:cs typeface="Arial" pitchFamily="34" charset="0"/>
              </a:rPr>
              <a:t> </a:t>
            </a:r>
            <a:r>
              <a:rPr kumimoji="0" lang="en-US" sz="2400" b="0" i="0" u="none" strike="noStrike" cap="none" normalizeH="0" baseline="0" dirty="0">
                <a:ln>
                  <a:noFill/>
                </a:ln>
                <a:solidFill>
                  <a:schemeClr val="tx1"/>
                </a:solidFill>
                <a:effectLst/>
              </a:rPr>
              <a:t>np</a:t>
            </a:r>
            <a:r>
              <a:rPr kumimoji="0" lang="en-US" sz="2400" b="0" i="0" u="none" strike="noStrike" cap="none" normalizeH="0" baseline="0" dirty="0">
                <a:ln>
                  <a:noFill/>
                </a:ln>
                <a:solidFill>
                  <a:srgbClr val="666666"/>
                </a:solidFill>
                <a:effectLst/>
              </a:rPr>
              <a:t>.</a:t>
            </a:r>
            <a:r>
              <a:rPr kumimoji="0" lang="en-US" sz="2400" b="0" i="0" u="none" strike="noStrike" cap="none" normalizeH="0" baseline="0" dirty="0">
                <a:ln>
                  <a:noFill/>
                </a:ln>
                <a:solidFill>
                  <a:schemeClr val="tx1"/>
                </a:solidFill>
                <a:effectLst/>
              </a:rPr>
              <a:t>arange</a:t>
            </a:r>
            <a:r>
              <a:rPr kumimoji="0" lang="en-US" sz="2400" b="0" i="0" u="none" strike="noStrike" cap="none" normalizeH="0" baseline="0" dirty="0">
                <a:ln>
                  <a:noFill/>
                </a:ln>
                <a:solidFill>
                  <a:srgbClr val="333333"/>
                </a:solidFill>
                <a:effectLst/>
                <a:cs typeface="Arial" pitchFamily="34" charset="0"/>
              </a:rPr>
              <a:t>(</a:t>
            </a:r>
            <a:r>
              <a:rPr kumimoji="0" lang="en-US" sz="2400" b="0" i="0" u="none" strike="noStrike" cap="none" normalizeH="0" baseline="0" dirty="0">
                <a:ln>
                  <a:noFill/>
                </a:ln>
                <a:solidFill>
                  <a:srgbClr val="208050"/>
                </a:solidFill>
                <a:effectLst/>
                <a:cs typeface="Arial" pitchFamily="34" charset="0"/>
              </a:rPr>
              <a:t>15</a:t>
            </a:r>
            <a:r>
              <a:rPr kumimoji="0" lang="en-US" sz="2400" b="0" i="0" u="none" strike="noStrike" cap="none" normalizeH="0" baseline="0" dirty="0">
                <a:ln>
                  <a:noFill/>
                </a:ln>
                <a:solidFill>
                  <a:srgbClr val="333333"/>
                </a:solidFill>
                <a:effectLst/>
                <a:cs typeface="Arial" pitchFamily="34" charset="0"/>
              </a:rPr>
              <a:t>)</a:t>
            </a:r>
            <a:r>
              <a:rPr kumimoji="0" lang="en-US" sz="2400" b="0" i="0" u="none" strike="noStrike" cap="none" normalizeH="0" baseline="0" dirty="0">
                <a:ln>
                  <a:noFill/>
                </a:ln>
                <a:solidFill>
                  <a:srgbClr val="666666"/>
                </a:solidFill>
                <a:effectLst/>
              </a:rPr>
              <a:t>.</a:t>
            </a:r>
            <a:r>
              <a:rPr kumimoji="0" lang="en-US" sz="2400" b="0" i="0" u="none" strike="noStrike" cap="none" normalizeH="0" baseline="0" dirty="0">
                <a:ln>
                  <a:noFill/>
                </a:ln>
                <a:solidFill>
                  <a:schemeClr val="tx1"/>
                </a:solidFill>
                <a:effectLst/>
              </a:rPr>
              <a:t>reshape</a:t>
            </a:r>
            <a:r>
              <a:rPr kumimoji="0" lang="en-US" sz="2400" b="0" i="0" u="none" strike="noStrike" cap="none" normalizeH="0" baseline="0" dirty="0">
                <a:ln>
                  <a:noFill/>
                </a:ln>
                <a:solidFill>
                  <a:srgbClr val="333333"/>
                </a:solidFill>
                <a:effectLst/>
                <a:cs typeface="Arial" pitchFamily="34" charset="0"/>
              </a:rPr>
              <a:t>(</a:t>
            </a:r>
            <a:r>
              <a:rPr kumimoji="0" lang="en-US" sz="2400" b="0" i="0" u="none" strike="noStrike" cap="none" normalizeH="0" baseline="0" dirty="0">
                <a:ln>
                  <a:noFill/>
                </a:ln>
                <a:solidFill>
                  <a:srgbClr val="208050"/>
                </a:solidFill>
                <a:effectLst/>
                <a:cs typeface="Arial" pitchFamily="34" charset="0"/>
              </a:rPr>
              <a:t>3</a:t>
            </a:r>
            <a:r>
              <a:rPr kumimoji="0" lang="en-US" sz="2400" b="0" i="0" u="none" strike="noStrike" cap="none" normalizeH="0" baseline="0" dirty="0">
                <a:ln>
                  <a:noFill/>
                </a:ln>
                <a:solidFill>
                  <a:srgbClr val="333333"/>
                </a:solidFill>
                <a:effectLst/>
                <a:cs typeface="Arial" pitchFamily="34" charset="0"/>
              </a:rPr>
              <a:t>, </a:t>
            </a:r>
            <a:r>
              <a:rPr kumimoji="0" lang="en-US" sz="2400" b="0" i="0" u="none" strike="noStrike" cap="none" normalizeH="0" baseline="0" dirty="0">
                <a:ln>
                  <a:noFill/>
                </a:ln>
                <a:solidFill>
                  <a:srgbClr val="208050"/>
                </a:solidFill>
                <a:effectLst/>
                <a:cs typeface="Arial" pitchFamily="34" charset="0"/>
              </a:rPr>
              <a:t>5</a:t>
            </a:r>
            <a:r>
              <a:rPr kumimoji="0" lang="en-US" sz="2400" b="0" i="0" u="none" strike="noStrike" cap="none" normalizeH="0" baseline="0" dirty="0">
                <a:ln>
                  <a:noFill/>
                </a:ln>
                <a:solidFill>
                  <a:srgbClr val="333333"/>
                </a:solidFill>
                <a:effectLst/>
                <a:cs typeface="Arial" pitchFamily="34" charset="0"/>
              </a:rPr>
              <a:t>)</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0" i="0" u="none" strike="noStrike" cap="none" normalizeH="0" baseline="0" dirty="0">
                <a:ln>
                  <a:noFill/>
                </a:ln>
                <a:solidFill>
                  <a:srgbClr val="333333"/>
                </a:solidFill>
                <a:effectLst/>
                <a:cs typeface="Arial" pitchFamily="34" charset="0"/>
              </a:rPr>
              <a:t> </a:t>
            </a:r>
            <a:r>
              <a:rPr kumimoji="0" lang="en-US" sz="2400" b="1" i="0" u="none" strike="noStrike" cap="none" normalizeH="0" baseline="0" dirty="0">
                <a:ln>
                  <a:noFill/>
                </a:ln>
                <a:solidFill>
                  <a:srgbClr val="C65D09"/>
                </a:solidFill>
                <a:effectLst/>
                <a:cs typeface="Arial" pitchFamily="34" charset="0"/>
              </a:rPr>
              <a:t>&gt;&gt;&gt; </a:t>
            </a:r>
            <a:r>
              <a:rPr kumimoji="0" lang="en-US" sz="2400" b="0" i="0" u="none" strike="noStrike" cap="none" normalizeH="0" baseline="0" dirty="0">
                <a:ln>
                  <a:noFill/>
                </a:ln>
                <a:solidFill>
                  <a:schemeClr val="tx1"/>
                </a:solidFill>
                <a:effectLst/>
              </a:rPr>
              <a:t>a</a:t>
            </a:r>
            <a:r>
              <a:rPr kumimoji="0" lang="en-US" sz="2400" b="0" i="0" u="none" strike="noStrike" cap="none" normalizeH="0" baseline="0" dirty="0">
                <a:ln>
                  <a:noFill/>
                </a:ln>
                <a:solidFill>
                  <a:srgbClr val="333333"/>
                </a:solidFill>
                <a:effectLst/>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0" i="0" u="none" strike="noStrike" cap="none" normalizeH="0" baseline="0" dirty="0">
                <a:ln>
                  <a:noFill/>
                </a:ln>
                <a:solidFill>
                  <a:srgbClr val="333333"/>
                </a:solidFill>
                <a:effectLst/>
                <a:cs typeface="Arial" pitchFamily="34" charset="0"/>
              </a:rPr>
              <a:t>array([[ 0, 1, 2, 3, 4], </a:t>
            </a:r>
          </a:p>
          <a:p>
            <a:pPr marL="0" marR="0" lvl="0" indent="0" algn="l" defTabSz="914400" rtl="0" eaLnBrk="0" fontAlgn="base" latinLnBrk="0" hangingPunct="0">
              <a:lnSpc>
                <a:spcPct val="100000"/>
              </a:lnSpc>
              <a:spcBef>
                <a:spcPct val="30000"/>
              </a:spcBef>
              <a:spcAft>
                <a:spcPct val="0"/>
              </a:spcAft>
              <a:buClrTx/>
              <a:buSzTx/>
              <a:buFontTx/>
              <a:buNone/>
              <a:tabLst/>
            </a:pPr>
            <a:r>
              <a:rPr lang="en-US" sz="2400" dirty="0">
                <a:solidFill>
                  <a:srgbClr val="333333"/>
                </a:solidFill>
                <a:cs typeface="Arial" pitchFamily="34" charset="0"/>
              </a:rPr>
              <a:t>	</a:t>
            </a:r>
            <a:r>
              <a:rPr kumimoji="0" lang="en-US" sz="2400" b="0" i="0" u="none" strike="noStrike" cap="none" normalizeH="0" baseline="0" dirty="0">
                <a:ln>
                  <a:noFill/>
                </a:ln>
                <a:solidFill>
                  <a:srgbClr val="333333"/>
                </a:solidFill>
                <a:effectLst/>
                <a:cs typeface="Arial" pitchFamily="34" charset="0"/>
              </a:rPr>
              <a:t>[ 5, 6, 7, 8, 9], </a:t>
            </a:r>
          </a:p>
          <a:p>
            <a:pPr marL="0" marR="0" lvl="0" indent="0" algn="l" defTabSz="914400" rtl="0" eaLnBrk="0" fontAlgn="base" latinLnBrk="0" hangingPunct="0">
              <a:lnSpc>
                <a:spcPct val="100000"/>
              </a:lnSpc>
              <a:spcBef>
                <a:spcPct val="30000"/>
              </a:spcBef>
              <a:spcAft>
                <a:spcPct val="0"/>
              </a:spcAft>
              <a:buClrTx/>
              <a:buSzTx/>
              <a:buFontTx/>
              <a:buNone/>
              <a:tabLst/>
            </a:pPr>
            <a:r>
              <a:rPr lang="en-US" sz="2400" dirty="0">
                <a:solidFill>
                  <a:srgbClr val="333333"/>
                </a:solidFill>
                <a:cs typeface="Arial" pitchFamily="34" charset="0"/>
              </a:rPr>
              <a:t>	</a:t>
            </a:r>
            <a:r>
              <a:rPr kumimoji="0" lang="en-US" sz="2400" b="0" i="0" u="none" strike="noStrike" cap="none" normalizeH="0" baseline="0" dirty="0">
                <a:ln>
                  <a:noFill/>
                </a:ln>
                <a:solidFill>
                  <a:srgbClr val="333333"/>
                </a:solidFill>
                <a:effectLst/>
                <a:cs typeface="Arial" pitchFamily="34" charset="0"/>
              </a:rPr>
              <a:t>[10, 11, 12, 13, 14]])</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0" i="0" u="none" strike="noStrike" cap="none" normalizeH="0" baseline="0" dirty="0">
                <a:ln>
                  <a:noFill/>
                </a:ln>
                <a:solidFill>
                  <a:srgbClr val="333333"/>
                </a:solidFill>
                <a:effectLst/>
                <a:cs typeface="Arial" pitchFamily="34" charset="0"/>
              </a:rPr>
              <a:t> </a:t>
            </a:r>
            <a:r>
              <a:rPr kumimoji="0" lang="en-US" sz="2400" b="1" i="0" u="none" strike="noStrike" cap="none" normalizeH="0" baseline="0" dirty="0">
                <a:ln>
                  <a:noFill/>
                </a:ln>
                <a:solidFill>
                  <a:srgbClr val="C65D09"/>
                </a:solidFill>
                <a:effectLst/>
                <a:cs typeface="Arial" pitchFamily="34" charset="0"/>
              </a:rPr>
              <a:t>&gt;&gt;&gt; </a:t>
            </a:r>
            <a:r>
              <a:rPr kumimoji="0" lang="en-US" sz="2400" b="0" i="0" u="none" strike="noStrike" cap="none" normalizeH="0" baseline="0" dirty="0">
                <a:ln>
                  <a:noFill/>
                </a:ln>
                <a:solidFill>
                  <a:schemeClr val="tx1"/>
                </a:solidFill>
                <a:effectLst/>
              </a:rPr>
              <a:t>a</a:t>
            </a:r>
            <a:r>
              <a:rPr kumimoji="0" lang="en-US" sz="2400" b="0" i="0" u="none" strike="noStrike" cap="none" normalizeH="0" baseline="0" dirty="0">
                <a:ln>
                  <a:noFill/>
                </a:ln>
                <a:solidFill>
                  <a:srgbClr val="666666"/>
                </a:solidFill>
                <a:effectLst/>
              </a:rPr>
              <a:t>.</a:t>
            </a:r>
            <a:r>
              <a:rPr kumimoji="0" lang="en-US" sz="2400" b="0" i="0" u="none" strike="noStrike" cap="none" normalizeH="0" baseline="0" dirty="0">
                <a:ln>
                  <a:noFill/>
                </a:ln>
                <a:solidFill>
                  <a:schemeClr val="tx1"/>
                </a:solidFill>
                <a:effectLst/>
              </a:rPr>
              <a:t>shape</a:t>
            </a:r>
            <a:r>
              <a:rPr kumimoji="0" lang="en-US" sz="2400" b="0" i="0" u="none" strike="noStrike" cap="none" normalizeH="0" baseline="0" dirty="0">
                <a:ln>
                  <a:noFill/>
                </a:ln>
                <a:solidFill>
                  <a:srgbClr val="333333"/>
                </a:solidFill>
                <a:effectLst/>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0" i="0" u="none" strike="noStrike" cap="none" normalizeH="0" baseline="0" dirty="0">
                <a:ln>
                  <a:noFill/>
                </a:ln>
                <a:solidFill>
                  <a:srgbClr val="333333"/>
                </a:solidFill>
                <a:effectLst/>
                <a:cs typeface="Arial" pitchFamily="34" charset="0"/>
              </a:rPr>
              <a:t>(3, 5) </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1" i="0" u="none" strike="noStrike" cap="none" normalizeH="0" baseline="0" dirty="0">
                <a:ln>
                  <a:noFill/>
                </a:ln>
                <a:solidFill>
                  <a:srgbClr val="C65D09"/>
                </a:solidFill>
                <a:effectLst/>
                <a:cs typeface="Arial" pitchFamily="34" charset="0"/>
              </a:rPr>
              <a:t>&gt;&gt;&gt; </a:t>
            </a:r>
            <a:r>
              <a:rPr kumimoji="0" lang="en-US" sz="2400" b="0" i="0" u="none" strike="noStrike" cap="none" normalizeH="0" baseline="0" dirty="0">
                <a:ln>
                  <a:noFill/>
                </a:ln>
                <a:solidFill>
                  <a:schemeClr val="tx1"/>
                </a:solidFill>
                <a:effectLst/>
              </a:rPr>
              <a:t>a</a:t>
            </a:r>
            <a:r>
              <a:rPr kumimoji="0" lang="en-US" sz="2400" b="0" i="0" u="none" strike="noStrike" cap="none" normalizeH="0" baseline="0" dirty="0">
                <a:ln>
                  <a:noFill/>
                </a:ln>
                <a:solidFill>
                  <a:srgbClr val="666666"/>
                </a:solidFill>
                <a:effectLst/>
              </a:rPr>
              <a:t>.</a:t>
            </a:r>
            <a:r>
              <a:rPr kumimoji="0" lang="en-US" sz="2400" b="0" i="0" u="none" strike="noStrike" cap="none" normalizeH="0" baseline="0" dirty="0">
                <a:ln>
                  <a:noFill/>
                </a:ln>
                <a:solidFill>
                  <a:schemeClr val="tx1"/>
                </a:solidFill>
                <a:effectLst/>
              </a:rPr>
              <a:t>dtype</a:t>
            </a:r>
            <a:r>
              <a:rPr kumimoji="0" lang="en-US" sz="2400" b="0" i="0" u="none" strike="noStrike" cap="none" normalizeH="0" baseline="0" dirty="0">
                <a:ln>
                  <a:noFill/>
                </a:ln>
                <a:solidFill>
                  <a:srgbClr val="666666"/>
                </a:solidFill>
                <a:effectLst/>
              </a:rPr>
              <a:t>.</a:t>
            </a:r>
            <a:r>
              <a:rPr kumimoji="0" lang="en-US" sz="2400" b="0" i="0" u="none" strike="noStrike" cap="none" normalizeH="0" baseline="0" dirty="0">
                <a:ln>
                  <a:noFill/>
                </a:ln>
                <a:solidFill>
                  <a:schemeClr val="tx1"/>
                </a:solidFill>
                <a:effectLst/>
              </a:rPr>
              <a:t>name</a:t>
            </a:r>
            <a:r>
              <a:rPr kumimoji="0" lang="en-US" sz="2400" b="0" i="0" u="none" strike="noStrike" cap="none" normalizeH="0" baseline="0" dirty="0">
                <a:ln>
                  <a:noFill/>
                </a:ln>
                <a:solidFill>
                  <a:srgbClr val="333333"/>
                </a:solidFill>
                <a:effectLst/>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0" i="0" u="none" strike="noStrike" cap="none" normalizeH="0" baseline="0" dirty="0">
                <a:ln>
                  <a:noFill/>
                </a:ln>
                <a:solidFill>
                  <a:srgbClr val="333333"/>
                </a:solidFill>
                <a:effectLst/>
                <a:cs typeface="Arial" pitchFamily="34" charset="0"/>
              </a:rPr>
              <a:t>'int64' </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1" i="0" u="none" strike="noStrike" cap="none" normalizeH="0" baseline="0" dirty="0">
                <a:ln>
                  <a:noFill/>
                </a:ln>
                <a:solidFill>
                  <a:srgbClr val="C65D09"/>
                </a:solidFill>
                <a:effectLst/>
                <a:cs typeface="Arial" pitchFamily="34" charset="0"/>
              </a:rPr>
              <a:t>&gt;&gt;&gt; </a:t>
            </a:r>
            <a:r>
              <a:rPr kumimoji="0" lang="en-US" sz="2400" b="0" i="0" u="none" strike="noStrike" cap="none" normalizeH="0" baseline="0" dirty="0">
                <a:ln>
                  <a:noFill/>
                </a:ln>
                <a:solidFill>
                  <a:schemeClr val="tx1"/>
                </a:solidFill>
                <a:effectLst/>
              </a:rPr>
              <a:t>a</a:t>
            </a:r>
            <a:r>
              <a:rPr kumimoji="0" lang="en-US" sz="2400" b="0" i="0" u="none" strike="noStrike" cap="none" normalizeH="0" baseline="0" dirty="0">
                <a:ln>
                  <a:noFill/>
                </a:ln>
                <a:solidFill>
                  <a:srgbClr val="666666"/>
                </a:solidFill>
                <a:effectLst/>
              </a:rPr>
              <a:t>.</a:t>
            </a:r>
            <a:r>
              <a:rPr kumimoji="0" lang="en-US" sz="2400" b="0" i="0" u="none" strike="noStrike" cap="none" normalizeH="0" baseline="0" dirty="0">
                <a:ln>
                  <a:noFill/>
                </a:ln>
                <a:solidFill>
                  <a:schemeClr val="tx1"/>
                </a:solidFill>
                <a:effectLst/>
              </a:rPr>
              <a:t>itemsize</a:t>
            </a:r>
            <a:r>
              <a:rPr kumimoji="0" lang="en-US" sz="2400" b="0" i="0" u="none" strike="noStrike" cap="none" normalizeH="0" baseline="0" dirty="0">
                <a:ln>
                  <a:noFill/>
                </a:ln>
                <a:solidFill>
                  <a:srgbClr val="333333"/>
                </a:solidFill>
                <a:effectLst/>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0" i="0" u="none" strike="noStrike" cap="none" normalizeH="0" baseline="0" dirty="0">
                <a:ln>
                  <a:noFill/>
                </a:ln>
                <a:solidFill>
                  <a:srgbClr val="333333"/>
                </a:solidFill>
                <a:effectLst/>
                <a:cs typeface="Arial" pitchFamily="34" charset="0"/>
              </a:rPr>
              <a:t>8 </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1" i="0" u="none" strike="noStrike" cap="none" normalizeH="0" baseline="0" dirty="0">
                <a:ln>
                  <a:noFill/>
                </a:ln>
                <a:solidFill>
                  <a:srgbClr val="C65D09"/>
                </a:solidFill>
                <a:effectLst/>
                <a:cs typeface="Arial" pitchFamily="34" charset="0"/>
              </a:rPr>
              <a:t>&gt;&gt;&gt; </a:t>
            </a:r>
            <a:r>
              <a:rPr kumimoji="0" lang="en-US" sz="2400" b="0" i="0" u="none" strike="noStrike" cap="none" normalizeH="0" baseline="0" dirty="0">
                <a:ln>
                  <a:noFill/>
                </a:ln>
                <a:solidFill>
                  <a:schemeClr val="tx1"/>
                </a:solidFill>
                <a:effectLst/>
              </a:rPr>
              <a:t>a</a:t>
            </a:r>
            <a:r>
              <a:rPr kumimoji="0" lang="en-US" sz="2400" b="0" i="0" u="none" strike="noStrike" cap="none" normalizeH="0" baseline="0" dirty="0">
                <a:ln>
                  <a:noFill/>
                </a:ln>
                <a:solidFill>
                  <a:srgbClr val="666666"/>
                </a:solidFill>
                <a:effectLst/>
              </a:rPr>
              <a:t>.</a:t>
            </a:r>
            <a:r>
              <a:rPr kumimoji="0" lang="en-US" sz="2400" b="0" i="0" u="none" strike="noStrike" cap="none" normalizeH="0" baseline="0" dirty="0">
                <a:ln>
                  <a:noFill/>
                </a:ln>
                <a:solidFill>
                  <a:schemeClr val="tx1"/>
                </a:solidFill>
                <a:effectLst/>
              </a:rPr>
              <a:t>size</a:t>
            </a:r>
            <a:r>
              <a:rPr kumimoji="0" lang="en-US" sz="2400" b="0" i="0" u="none" strike="noStrike" cap="none" normalizeH="0" baseline="0" dirty="0">
                <a:ln>
                  <a:noFill/>
                </a:ln>
                <a:solidFill>
                  <a:srgbClr val="333333"/>
                </a:solidFill>
                <a:effectLst/>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pPr>
            <a:r>
              <a:rPr kumimoji="0" lang="en-US" sz="2400" b="0" i="0" u="none" strike="noStrike" cap="none" normalizeH="0" baseline="0" dirty="0">
                <a:ln>
                  <a:noFill/>
                </a:ln>
                <a:solidFill>
                  <a:srgbClr val="333333"/>
                </a:solidFill>
                <a:effectLst/>
                <a:cs typeface="Arial" pitchFamily="34" charset="0"/>
              </a:rPr>
              <a:t>15</a:t>
            </a:r>
            <a:endParaRPr kumimoji="0" lang="en-US" sz="2400" b="0" i="0" u="none" strike="noStrike" cap="none" normalizeH="0" baseline="0" dirty="0">
              <a:ln>
                <a:noFill/>
              </a:ln>
              <a:solidFill>
                <a:schemeClr val="tx1"/>
              </a:solidFill>
              <a:effectLst/>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250121"/>
          </a:xfrm>
          <a:prstGeom prst="rect">
            <a:avLst/>
          </a:prstGeom>
        </p:spPr>
        <p:txBody>
          <a:bodyPr wrap="square">
            <a:spAutoFit/>
          </a:bodyPr>
          <a:lstStyle/>
          <a:p>
            <a:pPr lvl="0" eaLnBrk="0" fontAlgn="base" hangingPunct="0">
              <a:spcBef>
                <a:spcPct val="30000"/>
              </a:spcBef>
              <a:spcAft>
                <a:spcPct val="0"/>
              </a:spcAft>
            </a:pPr>
            <a:endParaRPr lang="en-US" dirty="0">
              <a:solidFill>
                <a:srgbClr val="333333"/>
              </a:solidFill>
              <a:cs typeface="Arial" pitchFamily="34" charset="0"/>
            </a:endParaRPr>
          </a:p>
          <a:p>
            <a:pPr lvl="0" eaLnBrk="0" fontAlgn="base" hangingPunct="0">
              <a:spcBef>
                <a:spcPct val="30000"/>
              </a:spcBef>
              <a:spcAft>
                <a:spcPct val="0"/>
              </a:spcAft>
            </a:pPr>
            <a:r>
              <a:rPr lang="en-US" sz="2400" b="1" dirty="0">
                <a:solidFill>
                  <a:srgbClr val="C65D09"/>
                </a:solidFill>
                <a:cs typeface="Arial" pitchFamily="34" charset="0"/>
              </a:rPr>
              <a:t>&gt;&gt;&gt; </a:t>
            </a:r>
            <a:r>
              <a:rPr lang="en-US" sz="2400" dirty="0">
                <a:solidFill>
                  <a:srgbClr val="007020"/>
                </a:solidFill>
                <a:cs typeface="Arial" pitchFamily="34" charset="0"/>
              </a:rPr>
              <a:t>type</a:t>
            </a:r>
            <a:r>
              <a:rPr lang="en-US" sz="2400" dirty="0">
                <a:solidFill>
                  <a:srgbClr val="333333"/>
                </a:solidFill>
                <a:cs typeface="Arial" pitchFamily="34" charset="0"/>
              </a:rPr>
              <a:t>(</a:t>
            </a:r>
            <a:r>
              <a:rPr lang="en-US" sz="2400" dirty="0"/>
              <a:t>a</a:t>
            </a:r>
            <a:r>
              <a:rPr lang="en-US" sz="2400" dirty="0">
                <a:solidFill>
                  <a:srgbClr val="333333"/>
                </a:solidFill>
                <a:cs typeface="Arial" pitchFamily="34" charset="0"/>
              </a:rPr>
              <a:t>) </a:t>
            </a:r>
          </a:p>
          <a:p>
            <a:pPr lvl="0" eaLnBrk="0" fontAlgn="base" hangingPunct="0">
              <a:spcBef>
                <a:spcPct val="30000"/>
              </a:spcBef>
              <a:spcAft>
                <a:spcPct val="0"/>
              </a:spcAft>
            </a:pPr>
            <a:r>
              <a:rPr lang="en-US" sz="2400" dirty="0">
                <a:solidFill>
                  <a:srgbClr val="333333"/>
                </a:solidFill>
                <a:cs typeface="Arial" pitchFamily="34" charset="0"/>
              </a:rPr>
              <a:t>&lt;type 'numpy.ndarray'&gt; </a:t>
            </a:r>
          </a:p>
          <a:p>
            <a:pPr lvl="0" eaLnBrk="0" fontAlgn="base" hangingPunct="0">
              <a:spcBef>
                <a:spcPct val="30000"/>
              </a:spcBef>
              <a:spcAft>
                <a:spcPct val="0"/>
              </a:spcAft>
            </a:pPr>
            <a:r>
              <a:rPr lang="en-US" sz="2400" b="1" dirty="0">
                <a:solidFill>
                  <a:srgbClr val="C65D09"/>
                </a:solidFill>
                <a:cs typeface="Arial" pitchFamily="34" charset="0"/>
              </a:rPr>
              <a:t>&gt;&gt;&gt; </a:t>
            </a:r>
            <a:r>
              <a:rPr lang="en-US" sz="2400" dirty="0"/>
              <a:t>b</a:t>
            </a:r>
            <a:r>
              <a:rPr lang="en-US" sz="2400" dirty="0">
                <a:solidFill>
                  <a:srgbClr val="333333"/>
                </a:solidFill>
                <a:cs typeface="Arial" pitchFamily="34" charset="0"/>
              </a:rPr>
              <a:t> </a:t>
            </a:r>
            <a:r>
              <a:rPr lang="en-US" sz="2400" dirty="0">
                <a:solidFill>
                  <a:srgbClr val="666666"/>
                </a:solidFill>
              </a:rPr>
              <a:t>=</a:t>
            </a:r>
            <a:r>
              <a:rPr lang="en-US" sz="2400" dirty="0">
                <a:solidFill>
                  <a:srgbClr val="333333"/>
                </a:solidFill>
                <a:cs typeface="Arial" pitchFamily="34" charset="0"/>
              </a:rPr>
              <a:t> </a:t>
            </a:r>
            <a:r>
              <a:rPr lang="en-US" sz="2400" dirty="0"/>
              <a:t>np</a:t>
            </a:r>
            <a:r>
              <a:rPr lang="en-US" sz="2400" dirty="0">
                <a:solidFill>
                  <a:srgbClr val="666666"/>
                </a:solidFill>
              </a:rPr>
              <a:t>.</a:t>
            </a:r>
            <a:r>
              <a:rPr lang="en-US" sz="2400" dirty="0"/>
              <a:t>array</a:t>
            </a:r>
            <a:r>
              <a:rPr lang="en-US" sz="2400" dirty="0">
                <a:solidFill>
                  <a:srgbClr val="333333"/>
                </a:solidFill>
                <a:cs typeface="Arial" pitchFamily="34" charset="0"/>
              </a:rPr>
              <a:t>([</a:t>
            </a:r>
            <a:r>
              <a:rPr lang="en-US" sz="2400" dirty="0">
                <a:solidFill>
                  <a:srgbClr val="208050"/>
                </a:solidFill>
                <a:cs typeface="Arial" pitchFamily="34" charset="0"/>
              </a:rPr>
              <a:t>6</a:t>
            </a:r>
            <a:r>
              <a:rPr lang="en-US" sz="2400" dirty="0">
                <a:solidFill>
                  <a:srgbClr val="333333"/>
                </a:solidFill>
                <a:cs typeface="Arial" pitchFamily="34" charset="0"/>
              </a:rPr>
              <a:t>, </a:t>
            </a:r>
            <a:r>
              <a:rPr lang="en-US" sz="2400" dirty="0">
                <a:solidFill>
                  <a:srgbClr val="208050"/>
                </a:solidFill>
                <a:cs typeface="Arial" pitchFamily="34" charset="0"/>
              </a:rPr>
              <a:t>7</a:t>
            </a:r>
            <a:r>
              <a:rPr lang="en-US" sz="2400" dirty="0">
                <a:solidFill>
                  <a:srgbClr val="333333"/>
                </a:solidFill>
                <a:cs typeface="Arial" pitchFamily="34" charset="0"/>
              </a:rPr>
              <a:t>, </a:t>
            </a:r>
            <a:r>
              <a:rPr lang="en-US" sz="2400" dirty="0">
                <a:solidFill>
                  <a:srgbClr val="208050"/>
                </a:solidFill>
                <a:cs typeface="Arial" pitchFamily="34" charset="0"/>
              </a:rPr>
              <a:t>8</a:t>
            </a:r>
            <a:r>
              <a:rPr lang="en-US" sz="2400" dirty="0">
                <a:solidFill>
                  <a:srgbClr val="333333"/>
                </a:solidFill>
                <a:cs typeface="Arial" pitchFamily="34" charset="0"/>
              </a:rPr>
              <a:t>]) </a:t>
            </a:r>
          </a:p>
          <a:p>
            <a:pPr lvl="0" eaLnBrk="0" fontAlgn="base" hangingPunct="0">
              <a:spcBef>
                <a:spcPct val="30000"/>
              </a:spcBef>
              <a:spcAft>
                <a:spcPct val="0"/>
              </a:spcAft>
            </a:pPr>
            <a:r>
              <a:rPr lang="en-US" sz="2400" b="1" dirty="0">
                <a:solidFill>
                  <a:srgbClr val="C65D09"/>
                </a:solidFill>
                <a:cs typeface="Arial" pitchFamily="34" charset="0"/>
              </a:rPr>
              <a:t>&gt;&gt;&gt; </a:t>
            </a:r>
            <a:r>
              <a:rPr lang="en-US" sz="2400" dirty="0"/>
              <a:t>b</a:t>
            </a:r>
            <a:r>
              <a:rPr lang="en-US" sz="2400" dirty="0">
                <a:solidFill>
                  <a:srgbClr val="333333"/>
                </a:solidFill>
                <a:cs typeface="Arial" pitchFamily="34" charset="0"/>
              </a:rPr>
              <a:t> </a:t>
            </a:r>
          </a:p>
          <a:p>
            <a:pPr lvl="0" eaLnBrk="0" fontAlgn="base" hangingPunct="0">
              <a:spcBef>
                <a:spcPct val="30000"/>
              </a:spcBef>
              <a:spcAft>
                <a:spcPct val="0"/>
              </a:spcAft>
            </a:pPr>
            <a:r>
              <a:rPr lang="en-US" sz="2400" dirty="0">
                <a:solidFill>
                  <a:srgbClr val="333333"/>
                </a:solidFill>
                <a:cs typeface="Arial" pitchFamily="34" charset="0"/>
              </a:rPr>
              <a:t>array([6, 7, 8]) </a:t>
            </a:r>
          </a:p>
          <a:p>
            <a:pPr lvl="0" eaLnBrk="0" fontAlgn="base" hangingPunct="0">
              <a:spcBef>
                <a:spcPct val="30000"/>
              </a:spcBef>
              <a:spcAft>
                <a:spcPct val="0"/>
              </a:spcAft>
            </a:pPr>
            <a:r>
              <a:rPr lang="en-US" sz="2400" b="1" dirty="0">
                <a:solidFill>
                  <a:srgbClr val="C65D09"/>
                </a:solidFill>
                <a:cs typeface="Arial" pitchFamily="34" charset="0"/>
              </a:rPr>
              <a:t>&gt;&gt;&gt; </a:t>
            </a:r>
            <a:r>
              <a:rPr lang="en-US" sz="2400" b="1" dirty="0">
                <a:solidFill>
                  <a:srgbClr val="007020"/>
                </a:solidFill>
                <a:cs typeface="Arial" pitchFamily="34" charset="0"/>
              </a:rPr>
              <a:t>type</a:t>
            </a:r>
            <a:r>
              <a:rPr lang="en-US" sz="2400" dirty="0">
                <a:solidFill>
                  <a:srgbClr val="333333"/>
                </a:solidFill>
                <a:cs typeface="Arial" pitchFamily="34" charset="0"/>
              </a:rPr>
              <a:t>(</a:t>
            </a:r>
            <a:r>
              <a:rPr lang="en-US" sz="2400" dirty="0"/>
              <a:t>b</a:t>
            </a:r>
            <a:r>
              <a:rPr lang="en-US" sz="2400" dirty="0">
                <a:solidFill>
                  <a:srgbClr val="333333"/>
                </a:solidFill>
                <a:cs typeface="Arial" pitchFamily="34" charset="0"/>
              </a:rPr>
              <a:t>) &lt;type 'numpy.ndarray'&gt;</a:t>
            </a:r>
            <a:r>
              <a:rPr lang="en-US" sz="2400" dirty="0">
                <a:cs typeface="Arial" pitchFamily="34" charset="0"/>
              </a:rPr>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2030299" cy="461665"/>
          </a:xfrm>
          <a:prstGeom prst="rect">
            <a:avLst/>
          </a:prstGeom>
        </p:spPr>
        <p:txBody>
          <a:bodyPr wrap="square">
            <a:spAutoFit/>
          </a:bodyPr>
          <a:lstStyle/>
          <a:p>
            <a:r>
              <a:rPr lang="en-US" sz="2400" b="1" dirty="0"/>
              <a:t>Array Creation</a:t>
            </a:r>
          </a:p>
        </p:txBody>
      </p:sp>
      <p:sp>
        <p:nvSpPr>
          <p:cNvPr id="5" name="TextBox 4"/>
          <p:cNvSpPr txBox="1"/>
          <p:nvPr/>
        </p:nvSpPr>
        <p:spPr>
          <a:xfrm>
            <a:off x="0" y="457200"/>
            <a:ext cx="9144000" cy="5632311"/>
          </a:xfrm>
          <a:prstGeom prst="rect">
            <a:avLst/>
          </a:prstGeom>
          <a:noFill/>
        </p:spPr>
        <p:txBody>
          <a:bodyPr wrap="square" rtlCol="0">
            <a:spAutoFit/>
          </a:bodyPr>
          <a:lstStyle/>
          <a:p>
            <a:pPr lvl="0" algn="just" fontAlgn="base">
              <a:spcBef>
                <a:spcPct val="0"/>
              </a:spcBef>
              <a:spcAft>
                <a:spcPct val="0"/>
              </a:spcAft>
            </a:pPr>
            <a:r>
              <a:rPr lang="en-US" sz="2400" dirty="0">
                <a:solidFill>
                  <a:srgbClr val="333333"/>
                </a:solidFill>
                <a:cs typeface="Arial" pitchFamily="34" charset="0"/>
              </a:rPr>
              <a:t>	We can create an array from a regular Python list or tuple using the </a:t>
            </a:r>
            <a:r>
              <a:rPr lang="en-US" sz="2400" dirty="0">
                <a:solidFill>
                  <a:srgbClr val="DD1144"/>
                </a:solidFill>
                <a:cs typeface="Arial" pitchFamily="34" charset="0"/>
              </a:rPr>
              <a:t>array</a:t>
            </a:r>
            <a:r>
              <a:rPr lang="en-US" sz="2400" dirty="0">
                <a:solidFill>
                  <a:srgbClr val="333333"/>
                </a:solidFill>
                <a:cs typeface="Arial" pitchFamily="34" charset="0"/>
              </a:rPr>
              <a:t> function. The type of the resulting array is deduced from the type of the elements in the sequences.</a:t>
            </a:r>
            <a:r>
              <a:rPr lang="en-US" sz="2400" dirty="0">
                <a:cs typeface="Arial" pitchFamily="34" charset="0"/>
              </a:rPr>
              <a:t> </a:t>
            </a:r>
          </a:p>
          <a:p>
            <a:pPr lvl="0" algn="just" fontAlgn="base">
              <a:spcBef>
                <a:spcPct val="0"/>
              </a:spcBef>
              <a:spcAft>
                <a:spcPct val="0"/>
              </a:spcAft>
            </a:pPr>
            <a:endParaRPr lang="en-US" sz="2400" b="1" i="1" dirty="0">
              <a:cs typeface="Arial" pitchFamily="34" charset="0"/>
            </a:endParaRPr>
          </a:p>
          <a:p>
            <a:pPr lvl="0" algn="just" fontAlgn="base">
              <a:spcBef>
                <a:spcPct val="0"/>
              </a:spcBef>
              <a:spcAft>
                <a:spcPct val="0"/>
              </a:spcAft>
            </a:pPr>
            <a:r>
              <a:rPr lang="en-US" sz="2400" b="1" i="1" dirty="0">
                <a:cs typeface="Arial" pitchFamily="34" charset="0"/>
              </a:rPr>
              <a:t>EX:</a:t>
            </a:r>
          </a:p>
          <a:p>
            <a:pPr lvl="0" algn="just" fontAlgn="base">
              <a:spcBef>
                <a:spcPct val="0"/>
              </a:spcBef>
              <a:spcAft>
                <a:spcPct val="0"/>
              </a:spcAft>
            </a:pPr>
            <a:endParaRPr lang="en-US" sz="2400" b="1" i="1" dirty="0">
              <a:cs typeface="Arial" pitchFamily="34" charset="0"/>
            </a:endParaRPr>
          </a:p>
          <a:p>
            <a:pPr lvl="0" algn="just" fontAlgn="base">
              <a:spcBef>
                <a:spcPct val="0"/>
              </a:spcBef>
              <a:spcAft>
                <a:spcPct val="0"/>
              </a:spcAft>
            </a:pPr>
            <a:r>
              <a:rPr lang="en-US" sz="2400" b="1" dirty="0"/>
              <a:t>&gt;&gt;&gt; import</a:t>
            </a:r>
            <a:r>
              <a:rPr lang="en-US" sz="2400" dirty="0"/>
              <a:t> </a:t>
            </a:r>
            <a:r>
              <a:rPr lang="en-US" sz="2400" b="1" dirty="0"/>
              <a:t>numpy</a:t>
            </a:r>
            <a:r>
              <a:rPr lang="en-US" sz="2400" dirty="0"/>
              <a:t> </a:t>
            </a:r>
            <a:r>
              <a:rPr lang="en-US" sz="2400" b="1" dirty="0"/>
              <a:t>as</a:t>
            </a:r>
            <a:r>
              <a:rPr lang="en-US" sz="2400" dirty="0"/>
              <a:t> </a:t>
            </a:r>
            <a:r>
              <a:rPr lang="en-US" sz="2400" b="1" dirty="0"/>
              <a:t>np</a:t>
            </a:r>
            <a:r>
              <a:rPr lang="en-US" sz="2400" dirty="0"/>
              <a:t> </a:t>
            </a:r>
          </a:p>
          <a:p>
            <a:pPr lvl="0" algn="just" fontAlgn="base">
              <a:spcBef>
                <a:spcPct val="0"/>
              </a:spcBef>
              <a:spcAft>
                <a:spcPct val="0"/>
              </a:spcAft>
            </a:pPr>
            <a:r>
              <a:rPr lang="en-US" sz="2400" b="1" dirty="0"/>
              <a:t>&gt;&gt;&gt; </a:t>
            </a:r>
            <a:r>
              <a:rPr lang="en-US" sz="2400" dirty="0"/>
              <a:t>a = np.array([2,3,4]) </a:t>
            </a:r>
          </a:p>
          <a:p>
            <a:pPr lvl="0" algn="just" fontAlgn="base">
              <a:spcBef>
                <a:spcPct val="0"/>
              </a:spcBef>
              <a:spcAft>
                <a:spcPct val="0"/>
              </a:spcAft>
            </a:pPr>
            <a:r>
              <a:rPr lang="en-US" sz="2400" b="1" dirty="0"/>
              <a:t>&gt;&gt;&gt; </a:t>
            </a:r>
            <a:r>
              <a:rPr lang="en-US" sz="2400" dirty="0"/>
              <a:t>a </a:t>
            </a:r>
          </a:p>
          <a:p>
            <a:pPr lvl="0" algn="just" fontAlgn="base">
              <a:spcBef>
                <a:spcPct val="0"/>
              </a:spcBef>
              <a:spcAft>
                <a:spcPct val="0"/>
              </a:spcAft>
            </a:pPr>
            <a:r>
              <a:rPr lang="en-US" sz="2400" dirty="0"/>
              <a:t>array([2, 3, 4]) </a:t>
            </a:r>
          </a:p>
          <a:p>
            <a:pPr lvl="0" algn="just" fontAlgn="base">
              <a:spcBef>
                <a:spcPct val="0"/>
              </a:spcBef>
              <a:spcAft>
                <a:spcPct val="0"/>
              </a:spcAft>
            </a:pPr>
            <a:r>
              <a:rPr lang="en-US" sz="2400" b="1" dirty="0"/>
              <a:t>&gt;&gt;&gt; </a:t>
            </a:r>
            <a:r>
              <a:rPr lang="en-US" sz="2400" dirty="0"/>
              <a:t>a.dtype dtype('int64') </a:t>
            </a:r>
          </a:p>
          <a:p>
            <a:pPr lvl="0" algn="just" fontAlgn="base">
              <a:spcBef>
                <a:spcPct val="0"/>
              </a:spcBef>
              <a:spcAft>
                <a:spcPct val="0"/>
              </a:spcAft>
            </a:pPr>
            <a:r>
              <a:rPr lang="en-US" sz="2400" b="1" dirty="0"/>
              <a:t>&gt;&gt;&gt; </a:t>
            </a:r>
            <a:r>
              <a:rPr lang="en-US" sz="2400" dirty="0"/>
              <a:t>b = np.array([1.2, 3.5, 5.1]) </a:t>
            </a:r>
          </a:p>
          <a:p>
            <a:pPr lvl="0" algn="just" fontAlgn="base">
              <a:spcBef>
                <a:spcPct val="0"/>
              </a:spcBef>
              <a:spcAft>
                <a:spcPct val="0"/>
              </a:spcAft>
            </a:pPr>
            <a:r>
              <a:rPr lang="en-US" sz="2400" b="1" dirty="0"/>
              <a:t>&gt;&gt;&gt; </a:t>
            </a:r>
            <a:r>
              <a:rPr lang="en-US" sz="2400" dirty="0"/>
              <a:t>b.dtype </a:t>
            </a:r>
          </a:p>
          <a:p>
            <a:pPr lvl="0" algn="just" fontAlgn="base">
              <a:spcBef>
                <a:spcPct val="0"/>
              </a:spcBef>
              <a:spcAft>
                <a:spcPct val="0"/>
              </a:spcAft>
            </a:pPr>
            <a:r>
              <a:rPr lang="en-US" sz="2400" dirty="0"/>
              <a:t>dtype('float64')</a:t>
            </a:r>
            <a:endParaRPr lang="en-US" sz="2400" dirty="0">
              <a:cs typeface="Arial" pitchFamily="34" charset="0"/>
            </a:endParaRPr>
          </a:p>
          <a:p>
            <a:pPr algn="just"/>
            <a:endParaRPr lang="en-US"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5632311"/>
          </a:xfrm>
          <a:prstGeom prst="rect">
            <a:avLst/>
          </a:prstGeom>
        </p:spPr>
        <p:txBody>
          <a:bodyPr wrap="square">
            <a:spAutoFit/>
          </a:bodyPr>
          <a:lstStyle/>
          <a:p>
            <a:pPr algn="just">
              <a:buFont typeface="Wingdings" pitchFamily="2" charset="2"/>
              <a:buChar char="§"/>
            </a:pPr>
            <a:r>
              <a:rPr lang="en-US" sz="2400" dirty="0"/>
              <a:t>      The type of the array can also be explicitly specified at creation time:</a:t>
            </a:r>
          </a:p>
          <a:p>
            <a:pPr algn="just"/>
            <a:r>
              <a:rPr lang="en-US" sz="2400" b="1" dirty="0"/>
              <a:t>&gt;&gt;&gt; </a:t>
            </a:r>
            <a:r>
              <a:rPr lang="en-US" sz="2400" dirty="0"/>
              <a:t>c = np.array( [ [1,2], [3,4] ], dtype=complex ) </a:t>
            </a:r>
          </a:p>
          <a:p>
            <a:pPr algn="just"/>
            <a:r>
              <a:rPr lang="en-US" sz="2400" b="1" dirty="0"/>
              <a:t>&gt;&gt;&gt; </a:t>
            </a:r>
            <a:r>
              <a:rPr lang="en-US" sz="2400" dirty="0"/>
              <a:t>c </a:t>
            </a:r>
          </a:p>
          <a:p>
            <a:pPr algn="just"/>
            <a:r>
              <a:rPr lang="en-US" sz="2400" dirty="0"/>
              <a:t>array([[ 1.+0.j, 2.+0.j], [ 3.+0.j, 4.+0.j]])</a:t>
            </a:r>
          </a:p>
          <a:p>
            <a:pPr algn="just">
              <a:buFont typeface="Wingdings" pitchFamily="2" charset="2"/>
              <a:buChar char="§"/>
            </a:pPr>
            <a:r>
              <a:rPr lang="en-US" sz="2400" dirty="0"/>
              <a:t>     The function zeros creates an array full of zeros, the function ones creates an array full of ones, and the function empty creates an array whose initial content is random and depends on the state of the memory. </a:t>
            </a:r>
          </a:p>
          <a:p>
            <a:pPr algn="just">
              <a:buFont typeface="Wingdings" pitchFamily="2" charset="2"/>
              <a:buChar char="§"/>
            </a:pPr>
            <a:r>
              <a:rPr lang="en-US" sz="2400" dirty="0"/>
              <a:t>     By default, the dtype of the created array is float64.</a:t>
            </a:r>
          </a:p>
          <a:p>
            <a:pPr algn="just"/>
            <a:r>
              <a:rPr lang="pt-BR" sz="2400" b="1" dirty="0"/>
              <a:t>&gt;&gt;&gt; </a:t>
            </a:r>
            <a:r>
              <a:rPr lang="pt-BR" sz="2400" dirty="0"/>
              <a:t>np.zeros( (3,4) ) </a:t>
            </a:r>
          </a:p>
          <a:p>
            <a:pPr algn="just"/>
            <a:r>
              <a:rPr lang="pt-BR" sz="2400" dirty="0"/>
              <a:t>array([[ 0., 0., 0., 0.], </a:t>
            </a:r>
          </a:p>
          <a:p>
            <a:pPr algn="just"/>
            <a:r>
              <a:rPr lang="pt-BR" sz="2400" dirty="0"/>
              <a:t>	[ 0., 0., 0., 0.], </a:t>
            </a:r>
          </a:p>
          <a:p>
            <a:pPr algn="just"/>
            <a:r>
              <a:rPr lang="pt-BR" sz="2400" dirty="0"/>
              <a:t>	[ 0., 0., 0., 0.]])</a:t>
            </a:r>
          </a:p>
          <a:p>
            <a:pPr algn="just"/>
            <a:endParaRPr 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9144001" cy="3416320"/>
          </a:xfrm>
          <a:prstGeom prst="rect">
            <a:avLst/>
          </a:prstGeom>
          <a:noFill/>
        </p:spPr>
        <p:txBody>
          <a:bodyPr wrap="square" rtlCol="0">
            <a:spAutoFit/>
          </a:bodyPr>
          <a:lstStyle/>
          <a:p>
            <a:pPr algn="just"/>
            <a:r>
              <a:rPr lang="en-US" sz="2400" b="1" dirty="0"/>
              <a:t>&gt;&gt;&gt; </a:t>
            </a:r>
            <a:r>
              <a:rPr lang="en-US" sz="2400" dirty="0"/>
              <a:t>c = np.arange(24).reshape(2,3,4) </a:t>
            </a:r>
          </a:p>
          <a:p>
            <a:pPr algn="just"/>
            <a:r>
              <a:rPr lang="en-US" sz="2400" b="1" dirty="0"/>
              <a:t>&gt;&gt;&gt; </a:t>
            </a:r>
            <a:r>
              <a:rPr lang="en-US" sz="2400" dirty="0"/>
              <a:t>print(c) </a:t>
            </a:r>
          </a:p>
          <a:p>
            <a:pPr algn="just"/>
            <a:r>
              <a:rPr lang="en-US" sz="2400" dirty="0"/>
              <a:t>[[[ 0 1 2 3] </a:t>
            </a:r>
          </a:p>
          <a:p>
            <a:pPr algn="just"/>
            <a:r>
              <a:rPr lang="en-US" sz="2400" dirty="0"/>
              <a:t>   [ 4 5 6 7] </a:t>
            </a:r>
          </a:p>
          <a:p>
            <a:pPr algn="just"/>
            <a:r>
              <a:rPr lang="en-US" sz="2400" dirty="0"/>
              <a:t>   [ 8 9 10 11]] </a:t>
            </a:r>
          </a:p>
          <a:p>
            <a:pPr algn="just"/>
            <a:r>
              <a:rPr lang="en-US" sz="2400" dirty="0"/>
              <a:t>[[12 13 14 15] </a:t>
            </a:r>
          </a:p>
          <a:p>
            <a:pPr algn="just"/>
            <a:r>
              <a:rPr lang="en-US" sz="2400" dirty="0"/>
              <a:t>  [16 17 18 19] </a:t>
            </a:r>
          </a:p>
          <a:p>
            <a:pPr algn="just"/>
            <a:r>
              <a:rPr lang="en-US" sz="2400" dirty="0"/>
              <a:t>  [20 21 22 23]]]</a:t>
            </a:r>
          </a:p>
          <a:p>
            <a:pPr algn="just"/>
            <a:endParaRPr lang="en-US"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001643"/>
          </a:xfrm>
          <a:prstGeom prst="rect">
            <a:avLst/>
          </a:prstGeom>
        </p:spPr>
        <p:txBody>
          <a:bodyPr wrap="square">
            <a:spAutoFit/>
          </a:bodyPr>
          <a:lstStyle/>
          <a:p>
            <a:r>
              <a:rPr lang="en-US" sz="2400" b="1" dirty="0"/>
              <a:t>Basic Operations</a:t>
            </a:r>
          </a:p>
          <a:p>
            <a:pPr algn="just"/>
            <a:r>
              <a:rPr lang="en-US" sz="2400" dirty="0"/>
              <a:t>Arithmetic operators on arrays apply </a:t>
            </a:r>
            <a:r>
              <a:rPr lang="en-US" sz="2400" i="1" dirty="0"/>
              <a:t>elementwise</a:t>
            </a:r>
            <a:r>
              <a:rPr lang="en-US" sz="2400" dirty="0"/>
              <a:t>. A new array is created and filled with the result.</a:t>
            </a:r>
          </a:p>
          <a:p>
            <a:pPr algn="just"/>
            <a:r>
              <a:rPr lang="en-US" sz="2400" b="1" dirty="0"/>
              <a:t>&gt;&gt;&gt; </a:t>
            </a:r>
            <a:r>
              <a:rPr lang="en-US" sz="2400" dirty="0"/>
              <a:t>a = np.array( [20,30,40,50] ) </a:t>
            </a:r>
          </a:p>
          <a:p>
            <a:pPr algn="just"/>
            <a:r>
              <a:rPr lang="en-US" sz="2400" b="1" dirty="0"/>
              <a:t>&gt;&gt;&gt; </a:t>
            </a:r>
            <a:r>
              <a:rPr lang="en-US" sz="2400" dirty="0"/>
              <a:t>b = np.arange( 4 ) </a:t>
            </a:r>
          </a:p>
          <a:p>
            <a:pPr algn="just"/>
            <a:r>
              <a:rPr lang="en-US" sz="2400" b="1" dirty="0"/>
              <a:t>&gt;&gt;&gt; </a:t>
            </a:r>
            <a:r>
              <a:rPr lang="en-US" sz="2400" dirty="0"/>
              <a:t>b </a:t>
            </a:r>
          </a:p>
          <a:p>
            <a:pPr algn="just"/>
            <a:r>
              <a:rPr lang="en-US" sz="2400" dirty="0"/>
              <a:t>array([0, 1, 2, 3]) </a:t>
            </a:r>
          </a:p>
          <a:p>
            <a:pPr algn="just"/>
            <a:r>
              <a:rPr lang="en-US" sz="2400" b="1" dirty="0"/>
              <a:t>&gt;&gt;&gt; </a:t>
            </a:r>
            <a:r>
              <a:rPr lang="en-US" sz="2400" dirty="0"/>
              <a:t>c = a-b </a:t>
            </a:r>
          </a:p>
          <a:p>
            <a:pPr algn="just"/>
            <a:r>
              <a:rPr lang="en-US" sz="2400" b="1" dirty="0"/>
              <a:t>&gt;&gt;&gt; </a:t>
            </a:r>
            <a:r>
              <a:rPr lang="en-US" sz="2400" dirty="0"/>
              <a:t>c </a:t>
            </a:r>
          </a:p>
          <a:p>
            <a:pPr algn="just"/>
            <a:r>
              <a:rPr lang="en-US" sz="2400" dirty="0"/>
              <a:t>array([20, 29, 38, 47]) </a:t>
            </a:r>
          </a:p>
          <a:p>
            <a:pPr algn="just"/>
            <a:r>
              <a:rPr lang="en-US" sz="2400" b="1" dirty="0"/>
              <a:t>&gt;&gt;&gt; </a:t>
            </a:r>
            <a:r>
              <a:rPr lang="en-US" sz="2400" dirty="0"/>
              <a:t>b**2 </a:t>
            </a:r>
          </a:p>
          <a:p>
            <a:pPr algn="just"/>
            <a:r>
              <a:rPr lang="en-US" sz="2400" dirty="0"/>
              <a:t>array([0, 1, 4, 9]) </a:t>
            </a:r>
          </a:p>
          <a:p>
            <a:pPr algn="just"/>
            <a:r>
              <a:rPr lang="en-US" sz="2400" b="1" dirty="0"/>
              <a:t>&gt;&gt;&gt; </a:t>
            </a:r>
            <a:r>
              <a:rPr lang="en-US" sz="2400" dirty="0"/>
              <a:t>10*np.sin(a) </a:t>
            </a:r>
          </a:p>
          <a:p>
            <a:pPr algn="just"/>
            <a:r>
              <a:rPr lang="en-US" sz="2400" dirty="0"/>
              <a:t>array([ 9.12945251, -9.88031624, 7.4511316 , -2.62374854]) </a:t>
            </a:r>
          </a:p>
          <a:p>
            <a:pPr algn="just"/>
            <a:r>
              <a:rPr lang="en-US" sz="2400" b="1" dirty="0"/>
              <a:t>&gt;&gt;&gt; </a:t>
            </a:r>
            <a:r>
              <a:rPr lang="en-US" sz="2400" dirty="0"/>
              <a:t>a&lt;35 </a:t>
            </a:r>
          </a:p>
          <a:p>
            <a:pPr algn="just"/>
            <a:r>
              <a:rPr lang="en-US" sz="2400" dirty="0"/>
              <a:t>array([ True, True, False, False])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9144000" cy="4154984"/>
          </a:xfrm>
          <a:prstGeom prst="rect">
            <a:avLst/>
          </a:prstGeom>
          <a:noFill/>
        </p:spPr>
        <p:txBody>
          <a:bodyPr wrap="square" rtlCol="0">
            <a:spAutoFit/>
          </a:bodyPr>
          <a:lstStyle/>
          <a:p>
            <a:pPr algn="just">
              <a:buFont typeface="Wingdings" pitchFamily="2" charset="2"/>
              <a:buChar char="§"/>
            </a:pPr>
            <a:r>
              <a:rPr lang="en-US" sz="2400" dirty="0"/>
              <a:t>      Unlike in many matrix languages, the product operator * operates elementwise in NumPy arrays. The matrix product can be performed using the dot function or method.</a:t>
            </a:r>
          </a:p>
          <a:p>
            <a:pPr algn="just"/>
            <a:r>
              <a:rPr lang="en-US" sz="2400" b="1" dirty="0"/>
              <a:t>&gt;&gt;&gt; </a:t>
            </a:r>
            <a:r>
              <a:rPr lang="en-US" sz="2400" dirty="0"/>
              <a:t>A = np.array( [[1,1], </a:t>
            </a:r>
            <a:r>
              <a:rPr lang="en-US" sz="2400" b="1" dirty="0"/>
              <a:t>... </a:t>
            </a:r>
            <a:r>
              <a:rPr lang="en-US" sz="2400" dirty="0"/>
              <a:t>[0,1]] ) </a:t>
            </a:r>
          </a:p>
          <a:p>
            <a:pPr algn="just"/>
            <a:r>
              <a:rPr lang="en-US" sz="2400" b="1" dirty="0"/>
              <a:t>&gt;&gt;&gt; </a:t>
            </a:r>
            <a:r>
              <a:rPr lang="en-US" sz="2400" dirty="0"/>
              <a:t>B = np.array( [[2,0], </a:t>
            </a:r>
            <a:r>
              <a:rPr lang="en-US" sz="2400" b="1" dirty="0"/>
              <a:t>... </a:t>
            </a:r>
            <a:r>
              <a:rPr lang="en-US" sz="2400" dirty="0"/>
              <a:t>[3,4]] ) </a:t>
            </a:r>
          </a:p>
          <a:p>
            <a:pPr algn="just"/>
            <a:r>
              <a:rPr lang="en-US" sz="2400" b="1" dirty="0"/>
              <a:t>&gt;&gt;&gt; </a:t>
            </a:r>
            <a:r>
              <a:rPr lang="en-US" sz="2400" dirty="0"/>
              <a:t>A*B 		</a:t>
            </a:r>
            <a:r>
              <a:rPr lang="en-US" sz="2400" i="1" dirty="0"/>
              <a:t># elementwise product</a:t>
            </a:r>
            <a:r>
              <a:rPr lang="en-US" sz="2400" dirty="0"/>
              <a:t> </a:t>
            </a:r>
          </a:p>
          <a:p>
            <a:pPr algn="just"/>
            <a:r>
              <a:rPr lang="en-US" sz="2400" dirty="0"/>
              <a:t>array([[2, 0], [0, 4]]) </a:t>
            </a:r>
          </a:p>
          <a:p>
            <a:pPr algn="just"/>
            <a:r>
              <a:rPr lang="en-US" sz="2400" b="1" dirty="0"/>
              <a:t>&gt;&gt;&gt; </a:t>
            </a:r>
            <a:r>
              <a:rPr lang="en-US" sz="2400" dirty="0"/>
              <a:t>A.dot(B) 		</a:t>
            </a:r>
            <a:r>
              <a:rPr lang="en-US" sz="2400" i="1" dirty="0"/>
              <a:t># matrix product</a:t>
            </a:r>
            <a:r>
              <a:rPr lang="en-US" sz="2400" dirty="0"/>
              <a:t> </a:t>
            </a:r>
          </a:p>
          <a:p>
            <a:pPr algn="just"/>
            <a:r>
              <a:rPr lang="en-US" sz="2400" dirty="0"/>
              <a:t>array([[5, 4], [3, 4]])</a:t>
            </a:r>
          </a:p>
          <a:p>
            <a:pPr algn="just"/>
            <a:r>
              <a:rPr lang="en-US" sz="2400" dirty="0"/>
              <a:t> </a:t>
            </a:r>
            <a:r>
              <a:rPr lang="en-US" sz="2400" b="1" dirty="0"/>
              <a:t>&gt;&gt;&gt; </a:t>
            </a:r>
            <a:r>
              <a:rPr lang="en-US" sz="2400" dirty="0"/>
              <a:t>np.dot(A, B) 	</a:t>
            </a:r>
            <a:r>
              <a:rPr lang="en-US" sz="2400" i="1" dirty="0"/>
              <a:t># another matrix product</a:t>
            </a:r>
            <a:r>
              <a:rPr lang="en-US" sz="2400" dirty="0"/>
              <a:t> </a:t>
            </a:r>
          </a:p>
          <a:p>
            <a:pPr algn="just"/>
            <a:r>
              <a:rPr lang="en-US" sz="2400" dirty="0"/>
              <a:t>array([[5, 4], [3, 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9144001" cy="4154984"/>
          </a:xfrm>
          <a:prstGeom prst="rect">
            <a:avLst/>
          </a:prstGeom>
          <a:noFill/>
        </p:spPr>
        <p:txBody>
          <a:bodyPr wrap="square" rtlCol="0">
            <a:spAutoFit/>
          </a:bodyPr>
          <a:lstStyle/>
          <a:p>
            <a:pPr algn="just"/>
            <a:r>
              <a:rPr lang="en-US" sz="2400" b="1" dirty="0"/>
              <a:t>&gt;&gt;&gt; </a:t>
            </a:r>
            <a:r>
              <a:rPr lang="en-US" sz="2400" dirty="0"/>
              <a:t>a = np.random.random((2,3)) </a:t>
            </a:r>
          </a:p>
          <a:p>
            <a:pPr algn="just"/>
            <a:r>
              <a:rPr lang="en-US" sz="2400" b="1" dirty="0"/>
              <a:t>&gt;&gt;&gt; </a:t>
            </a:r>
            <a:r>
              <a:rPr lang="en-US" sz="2400" dirty="0"/>
              <a:t>a </a:t>
            </a:r>
          </a:p>
          <a:p>
            <a:pPr algn="just"/>
            <a:r>
              <a:rPr lang="en-US" sz="2400" dirty="0"/>
              <a:t>array([[ 0.18626021, 0.34556073, 0.39676747], [ 0.53881673, 0.41919451, 0.6852195 ]]) </a:t>
            </a:r>
          </a:p>
          <a:p>
            <a:pPr algn="just"/>
            <a:r>
              <a:rPr lang="en-US" sz="2400" b="1" dirty="0"/>
              <a:t>&gt;&gt;&gt; </a:t>
            </a:r>
            <a:r>
              <a:rPr lang="en-US" sz="2400" dirty="0"/>
              <a:t>a.sum() </a:t>
            </a:r>
          </a:p>
          <a:p>
            <a:pPr algn="just"/>
            <a:r>
              <a:rPr lang="en-US" sz="2400" dirty="0"/>
              <a:t>2.5718191614547998 </a:t>
            </a:r>
          </a:p>
          <a:p>
            <a:pPr algn="just"/>
            <a:r>
              <a:rPr lang="en-US" sz="2400" b="1" dirty="0"/>
              <a:t>&gt;&gt;&gt; </a:t>
            </a:r>
            <a:r>
              <a:rPr lang="en-US" sz="2400" dirty="0"/>
              <a:t>a.min() </a:t>
            </a:r>
          </a:p>
          <a:p>
            <a:pPr algn="just"/>
            <a:r>
              <a:rPr lang="en-US" sz="2400" dirty="0"/>
              <a:t>0.1862602113776709 </a:t>
            </a:r>
          </a:p>
          <a:p>
            <a:pPr algn="just"/>
            <a:r>
              <a:rPr lang="en-US" sz="2400" b="1" dirty="0"/>
              <a:t>&gt;&gt;&gt; </a:t>
            </a:r>
            <a:r>
              <a:rPr lang="en-US" sz="2400" dirty="0"/>
              <a:t>a.max() </a:t>
            </a:r>
          </a:p>
          <a:p>
            <a:pPr algn="just"/>
            <a:r>
              <a:rPr lang="en-US" sz="2400" dirty="0"/>
              <a:t>0.6852195003967595</a:t>
            </a:r>
          </a:p>
          <a:p>
            <a:pPr algn="just"/>
            <a:endParaRPr 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81400" y="2819400"/>
            <a:ext cx="1691682" cy="769441"/>
          </a:xfrm>
          <a:prstGeom prst="rect">
            <a:avLst/>
          </a:prstGeom>
        </p:spPr>
        <p:txBody>
          <a:bodyPr wrap="none">
            <a:spAutoFit/>
          </a:bodyPr>
          <a:lstStyle/>
          <a:p>
            <a:pPr algn="ctr"/>
            <a:r>
              <a:rPr lang="en-US" sz="4400" b="1" dirty="0"/>
              <a:t>plotpy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2805063"/>
          </a:xfrm>
          <a:prstGeom prst="rect">
            <a:avLst/>
          </a:prstGeom>
        </p:spPr>
        <p:txBody>
          <a:bodyPr wrap="square">
            <a:spAutoFit/>
          </a:bodyPr>
          <a:lstStyle/>
          <a:p>
            <a:pPr algn="just">
              <a:lnSpc>
                <a:spcPct val="150000"/>
              </a:lnSpc>
              <a:buFont typeface="Wingdings" pitchFamily="2" charset="2"/>
              <a:buChar char="§"/>
            </a:pPr>
            <a:r>
              <a:rPr lang="en-US" sz="2400" i="1" dirty="0"/>
              <a:t>     pyplot</a:t>
            </a:r>
            <a:r>
              <a:rPr lang="en-US" sz="2400" dirty="0"/>
              <a:t> provides a procedural interface to the matplotlib object-oriented plotting library. It is modeled closely after Matlab. </a:t>
            </a:r>
          </a:p>
          <a:p>
            <a:pPr algn="just">
              <a:lnSpc>
                <a:spcPct val="150000"/>
              </a:lnSpc>
              <a:buFont typeface="Wingdings" pitchFamily="2" charset="2"/>
              <a:buChar char="§"/>
            </a:pPr>
            <a:r>
              <a:rPr lang="en-US" sz="2400" dirty="0"/>
              <a:t>    The majority of plotting commands in pyplot have Matlab                                                  analogs with similar arguments. Important commands are explained with interactive examples.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970318"/>
          </a:xfrm>
          <a:prstGeom prst="rect">
            <a:avLst/>
          </a:prstGeom>
        </p:spPr>
        <p:txBody>
          <a:bodyPr wrap="square">
            <a:spAutoFit/>
          </a:bodyPr>
          <a:lstStyle/>
          <a:p>
            <a:pPr algn="just">
              <a:lnSpc>
                <a:spcPct val="150000"/>
              </a:lnSpc>
              <a:buFont typeface="Wingdings" pitchFamily="2" charset="2"/>
              <a:buChar char="§"/>
            </a:pPr>
            <a:r>
              <a:rPr lang="en-US" sz="2400" dirty="0"/>
              <a:t>     Linspace Array is an array of equally spaced values going from a start to an end value.</a:t>
            </a:r>
          </a:p>
          <a:p>
            <a:pPr algn="just">
              <a:lnSpc>
                <a:spcPct val="150000"/>
              </a:lnSpc>
              <a:buFont typeface="Wingdings" pitchFamily="2" charset="2"/>
              <a:buChar char="§"/>
            </a:pPr>
            <a:r>
              <a:rPr lang="en-US" sz="2400" dirty="0"/>
              <a:t>    We can use np.linspace() to create an array of equally spaced values. By declaring </a:t>
            </a:r>
            <a:r>
              <a:rPr lang="en-US" sz="2400" i="1" dirty="0"/>
              <a:t>a start value, stop value,</a:t>
            </a:r>
            <a:r>
              <a:rPr lang="en-US" sz="2400" dirty="0"/>
              <a:t> and the </a:t>
            </a:r>
            <a:r>
              <a:rPr lang="en-US" sz="2400" i="1" dirty="0"/>
              <a:t>num of points </a:t>
            </a:r>
            <a:r>
              <a:rPr lang="en-US" sz="2400" dirty="0"/>
              <a:t>in between those points an array will be generated. </a:t>
            </a:r>
          </a:p>
          <a:p>
            <a:pPr algn="just">
              <a:lnSpc>
                <a:spcPct val="150000"/>
              </a:lnSpc>
              <a:buFont typeface="Wingdings" pitchFamily="2" charset="2"/>
              <a:buChar char="§"/>
            </a:pPr>
            <a:r>
              <a:rPr lang="en-US" sz="2400" dirty="0"/>
              <a:t>    For example, np.linspace(0, 1, 5) results in the following array</a:t>
            </a:r>
          </a:p>
          <a:p>
            <a:pPr algn="just">
              <a:lnSpc>
                <a:spcPct val="150000"/>
              </a:lnSpc>
            </a:pPr>
            <a:r>
              <a:rPr lang="en-US" sz="2400" dirty="0"/>
              <a:t> 		array([ 0. , 0.25, 0.5 , 0.75, 1.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
            <a:ext cx="9144000" cy="2954655"/>
          </a:xfrm>
          <a:prstGeom prst="rect">
            <a:avLst/>
          </a:prstGeom>
        </p:spPr>
        <p:txBody>
          <a:bodyPr wrap="square">
            <a:spAutoFit/>
          </a:bodyPr>
          <a:lstStyle/>
          <a:p>
            <a:endParaRPr lang="en-US" dirty="0"/>
          </a:p>
          <a:p>
            <a:r>
              <a:rPr lang="en-US" sz="2400" b="1" dirty="0"/>
              <a:t>EX 1:</a:t>
            </a:r>
          </a:p>
          <a:p>
            <a:r>
              <a:rPr lang="en-US" sz="2400" dirty="0"/>
              <a:t>import matplotlib.pyplot as plt</a:t>
            </a:r>
          </a:p>
          <a:p>
            <a:r>
              <a:rPr lang="en-US" sz="2400" dirty="0"/>
              <a:t>import numpy as np</a:t>
            </a:r>
          </a:p>
          <a:p>
            <a:r>
              <a:rPr lang="en-US" sz="2400" dirty="0"/>
              <a:t>x = np.linspace(-10, 10)</a:t>
            </a:r>
          </a:p>
          <a:p>
            <a:r>
              <a:rPr lang="en-US" sz="2400" dirty="0"/>
              <a:t>plt.plot(x, x**2, 'r+')</a:t>
            </a:r>
          </a:p>
          <a:p>
            <a:r>
              <a:rPr lang="en-US" sz="2400" dirty="0"/>
              <a:t>plt.show()</a:t>
            </a:r>
          </a:p>
          <a:p>
            <a:r>
              <a:rPr lang="en-US" sz="2400" b="1" dirty="0"/>
              <a:t>Output:</a:t>
            </a:r>
          </a:p>
        </p:txBody>
      </p:sp>
      <p:pic>
        <p:nvPicPr>
          <p:cNvPr id="1026" name="Picture 2" descr="C:\Users\Admin\Desktop\Capture.JPG"/>
          <p:cNvPicPr>
            <a:picLocks noChangeAspect="1" noChangeArrowheads="1"/>
          </p:cNvPicPr>
          <p:nvPr/>
        </p:nvPicPr>
        <p:blipFill>
          <a:blip r:embed="rId2"/>
          <a:srcRect/>
          <a:stretch>
            <a:fillRect/>
          </a:stretch>
        </p:blipFill>
        <p:spPr bwMode="auto">
          <a:xfrm>
            <a:off x="0" y="3276600"/>
            <a:ext cx="8382000" cy="34290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2954655"/>
          </a:xfrm>
          <a:prstGeom prst="rect">
            <a:avLst/>
          </a:prstGeom>
        </p:spPr>
        <p:txBody>
          <a:bodyPr wrap="square">
            <a:spAutoFit/>
          </a:bodyPr>
          <a:lstStyle/>
          <a:p>
            <a:endParaRPr lang="en-US" dirty="0"/>
          </a:p>
          <a:p>
            <a:r>
              <a:rPr lang="en-US" sz="2400" b="1" dirty="0"/>
              <a:t>EX 2:</a:t>
            </a:r>
          </a:p>
          <a:p>
            <a:r>
              <a:rPr lang="en-US" sz="2400" dirty="0"/>
              <a:t>import matplotlib.pyplot as plt</a:t>
            </a:r>
          </a:p>
          <a:p>
            <a:r>
              <a:rPr lang="en-US" sz="2400" dirty="0"/>
              <a:t>import numpy as np</a:t>
            </a:r>
          </a:p>
          <a:p>
            <a:r>
              <a:rPr lang="en-US" sz="2400" dirty="0"/>
              <a:t>x = np.linspace(-5, 5, 1000)</a:t>
            </a:r>
          </a:p>
          <a:p>
            <a:r>
              <a:rPr lang="en-US" sz="2400" dirty="0"/>
              <a:t>plt.plot(x, np.sin(x), "r+")</a:t>
            </a:r>
          </a:p>
          <a:p>
            <a:r>
              <a:rPr lang="en-US" sz="2400" dirty="0"/>
              <a:t>plt.plot(x, np.cos(x), "g-")</a:t>
            </a:r>
          </a:p>
          <a:p>
            <a:r>
              <a:rPr lang="en-US" sz="2400" dirty="0"/>
              <a:t>plt.show()</a:t>
            </a:r>
          </a:p>
        </p:txBody>
      </p:sp>
      <p:sp>
        <p:nvSpPr>
          <p:cNvPr id="3" name="TextBox 2"/>
          <p:cNvSpPr txBox="1"/>
          <p:nvPr/>
        </p:nvSpPr>
        <p:spPr>
          <a:xfrm>
            <a:off x="152400" y="3048000"/>
            <a:ext cx="1103187" cy="461665"/>
          </a:xfrm>
          <a:prstGeom prst="rect">
            <a:avLst/>
          </a:prstGeom>
          <a:noFill/>
        </p:spPr>
        <p:txBody>
          <a:bodyPr wrap="none" rtlCol="0">
            <a:spAutoFit/>
          </a:bodyPr>
          <a:lstStyle/>
          <a:p>
            <a:r>
              <a:rPr lang="en-US" sz="2400" b="1" i="1" dirty="0"/>
              <a:t>Output</a:t>
            </a:r>
          </a:p>
        </p:txBody>
      </p:sp>
      <p:pic>
        <p:nvPicPr>
          <p:cNvPr id="2050" name="Picture 2" descr="C:\Users\Admin\Desktop\Figure_1.png"/>
          <p:cNvPicPr>
            <a:picLocks noChangeAspect="1" noChangeArrowheads="1"/>
          </p:cNvPicPr>
          <p:nvPr/>
        </p:nvPicPr>
        <p:blipFill>
          <a:blip r:embed="rId2"/>
          <a:srcRect/>
          <a:stretch>
            <a:fillRect/>
          </a:stretch>
        </p:blipFill>
        <p:spPr bwMode="auto">
          <a:xfrm>
            <a:off x="2514600" y="2468563"/>
            <a:ext cx="5349875" cy="4389437"/>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046988"/>
          </a:xfrm>
          <a:prstGeom prst="rect">
            <a:avLst/>
          </a:prstGeom>
        </p:spPr>
        <p:txBody>
          <a:bodyPr wrap="square">
            <a:spAutoFit/>
          </a:bodyPr>
          <a:lstStyle/>
          <a:p>
            <a:pPr algn="just"/>
            <a:endParaRPr lang="en-US" sz="2400" dirty="0"/>
          </a:p>
          <a:p>
            <a:pPr algn="just"/>
            <a:r>
              <a:rPr lang="en-US" sz="2400" b="1" i="1" dirty="0"/>
              <a:t>Ex 3: </a:t>
            </a:r>
            <a:r>
              <a:rPr lang="en-US" sz="2400" dirty="0"/>
              <a:t>semilogx(</a:t>
            </a:r>
            <a:r>
              <a:rPr lang="en-US" sz="2400" i="1" dirty="0"/>
              <a:t>*args</a:t>
            </a:r>
            <a:r>
              <a:rPr lang="en-US" sz="2400" dirty="0"/>
              <a:t>, </a:t>
            </a:r>
            <a:r>
              <a:rPr lang="en-US" sz="2400" i="1" dirty="0"/>
              <a:t>**kwargs</a:t>
            </a:r>
            <a:r>
              <a:rPr lang="en-US" sz="2400" dirty="0"/>
              <a:t>)Plot curves with logarithmic x-axis scale</a:t>
            </a:r>
          </a:p>
          <a:p>
            <a:pPr algn="just"/>
            <a:endParaRPr lang="en-US" sz="2400" b="1" i="1" dirty="0"/>
          </a:p>
          <a:p>
            <a:pPr algn="just"/>
            <a:r>
              <a:rPr lang="en-US" sz="2400" dirty="0"/>
              <a:t>import matplotlib.pyplot as plt</a:t>
            </a:r>
          </a:p>
          <a:p>
            <a:pPr algn="just"/>
            <a:r>
              <a:rPr lang="en-US" sz="2400" dirty="0"/>
              <a:t>import numpy as np</a:t>
            </a:r>
          </a:p>
          <a:p>
            <a:pPr algn="just"/>
            <a:r>
              <a:rPr lang="en-US" sz="2400" dirty="0"/>
              <a:t>x = np.linspace(-5, 5, 1000)</a:t>
            </a:r>
          </a:p>
          <a:p>
            <a:pPr algn="just"/>
            <a:r>
              <a:rPr lang="en-US" sz="2400" dirty="0"/>
              <a:t>plt.semilogx(x, np.sin(12*x), "g-")</a:t>
            </a:r>
          </a:p>
          <a:p>
            <a:pPr algn="just"/>
            <a:r>
              <a:rPr lang="en-US" sz="2400" dirty="0"/>
              <a:t>plt.show()</a:t>
            </a:r>
          </a:p>
        </p:txBody>
      </p:sp>
      <p:sp>
        <p:nvSpPr>
          <p:cNvPr id="3" name="TextBox 2"/>
          <p:cNvSpPr txBox="1"/>
          <p:nvPr/>
        </p:nvSpPr>
        <p:spPr>
          <a:xfrm>
            <a:off x="152400" y="3581400"/>
            <a:ext cx="1103187" cy="461665"/>
          </a:xfrm>
          <a:prstGeom prst="rect">
            <a:avLst/>
          </a:prstGeom>
          <a:noFill/>
        </p:spPr>
        <p:txBody>
          <a:bodyPr wrap="none" rtlCol="0">
            <a:spAutoFit/>
          </a:bodyPr>
          <a:lstStyle/>
          <a:p>
            <a:r>
              <a:rPr lang="en-US" sz="2400" b="1" i="1" dirty="0"/>
              <a:t>Output</a:t>
            </a:r>
          </a:p>
        </p:txBody>
      </p:sp>
      <p:pic>
        <p:nvPicPr>
          <p:cNvPr id="3074" name="Picture 2" descr="C:\Users\Admin\Desktop\Figure_1.png"/>
          <p:cNvPicPr>
            <a:picLocks noChangeAspect="1" noChangeArrowheads="1"/>
          </p:cNvPicPr>
          <p:nvPr/>
        </p:nvPicPr>
        <p:blipFill>
          <a:blip r:embed="rId2"/>
          <a:srcRect/>
          <a:stretch>
            <a:fillRect/>
          </a:stretch>
        </p:blipFill>
        <p:spPr bwMode="auto">
          <a:xfrm>
            <a:off x="1752600" y="3048000"/>
            <a:ext cx="7391400" cy="3398837"/>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046988"/>
          </a:xfrm>
          <a:prstGeom prst="rect">
            <a:avLst/>
          </a:prstGeom>
        </p:spPr>
        <p:txBody>
          <a:bodyPr wrap="square">
            <a:spAutoFit/>
          </a:bodyPr>
          <a:lstStyle/>
          <a:p>
            <a:endParaRPr lang="en-US" sz="2400" dirty="0"/>
          </a:p>
          <a:p>
            <a:r>
              <a:rPr lang="en-US" sz="2400" b="1" i="1" dirty="0"/>
              <a:t>Ex 4 </a:t>
            </a:r>
            <a:r>
              <a:rPr lang="en-US" sz="2400" dirty="0"/>
              <a:t>semilogy(</a:t>
            </a:r>
            <a:r>
              <a:rPr lang="en-US" sz="2400" i="1" dirty="0"/>
              <a:t>*args</a:t>
            </a:r>
            <a:r>
              <a:rPr lang="en-US" sz="2400" dirty="0"/>
              <a:t>, </a:t>
            </a:r>
            <a:r>
              <a:rPr lang="en-US" sz="2400" i="1" dirty="0"/>
              <a:t>**kwargs</a:t>
            </a:r>
            <a:r>
              <a:rPr lang="en-US" sz="2400" dirty="0"/>
              <a:t>)Plot curves with logarithmic y-axis scale</a:t>
            </a:r>
          </a:p>
          <a:p>
            <a:endParaRPr lang="en-US" sz="2400" b="1" i="1" dirty="0"/>
          </a:p>
          <a:p>
            <a:r>
              <a:rPr lang="en-US" sz="2400" dirty="0"/>
              <a:t>import matplotlib.pyplot as plt</a:t>
            </a:r>
          </a:p>
          <a:p>
            <a:r>
              <a:rPr lang="en-US" sz="2400" dirty="0"/>
              <a:t>import numpy as np</a:t>
            </a:r>
          </a:p>
          <a:p>
            <a:r>
              <a:rPr lang="en-US" sz="2400" dirty="0"/>
              <a:t>x = np.linspace(-5, 5, 1000)</a:t>
            </a:r>
          </a:p>
          <a:p>
            <a:r>
              <a:rPr lang="en-US" sz="2400" dirty="0"/>
              <a:t>plt.semilogy(x, np.sin(12*x), "g-")</a:t>
            </a:r>
          </a:p>
          <a:p>
            <a:r>
              <a:rPr lang="en-US" sz="2400" dirty="0"/>
              <a:t>plt.show()</a:t>
            </a:r>
          </a:p>
        </p:txBody>
      </p:sp>
      <p:sp>
        <p:nvSpPr>
          <p:cNvPr id="3" name="TextBox 2"/>
          <p:cNvSpPr txBox="1"/>
          <p:nvPr/>
        </p:nvSpPr>
        <p:spPr>
          <a:xfrm>
            <a:off x="228600" y="3581400"/>
            <a:ext cx="1103187" cy="461665"/>
          </a:xfrm>
          <a:prstGeom prst="rect">
            <a:avLst/>
          </a:prstGeom>
          <a:noFill/>
        </p:spPr>
        <p:txBody>
          <a:bodyPr wrap="none" rtlCol="0">
            <a:spAutoFit/>
          </a:bodyPr>
          <a:lstStyle/>
          <a:p>
            <a:r>
              <a:rPr lang="en-US" sz="2400" b="1" i="1" dirty="0"/>
              <a:t>Output</a:t>
            </a:r>
          </a:p>
        </p:txBody>
      </p:sp>
      <p:pic>
        <p:nvPicPr>
          <p:cNvPr id="4098" name="Picture 2" descr="C:\Users\Admin\Desktop\Figure_1.png"/>
          <p:cNvPicPr>
            <a:picLocks noChangeAspect="1" noChangeArrowheads="1"/>
          </p:cNvPicPr>
          <p:nvPr/>
        </p:nvPicPr>
        <p:blipFill>
          <a:blip r:embed="rId2"/>
          <a:srcRect/>
          <a:stretch>
            <a:fillRect/>
          </a:stretch>
        </p:blipFill>
        <p:spPr bwMode="auto">
          <a:xfrm>
            <a:off x="1752600" y="3124200"/>
            <a:ext cx="7146925" cy="373380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2677656"/>
          </a:xfrm>
          <a:prstGeom prst="rect">
            <a:avLst/>
          </a:prstGeom>
        </p:spPr>
        <p:txBody>
          <a:bodyPr wrap="square">
            <a:spAutoFit/>
          </a:bodyPr>
          <a:lstStyle/>
          <a:p>
            <a:r>
              <a:rPr lang="en-US" sz="2400" b="1" i="1" dirty="0"/>
              <a:t>Ex 5:</a:t>
            </a:r>
          </a:p>
          <a:p>
            <a:endParaRPr lang="en-US" sz="2400" dirty="0"/>
          </a:p>
          <a:p>
            <a:r>
              <a:rPr lang="en-US" sz="2400" dirty="0"/>
              <a:t>import matplotlib.pyplot as plt</a:t>
            </a:r>
          </a:p>
          <a:p>
            <a:r>
              <a:rPr lang="en-US" sz="2400" dirty="0"/>
              <a:t>import numpy as np</a:t>
            </a:r>
          </a:p>
          <a:p>
            <a:r>
              <a:rPr lang="en-US" sz="2400" dirty="0"/>
              <a:t>x = np.linspace(-5, 5, 1000)</a:t>
            </a:r>
          </a:p>
          <a:p>
            <a:r>
              <a:rPr lang="en-US" sz="2400" dirty="0"/>
              <a:t>plt.errorbar(x, -1+x**2/20+.2*np.random.rand(len(x)), x/20)</a:t>
            </a:r>
          </a:p>
          <a:p>
            <a:r>
              <a:rPr lang="en-US" sz="2400" dirty="0"/>
              <a:t>plt.show()</a:t>
            </a:r>
          </a:p>
        </p:txBody>
      </p:sp>
      <p:sp>
        <p:nvSpPr>
          <p:cNvPr id="3" name="TextBox 2"/>
          <p:cNvSpPr txBox="1"/>
          <p:nvPr/>
        </p:nvSpPr>
        <p:spPr>
          <a:xfrm>
            <a:off x="0" y="2819400"/>
            <a:ext cx="1103187" cy="461665"/>
          </a:xfrm>
          <a:prstGeom prst="rect">
            <a:avLst/>
          </a:prstGeom>
          <a:noFill/>
        </p:spPr>
        <p:txBody>
          <a:bodyPr wrap="none" rtlCol="0">
            <a:spAutoFit/>
          </a:bodyPr>
          <a:lstStyle/>
          <a:p>
            <a:r>
              <a:rPr lang="en-US" sz="2400" b="1" i="1" dirty="0"/>
              <a:t>Output</a:t>
            </a:r>
          </a:p>
        </p:txBody>
      </p:sp>
      <p:pic>
        <p:nvPicPr>
          <p:cNvPr id="5122" name="Picture 2" descr="C:\Users\Admin\Desktop\Figure_1.png"/>
          <p:cNvPicPr>
            <a:picLocks noChangeAspect="1" noChangeArrowheads="1"/>
          </p:cNvPicPr>
          <p:nvPr/>
        </p:nvPicPr>
        <p:blipFill>
          <a:blip r:embed="rId2"/>
          <a:srcRect/>
          <a:stretch>
            <a:fillRect/>
          </a:stretch>
        </p:blipFill>
        <p:spPr bwMode="auto">
          <a:xfrm>
            <a:off x="1752600" y="2743200"/>
            <a:ext cx="6842125" cy="41148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2677656"/>
          </a:xfrm>
          <a:prstGeom prst="rect">
            <a:avLst/>
          </a:prstGeom>
        </p:spPr>
        <p:txBody>
          <a:bodyPr wrap="square">
            <a:spAutoFit/>
          </a:bodyPr>
          <a:lstStyle/>
          <a:p>
            <a:r>
              <a:rPr lang="en-US" sz="2400" b="1" i="1" dirty="0"/>
              <a:t>Ex 6 </a:t>
            </a:r>
            <a:r>
              <a:rPr lang="en-US" sz="2400" dirty="0"/>
              <a:t>Plot 1-D histogram</a:t>
            </a:r>
          </a:p>
          <a:p>
            <a:endParaRPr lang="en-US" sz="2400" b="1" i="1" dirty="0"/>
          </a:p>
          <a:p>
            <a:r>
              <a:rPr lang="en-US" sz="2400" dirty="0"/>
              <a:t>import matplotlib.pyplot as plt</a:t>
            </a:r>
          </a:p>
          <a:p>
            <a:r>
              <a:rPr lang="en-US" sz="2400" dirty="0"/>
              <a:t>from numpy.random import normal</a:t>
            </a:r>
          </a:p>
          <a:p>
            <a:r>
              <a:rPr lang="en-US" sz="2400" dirty="0"/>
              <a:t>data = normal(0, 1, (2000, ))</a:t>
            </a:r>
          </a:p>
          <a:p>
            <a:r>
              <a:rPr lang="en-US" sz="2400" dirty="0"/>
              <a:t>plt.hist(data)</a:t>
            </a:r>
          </a:p>
          <a:p>
            <a:r>
              <a:rPr lang="en-US" sz="2400" dirty="0"/>
              <a:t>plt.show()</a:t>
            </a:r>
          </a:p>
        </p:txBody>
      </p:sp>
      <p:sp>
        <p:nvSpPr>
          <p:cNvPr id="3" name="TextBox 2"/>
          <p:cNvSpPr txBox="1"/>
          <p:nvPr/>
        </p:nvSpPr>
        <p:spPr>
          <a:xfrm>
            <a:off x="0" y="2819400"/>
            <a:ext cx="1103187" cy="461665"/>
          </a:xfrm>
          <a:prstGeom prst="rect">
            <a:avLst/>
          </a:prstGeom>
          <a:noFill/>
        </p:spPr>
        <p:txBody>
          <a:bodyPr wrap="none" rtlCol="0">
            <a:spAutoFit/>
          </a:bodyPr>
          <a:lstStyle/>
          <a:p>
            <a:r>
              <a:rPr lang="en-US" sz="2400" b="1" i="1" dirty="0"/>
              <a:t>Output</a:t>
            </a:r>
          </a:p>
        </p:txBody>
      </p:sp>
      <p:pic>
        <p:nvPicPr>
          <p:cNvPr id="6146" name="Picture 2" descr="C:\Users\Admin\Desktop\Figure_1.png"/>
          <p:cNvPicPr>
            <a:picLocks noChangeAspect="1" noChangeArrowheads="1"/>
          </p:cNvPicPr>
          <p:nvPr/>
        </p:nvPicPr>
        <p:blipFill>
          <a:blip r:embed="rId2"/>
          <a:srcRect/>
          <a:stretch>
            <a:fillRect/>
          </a:stretch>
        </p:blipFill>
        <p:spPr bwMode="auto">
          <a:xfrm>
            <a:off x="2438400" y="2133600"/>
            <a:ext cx="6477000" cy="4389437"/>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785652"/>
          </a:xfrm>
          <a:prstGeom prst="rect">
            <a:avLst/>
          </a:prstGeom>
        </p:spPr>
        <p:txBody>
          <a:bodyPr wrap="square">
            <a:spAutoFit/>
          </a:bodyPr>
          <a:lstStyle/>
          <a:p>
            <a:endParaRPr lang="en-US" sz="2400" dirty="0"/>
          </a:p>
          <a:p>
            <a:r>
              <a:rPr lang="en-US" sz="2400" b="1" dirty="0"/>
              <a:t>Ex 7</a:t>
            </a:r>
          </a:p>
          <a:p>
            <a:r>
              <a:rPr lang="en-US" sz="2400" dirty="0"/>
              <a:t>import matplotlib.pyplot as plt</a:t>
            </a:r>
          </a:p>
          <a:p>
            <a:r>
              <a:rPr lang="en-US" sz="2400" dirty="0"/>
              <a:t>import numpy as np</a:t>
            </a:r>
          </a:p>
          <a:p>
            <a:r>
              <a:rPr lang="en-US" sz="2400" dirty="0"/>
              <a:t>x = np.linspace(-5, 5, 1000)</a:t>
            </a:r>
          </a:p>
          <a:p>
            <a:r>
              <a:rPr lang="en-US" sz="2400" dirty="0"/>
              <a:t>img = np.fromfunction(lambda x, y: np.sin((x/200.)*(y/200.)**2), (1000, 1000))</a:t>
            </a:r>
          </a:p>
          <a:p>
            <a:r>
              <a:rPr lang="en-US" sz="2400" dirty="0"/>
              <a:t>plt.gray()</a:t>
            </a:r>
          </a:p>
          <a:p>
            <a:r>
              <a:rPr lang="en-US" sz="2400" dirty="0"/>
              <a:t>plt.imshow(img)</a:t>
            </a:r>
          </a:p>
          <a:p>
            <a:r>
              <a:rPr lang="en-US" sz="2400" dirty="0"/>
              <a:t>plt.show()</a:t>
            </a:r>
          </a:p>
        </p:txBody>
      </p:sp>
      <p:sp>
        <p:nvSpPr>
          <p:cNvPr id="3" name="TextBox 2"/>
          <p:cNvSpPr txBox="1"/>
          <p:nvPr/>
        </p:nvSpPr>
        <p:spPr>
          <a:xfrm>
            <a:off x="0" y="3733800"/>
            <a:ext cx="1103187" cy="461665"/>
          </a:xfrm>
          <a:prstGeom prst="rect">
            <a:avLst/>
          </a:prstGeom>
          <a:noFill/>
        </p:spPr>
        <p:txBody>
          <a:bodyPr wrap="none" rtlCol="0">
            <a:spAutoFit/>
          </a:bodyPr>
          <a:lstStyle/>
          <a:p>
            <a:r>
              <a:rPr lang="en-US" sz="2400" b="1" i="1" dirty="0"/>
              <a:t>Output</a:t>
            </a:r>
          </a:p>
        </p:txBody>
      </p:sp>
      <p:pic>
        <p:nvPicPr>
          <p:cNvPr id="7170" name="Picture 2" descr="C:\Users\Admin\Desktop\Figure_1.png"/>
          <p:cNvPicPr>
            <a:picLocks noChangeAspect="1" noChangeArrowheads="1"/>
          </p:cNvPicPr>
          <p:nvPr/>
        </p:nvPicPr>
        <p:blipFill>
          <a:blip r:embed="rId2"/>
          <a:srcRect/>
          <a:stretch>
            <a:fillRect/>
          </a:stretch>
        </p:blipFill>
        <p:spPr bwMode="auto">
          <a:xfrm>
            <a:off x="2514601" y="2468563"/>
            <a:ext cx="6629400" cy="4389437"/>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524315"/>
          </a:xfrm>
          <a:prstGeom prst="rect">
            <a:avLst/>
          </a:prstGeom>
        </p:spPr>
        <p:txBody>
          <a:bodyPr wrap="square">
            <a:spAutoFit/>
          </a:bodyPr>
          <a:lstStyle/>
          <a:p>
            <a:r>
              <a:rPr lang="en-US" sz="2400" b="1" dirty="0"/>
              <a:t>Ex 8 </a:t>
            </a:r>
            <a:r>
              <a:rPr lang="en-US" sz="2400" dirty="0"/>
              <a:t>Create a pseudocolor plot of a 2-D array</a:t>
            </a:r>
            <a:endParaRPr lang="en-US" sz="2400" b="1" dirty="0"/>
          </a:p>
          <a:p>
            <a:endParaRPr lang="en-US" sz="2400" dirty="0"/>
          </a:p>
          <a:p>
            <a:r>
              <a:rPr lang="en-US" sz="2400" dirty="0"/>
              <a:t>import matplotlib.pyplot as plt</a:t>
            </a:r>
          </a:p>
          <a:p>
            <a:r>
              <a:rPr lang="en-US" sz="2400" dirty="0"/>
              <a:t>import numpy as np</a:t>
            </a:r>
          </a:p>
          <a:p>
            <a:r>
              <a:rPr lang="en-US" sz="2400" dirty="0"/>
              <a:t>r = np.linspace(1., 16, 100)</a:t>
            </a:r>
          </a:p>
          <a:p>
            <a:r>
              <a:rPr lang="en-US" sz="2400" dirty="0"/>
              <a:t>th = np.linspace(0., np.pi, 100)</a:t>
            </a:r>
          </a:p>
          <a:p>
            <a:r>
              <a:rPr lang="en-US" sz="2400" dirty="0"/>
              <a:t>R, TH = np.meshgrid(r, th)</a:t>
            </a:r>
          </a:p>
          <a:p>
            <a:r>
              <a:rPr lang="en-US" sz="2400" dirty="0"/>
              <a:t>X = R*np.cos(TH)</a:t>
            </a:r>
          </a:p>
          <a:p>
            <a:r>
              <a:rPr lang="en-US" sz="2400" dirty="0"/>
              <a:t>Y = R*np.sin(TH)</a:t>
            </a:r>
          </a:p>
          <a:p>
            <a:r>
              <a:rPr lang="en-US" sz="2400" dirty="0"/>
              <a:t>Z = 4*TH+R</a:t>
            </a:r>
          </a:p>
          <a:p>
            <a:r>
              <a:rPr lang="en-US" sz="2400" dirty="0"/>
              <a:t>plt.pcolor(X, Y, Z)</a:t>
            </a:r>
          </a:p>
          <a:p>
            <a:r>
              <a:rPr lang="en-US" sz="2400" dirty="0"/>
              <a:t>plt.show()</a:t>
            </a:r>
          </a:p>
        </p:txBody>
      </p:sp>
      <p:pic>
        <p:nvPicPr>
          <p:cNvPr id="8194" name="Picture 2" descr="C:\Users\Admin\Desktop\Figure_1.png"/>
          <p:cNvPicPr>
            <a:picLocks noChangeAspect="1" noChangeArrowheads="1"/>
          </p:cNvPicPr>
          <p:nvPr/>
        </p:nvPicPr>
        <p:blipFill>
          <a:blip r:embed="rId2"/>
          <a:srcRect/>
          <a:stretch>
            <a:fillRect/>
          </a:stretch>
        </p:blipFill>
        <p:spPr bwMode="auto">
          <a:xfrm>
            <a:off x="3505201" y="2468563"/>
            <a:ext cx="5410200" cy="4389437"/>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3477875"/>
          </a:xfrm>
          <a:prstGeom prst="rect">
            <a:avLst/>
          </a:prstGeom>
          <a:noFill/>
        </p:spPr>
        <p:txBody>
          <a:bodyPr wrap="square" rtlCol="0">
            <a:spAutoFit/>
          </a:bodyPr>
          <a:lstStyle/>
          <a:p>
            <a:pPr algn="ctr"/>
            <a:endParaRPr lang="en-US" sz="4400" b="1" dirty="0"/>
          </a:p>
          <a:p>
            <a:pPr algn="ctr"/>
            <a:endParaRPr lang="en-US" sz="4400" b="1" dirty="0"/>
          </a:p>
          <a:p>
            <a:pPr algn="ctr"/>
            <a:endParaRPr lang="en-US" sz="4400" b="1" dirty="0"/>
          </a:p>
          <a:p>
            <a:pPr algn="ctr"/>
            <a:endParaRPr lang="en-US" sz="4400" b="1" dirty="0"/>
          </a:p>
          <a:p>
            <a:pPr algn="ctr"/>
            <a:r>
              <a:rPr lang="en-US" sz="4400" b="1" dirty="0"/>
              <a:t>scipy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467057"/>
          </a:xfrm>
          <a:prstGeom prst="rect">
            <a:avLst/>
          </a:prstGeom>
        </p:spPr>
        <p:txBody>
          <a:bodyPr wrap="square">
            <a:spAutoFit/>
          </a:bodyPr>
          <a:lstStyle/>
          <a:p>
            <a:pPr algn="just">
              <a:lnSpc>
                <a:spcPct val="150000"/>
              </a:lnSpc>
              <a:buFont typeface="Wingdings" pitchFamily="2" charset="2"/>
              <a:buChar char="§"/>
            </a:pPr>
            <a:r>
              <a:rPr lang="en-US" sz="2400" dirty="0"/>
              <a:t>        SciPy is a free and open-source Python library used for scientific computing and technical computing.</a:t>
            </a:r>
          </a:p>
          <a:p>
            <a:pPr algn="just">
              <a:lnSpc>
                <a:spcPct val="150000"/>
              </a:lnSpc>
              <a:buFont typeface="Wingdings" pitchFamily="2" charset="2"/>
              <a:buChar char="§"/>
            </a:pPr>
            <a:r>
              <a:rPr lang="en-US" sz="2400" dirty="0"/>
              <a:t>        SciPy contains modules for optimization, linear algebra, integration, special functions, FFT, signal and image processing, solvers and other tasks common in science and engineering.</a:t>
            </a:r>
          </a:p>
          <a:p>
            <a:pPr algn="just">
              <a:lnSpc>
                <a:spcPct val="150000"/>
              </a:lnSpc>
              <a:buFont typeface="Wingdings" pitchFamily="2" charset="2"/>
              <a:buChar char="§"/>
            </a:pPr>
            <a:r>
              <a:rPr lang="en-US" sz="2400" dirty="0"/>
              <a:t>       SciPy builds on the Numpy array object and is part of the Numpy stack which includes tools like Matplotlib, pandas and SymPy, and an expanding set of scientific computing libraries.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740307"/>
          </a:xfrm>
          <a:prstGeom prst="rect">
            <a:avLst/>
          </a:prstGeom>
        </p:spPr>
        <p:txBody>
          <a:bodyPr wrap="square">
            <a:spAutoFit/>
          </a:bodyPr>
          <a:lstStyle/>
          <a:p>
            <a:pPr algn="just">
              <a:lnSpc>
                <a:spcPct val="150000"/>
              </a:lnSpc>
            </a:pPr>
            <a:r>
              <a:rPr lang="en-US" sz="2400" dirty="0"/>
              <a:t>scipy is composed of task-specific sub-modules</a:t>
            </a:r>
          </a:p>
          <a:p>
            <a:pPr algn="just">
              <a:lnSpc>
                <a:spcPct val="150000"/>
              </a:lnSpc>
            </a:pPr>
            <a:r>
              <a:rPr lang="en-US" sz="2400" b="1" dirty="0"/>
              <a:t>scipy.cluste</a:t>
            </a:r>
            <a:r>
              <a:rPr lang="en-US" sz="2400" dirty="0"/>
              <a:t>r</a:t>
            </a:r>
            <a:r>
              <a:rPr lang="en-US" sz="2400" b="1" dirty="0"/>
              <a:t>		</a:t>
            </a:r>
            <a:r>
              <a:rPr lang="en-US" sz="2400" dirty="0"/>
              <a:t>Vector quantization / Kmeans</a:t>
            </a:r>
          </a:p>
          <a:p>
            <a:pPr algn="just"/>
            <a:r>
              <a:rPr lang="en-US" sz="2400" b="1" dirty="0"/>
              <a:t>scipy.constants	</a:t>
            </a:r>
            <a:r>
              <a:rPr lang="en-US" sz="2400" dirty="0"/>
              <a:t>Physical and mathematical constants</a:t>
            </a:r>
          </a:p>
          <a:p>
            <a:pPr algn="just"/>
            <a:r>
              <a:rPr lang="en-US" sz="2400" b="1" dirty="0"/>
              <a:t>scipy.fftpack		</a:t>
            </a:r>
            <a:r>
              <a:rPr lang="en-US" sz="2400" dirty="0"/>
              <a:t>Fourier transform</a:t>
            </a:r>
          </a:p>
          <a:p>
            <a:pPr algn="just"/>
            <a:r>
              <a:rPr lang="en-US" sz="2400" b="1" dirty="0"/>
              <a:t>scipy.integrate	</a:t>
            </a:r>
            <a:r>
              <a:rPr lang="en-US" sz="2400" dirty="0"/>
              <a:t>Integration routines</a:t>
            </a:r>
          </a:p>
          <a:p>
            <a:pPr algn="just"/>
            <a:r>
              <a:rPr lang="en-US" sz="2400" b="1" dirty="0"/>
              <a:t>scipy.interpolate	</a:t>
            </a:r>
            <a:r>
              <a:rPr lang="en-US" sz="2400" dirty="0"/>
              <a:t>Interpolation</a:t>
            </a:r>
          </a:p>
          <a:p>
            <a:pPr algn="just"/>
            <a:r>
              <a:rPr lang="en-US" sz="2400" b="1" dirty="0"/>
              <a:t>scipy.io		</a:t>
            </a:r>
            <a:r>
              <a:rPr lang="en-US" sz="2400" dirty="0"/>
              <a:t>Data input and output</a:t>
            </a:r>
          </a:p>
          <a:p>
            <a:pPr algn="just"/>
            <a:r>
              <a:rPr lang="en-US" sz="2400" b="1" dirty="0"/>
              <a:t>scipy.linalg		</a:t>
            </a:r>
            <a:r>
              <a:rPr lang="en-US" sz="2400" dirty="0"/>
              <a:t>Linear algebra routines</a:t>
            </a:r>
          </a:p>
          <a:p>
            <a:pPr algn="just"/>
            <a:r>
              <a:rPr lang="en-US" sz="2400" b="1" dirty="0"/>
              <a:t>scipy.ndimage		</a:t>
            </a:r>
            <a:r>
              <a:rPr lang="en-US" sz="2400" dirty="0"/>
              <a:t>n-dimensional image package</a:t>
            </a:r>
          </a:p>
          <a:p>
            <a:pPr algn="just"/>
            <a:r>
              <a:rPr lang="en-US" sz="2400" b="1" dirty="0"/>
              <a:t>scipy.odr		</a:t>
            </a:r>
            <a:r>
              <a:rPr lang="en-US" sz="2400" dirty="0"/>
              <a:t>Orthogonal distance regression</a:t>
            </a:r>
          </a:p>
          <a:p>
            <a:pPr algn="just"/>
            <a:r>
              <a:rPr lang="en-US" sz="2400" b="1" dirty="0"/>
              <a:t>scipy.optimize 	</a:t>
            </a:r>
            <a:r>
              <a:rPr lang="en-US" sz="2400" dirty="0"/>
              <a:t>Optimization</a:t>
            </a:r>
          </a:p>
          <a:p>
            <a:pPr algn="just"/>
            <a:r>
              <a:rPr lang="en-US" sz="2400" b="1" dirty="0"/>
              <a:t>scipy.signal		</a:t>
            </a:r>
            <a:r>
              <a:rPr lang="en-US" sz="2400" dirty="0"/>
              <a:t>Signal processing</a:t>
            </a:r>
          </a:p>
          <a:p>
            <a:pPr algn="just"/>
            <a:r>
              <a:rPr lang="en-US" sz="2400" b="1" dirty="0"/>
              <a:t>scipy.sparse		</a:t>
            </a:r>
            <a:r>
              <a:rPr lang="en-US" sz="2400" dirty="0"/>
              <a:t>Sparse matrices</a:t>
            </a:r>
          </a:p>
          <a:p>
            <a:pPr algn="just"/>
            <a:r>
              <a:rPr lang="en-US" sz="2400" b="1" dirty="0"/>
              <a:t>scipy.spatial		</a:t>
            </a:r>
            <a:r>
              <a:rPr lang="en-US" sz="2400" dirty="0"/>
              <a:t>Spatial data structures and algorithms</a:t>
            </a:r>
          </a:p>
          <a:p>
            <a:pPr algn="just"/>
            <a:r>
              <a:rPr lang="en-US" sz="2400" b="1" dirty="0"/>
              <a:t>scipy.special		</a:t>
            </a:r>
            <a:r>
              <a:rPr lang="en-US" sz="2400" dirty="0"/>
              <a:t>Any special mathematical functions</a:t>
            </a:r>
          </a:p>
          <a:p>
            <a:pPr algn="just"/>
            <a:r>
              <a:rPr lang="en-US" sz="2400" b="1" dirty="0"/>
              <a:t>scipy.stats		</a:t>
            </a:r>
            <a:r>
              <a:rPr lang="en-US" sz="2400" dirty="0"/>
              <a:t>Statistics</a:t>
            </a:r>
          </a:p>
          <a:p>
            <a:pPr algn="just"/>
            <a:endParaRPr lang="en-US" sz="2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733800"/>
            <a:ext cx="2590800" cy="1938992"/>
          </a:xfrm>
          <a:prstGeom prst="rect">
            <a:avLst/>
          </a:prstGeom>
        </p:spPr>
        <p:txBody>
          <a:bodyPr wrap="square">
            <a:spAutoFit/>
          </a:bodyPr>
          <a:lstStyle/>
          <a:p>
            <a:r>
              <a:rPr lang="en-US" sz="2400" b="1" i="1" dirty="0"/>
              <a:t>Output</a:t>
            </a:r>
          </a:p>
          <a:p>
            <a:endParaRPr lang="en-US" sz="2400" dirty="0"/>
          </a:p>
          <a:p>
            <a:r>
              <a:rPr lang="en-US" sz="2400" dirty="0"/>
              <a:t>[[1. 1. 1.]</a:t>
            </a:r>
          </a:p>
          <a:p>
            <a:r>
              <a:rPr lang="en-US" sz="2400" dirty="0"/>
              <a:t> [1. 1. 1.]</a:t>
            </a:r>
          </a:p>
          <a:p>
            <a:r>
              <a:rPr lang="en-US" sz="2400" dirty="0"/>
              <a:t> [1. 1. 1.]]</a:t>
            </a:r>
          </a:p>
        </p:txBody>
      </p:sp>
      <p:sp>
        <p:nvSpPr>
          <p:cNvPr id="3" name="Rectangle 2"/>
          <p:cNvSpPr/>
          <p:nvPr/>
        </p:nvSpPr>
        <p:spPr>
          <a:xfrm>
            <a:off x="0" y="0"/>
            <a:ext cx="9144000" cy="3416320"/>
          </a:xfrm>
          <a:prstGeom prst="rect">
            <a:avLst/>
          </a:prstGeom>
        </p:spPr>
        <p:txBody>
          <a:bodyPr wrap="square">
            <a:spAutoFit/>
          </a:bodyPr>
          <a:lstStyle/>
          <a:p>
            <a:endParaRPr lang="en-US" sz="2400" dirty="0"/>
          </a:p>
          <a:p>
            <a:r>
              <a:rPr lang="en-US" sz="2400" b="1" dirty="0"/>
              <a:t>EX using  io module</a:t>
            </a:r>
          </a:p>
          <a:p>
            <a:r>
              <a:rPr lang="en-US" sz="2400" dirty="0"/>
              <a:t>import numpy as np</a:t>
            </a:r>
          </a:p>
          <a:p>
            <a:r>
              <a:rPr lang="en-US" sz="2400" dirty="0"/>
              <a:t>from scipy import io as spio</a:t>
            </a:r>
          </a:p>
          <a:p>
            <a:r>
              <a:rPr lang="en-US" sz="2400" dirty="0"/>
              <a:t>a = np.ones((3, 3))</a:t>
            </a:r>
          </a:p>
          <a:p>
            <a:r>
              <a:rPr lang="en-US" sz="2400" dirty="0"/>
              <a:t>spio.savemat('file.mat', {'a': a})</a:t>
            </a:r>
          </a:p>
          <a:p>
            <a:r>
              <a:rPr lang="en-US" sz="2400" dirty="0"/>
              <a:t>data = spio.loadmat('file.mat')</a:t>
            </a:r>
          </a:p>
          <a:p>
            <a:r>
              <a:rPr lang="en-US" sz="2400" dirty="0"/>
              <a:t>print(data['a'])</a:t>
            </a:r>
          </a:p>
          <a:p>
            <a:r>
              <a:rPr lang="en-US" sz="2400" dirty="0"/>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416320"/>
          </a:xfrm>
          <a:prstGeom prst="rect">
            <a:avLst/>
          </a:prstGeom>
        </p:spPr>
        <p:txBody>
          <a:bodyPr wrap="square">
            <a:spAutoFit/>
          </a:bodyPr>
          <a:lstStyle/>
          <a:p>
            <a:endParaRPr lang="en-US" sz="2400" dirty="0"/>
          </a:p>
          <a:p>
            <a:endParaRPr lang="en-US" sz="2400" dirty="0"/>
          </a:p>
          <a:p>
            <a:r>
              <a:rPr lang="en-US" sz="2400" b="1" i="1" dirty="0"/>
              <a:t>Ex Using linalg module</a:t>
            </a:r>
          </a:p>
          <a:p>
            <a:r>
              <a:rPr lang="en-US" sz="2400" dirty="0"/>
              <a:t>import numpy as np</a:t>
            </a:r>
          </a:p>
          <a:p>
            <a:r>
              <a:rPr lang="en-US" sz="2400" dirty="0"/>
              <a:t>from scipy import linalg</a:t>
            </a:r>
          </a:p>
          <a:p>
            <a:r>
              <a:rPr lang="en-US" sz="2400" dirty="0"/>
              <a:t>arr=np.array([[1,2],[3,4]])</a:t>
            </a:r>
          </a:p>
          <a:p>
            <a:r>
              <a:rPr lang="en-US" sz="2400" dirty="0"/>
              <a:t>print(linalg.det(arr))</a:t>
            </a:r>
          </a:p>
          <a:p>
            <a:r>
              <a:rPr lang="en-US" sz="2400" dirty="0"/>
              <a:t>iarr=linalg.inv(arr)</a:t>
            </a:r>
          </a:p>
          <a:p>
            <a:r>
              <a:rPr lang="en-US" sz="2400" dirty="0"/>
              <a:t>print(iarr)</a:t>
            </a:r>
          </a:p>
        </p:txBody>
      </p:sp>
      <p:sp>
        <p:nvSpPr>
          <p:cNvPr id="3" name="Rectangle 2"/>
          <p:cNvSpPr/>
          <p:nvPr/>
        </p:nvSpPr>
        <p:spPr>
          <a:xfrm>
            <a:off x="0" y="4038600"/>
            <a:ext cx="2362200" cy="1200329"/>
          </a:xfrm>
          <a:prstGeom prst="rect">
            <a:avLst/>
          </a:prstGeom>
        </p:spPr>
        <p:txBody>
          <a:bodyPr wrap="square">
            <a:spAutoFit/>
          </a:bodyPr>
          <a:lstStyle/>
          <a:p>
            <a:r>
              <a:rPr lang="en-US" sz="2400" dirty="0"/>
              <a:t>-2.0</a:t>
            </a:r>
          </a:p>
          <a:p>
            <a:r>
              <a:rPr lang="en-US" sz="2400" dirty="0"/>
              <a:t>[[-2.   1. ]</a:t>
            </a:r>
          </a:p>
          <a:p>
            <a:r>
              <a:rPr lang="en-US" sz="2400" dirty="0"/>
              <a:t> [ 1.5 -0.5]]</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Documents\Capture.PNG"/>
          <p:cNvPicPr>
            <a:picLocks noChangeAspect="1" noChangeArrowheads="1"/>
          </p:cNvPicPr>
          <p:nvPr/>
        </p:nvPicPr>
        <p:blipFill>
          <a:blip r:embed="rId2"/>
          <a:srcRect/>
          <a:stretch>
            <a:fillRect/>
          </a:stretch>
        </p:blipFill>
        <p:spPr bwMode="auto">
          <a:xfrm>
            <a:off x="3200400" y="3733800"/>
            <a:ext cx="4876800" cy="3124200"/>
          </a:xfrm>
          <a:prstGeom prst="rect">
            <a:avLst/>
          </a:prstGeom>
          <a:noFill/>
        </p:spPr>
      </p:pic>
      <p:sp>
        <p:nvSpPr>
          <p:cNvPr id="3" name="Rectangle 2"/>
          <p:cNvSpPr/>
          <p:nvPr/>
        </p:nvSpPr>
        <p:spPr>
          <a:xfrm>
            <a:off x="0" y="0"/>
            <a:ext cx="9144000" cy="4154984"/>
          </a:xfrm>
          <a:prstGeom prst="rect">
            <a:avLst/>
          </a:prstGeom>
        </p:spPr>
        <p:txBody>
          <a:bodyPr wrap="square">
            <a:spAutoFit/>
          </a:bodyPr>
          <a:lstStyle/>
          <a:p>
            <a:r>
              <a:rPr lang="en-US" sz="2400" b="1" i="1" dirty="0"/>
              <a:t>EX </a:t>
            </a:r>
          </a:p>
          <a:p>
            <a:r>
              <a:rPr lang="en-US" sz="2400" dirty="0"/>
              <a:t>import scipy</a:t>
            </a:r>
          </a:p>
          <a:p>
            <a:r>
              <a:rPr lang="en-US" sz="2400" dirty="0"/>
              <a:t>from scipy import misc</a:t>
            </a:r>
          </a:p>
          <a:p>
            <a:r>
              <a:rPr lang="en-US" sz="2400" dirty="0"/>
              <a:t>import matplotlib.pyplot as plt</a:t>
            </a:r>
          </a:p>
          <a:p>
            <a:r>
              <a:rPr lang="en-US" sz="2400" dirty="0"/>
              <a:t>face=scipy.misc.face()</a:t>
            </a:r>
          </a:p>
          <a:p>
            <a:r>
              <a:rPr lang="en-US" sz="2400" dirty="0"/>
              <a:t>print(face.shape)</a:t>
            </a:r>
          </a:p>
          <a:p>
            <a:r>
              <a:rPr lang="en-US" sz="2400" dirty="0"/>
              <a:t>print(face.max())</a:t>
            </a:r>
          </a:p>
          <a:p>
            <a:r>
              <a:rPr lang="en-US" sz="2400" dirty="0"/>
              <a:t>print(face.dtype)</a:t>
            </a:r>
          </a:p>
          <a:p>
            <a:r>
              <a:rPr lang="en-US" sz="2400" dirty="0"/>
              <a:t>plt.gray()</a:t>
            </a:r>
          </a:p>
          <a:p>
            <a:r>
              <a:rPr lang="en-US" sz="2400" dirty="0"/>
              <a:t>plt.imshow(face)</a:t>
            </a:r>
          </a:p>
          <a:p>
            <a:r>
              <a:rPr lang="en-US" sz="2400" dirty="0"/>
              <a:t>plt.show()</a:t>
            </a:r>
          </a:p>
        </p:txBody>
      </p:sp>
      <p:sp>
        <p:nvSpPr>
          <p:cNvPr id="4" name="Rectangle 3"/>
          <p:cNvSpPr/>
          <p:nvPr/>
        </p:nvSpPr>
        <p:spPr>
          <a:xfrm>
            <a:off x="381000" y="4648200"/>
            <a:ext cx="2895600" cy="1569660"/>
          </a:xfrm>
          <a:prstGeom prst="rect">
            <a:avLst/>
          </a:prstGeom>
        </p:spPr>
        <p:txBody>
          <a:bodyPr wrap="square">
            <a:spAutoFit/>
          </a:bodyPr>
          <a:lstStyle/>
          <a:p>
            <a:r>
              <a:rPr lang="nl-NL" sz="2400" b="1" i="1" dirty="0"/>
              <a:t>Output</a:t>
            </a:r>
          </a:p>
          <a:p>
            <a:r>
              <a:rPr lang="nl-NL" sz="2400" dirty="0"/>
              <a:t>(768, 1024, 3)</a:t>
            </a:r>
          </a:p>
          <a:p>
            <a:r>
              <a:rPr lang="nl-NL" sz="2400" dirty="0"/>
              <a:t>255</a:t>
            </a:r>
          </a:p>
          <a:p>
            <a:r>
              <a:rPr lang="nl-NL" sz="2400" dirty="0"/>
              <a:t>uint8</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895600" y="3429000"/>
            <a:ext cx="6096001" cy="3429000"/>
          </a:xfrm>
          <a:prstGeom prst="rect">
            <a:avLst/>
          </a:prstGeom>
          <a:noFill/>
          <a:ln w="9525">
            <a:noFill/>
            <a:miter lim="800000"/>
            <a:headEnd/>
            <a:tailEnd/>
          </a:ln>
          <a:effectLst/>
        </p:spPr>
      </p:pic>
      <p:sp>
        <p:nvSpPr>
          <p:cNvPr id="3" name="Rectangle 2"/>
          <p:cNvSpPr/>
          <p:nvPr/>
        </p:nvSpPr>
        <p:spPr>
          <a:xfrm>
            <a:off x="0" y="0"/>
            <a:ext cx="6858000" cy="3416320"/>
          </a:xfrm>
          <a:prstGeom prst="rect">
            <a:avLst/>
          </a:prstGeom>
        </p:spPr>
        <p:txBody>
          <a:bodyPr wrap="square">
            <a:spAutoFit/>
          </a:bodyPr>
          <a:lstStyle/>
          <a:p>
            <a:r>
              <a:rPr lang="en-US" sz="2400" dirty="0"/>
              <a:t>import scipy</a:t>
            </a:r>
          </a:p>
          <a:p>
            <a:r>
              <a:rPr lang="en-US" sz="2400" dirty="0"/>
              <a:t>from scipy import ndimage,misc</a:t>
            </a:r>
          </a:p>
          <a:p>
            <a:r>
              <a:rPr lang="en-US" sz="2400" dirty="0"/>
              <a:t>import matplotlib.pyplot as plt</a:t>
            </a:r>
          </a:p>
          <a:p>
            <a:r>
              <a:rPr lang="en-US" sz="2400" dirty="0"/>
              <a:t>face=misc.face(gray=True)</a:t>
            </a:r>
          </a:p>
          <a:p>
            <a:r>
              <a:rPr lang="en-US" sz="2400" dirty="0"/>
              <a:t>shifted_face = ndimage.shift(face, (50, 50))</a:t>
            </a:r>
          </a:p>
          <a:p>
            <a:r>
              <a:rPr lang="en-US" sz="2400" dirty="0"/>
              <a:t>plt.figure(figsize=(15, 3))</a:t>
            </a:r>
          </a:p>
          <a:p>
            <a:r>
              <a:rPr lang="en-US" sz="2400" dirty="0"/>
              <a:t>plt.subplot(151)</a:t>
            </a:r>
          </a:p>
          <a:p>
            <a:r>
              <a:rPr lang="en-US" sz="2400" dirty="0"/>
              <a:t>plt.imshow(shifted_face,cmap=plt.cm.gray)</a:t>
            </a:r>
          </a:p>
          <a:p>
            <a:r>
              <a:rPr lang="en-US" sz="2400" dirty="0"/>
              <a:t>plt.show()</a:t>
            </a:r>
          </a:p>
        </p:txBody>
      </p:sp>
      <p:sp>
        <p:nvSpPr>
          <p:cNvPr id="4" name="Rectangle 3"/>
          <p:cNvSpPr/>
          <p:nvPr/>
        </p:nvSpPr>
        <p:spPr>
          <a:xfrm>
            <a:off x="0" y="4038600"/>
            <a:ext cx="1699963" cy="461665"/>
          </a:xfrm>
          <a:prstGeom prst="rect">
            <a:avLst/>
          </a:prstGeom>
        </p:spPr>
        <p:txBody>
          <a:bodyPr wrap="square">
            <a:spAutoFit/>
          </a:bodyPr>
          <a:lstStyle/>
          <a:p>
            <a:r>
              <a:rPr lang="nl-NL" sz="2400" b="1" i="1" dirty="0"/>
              <a:t>Output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flipH="1">
            <a:off x="-2" y="0"/>
            <a:ext cx="9144001" cy="3477875"/>
          </a:xfrm>
          <a:prstGeom prst="rect">
            <a:avLst/>
          </a:prstGeom>
          <a:noFill/>
        </p:spPr>
        <p:txBody>
          <a:bodyPr wrap="square" rtlCol="0">
            <a:spAutoFit/>
          </a:bodyPr>
          <a:lstStyle/>
          <a:p>
            <a:pPr algn="ctr"/>
            <a:endParaRPr lang="en-US" sz="4400" b="1" dirty="0"/>
          </a:p>
          <a:p>
            <a:pPr algn="ctr"/>
            <a:endParaRPr lang="en-US" sz="4400" b="1" dirty="0"/>
          </a:p>
          <a:p>
            <a:pPr algn="ctr"/>
            <a:endParaRPr lang="en-US" sz="4400" b="1" dirty="0"/>
          </a:p>
          <a:p>
            <a:pPr algn="ctr"/>
            <a:endParaRPr lang="en-US" sz="4400" b="1" dirty="0"/>
          </a:p>
          <a:p>
            <a:pPr algn="ctr"/>
            <a:r>
              <a:rPr lang="en-US" sz="4400" b="1" dirty="0"/>
              <a:t>GUI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28600"/>
            <a:ext cx="5715000" cy="523220"/>
          </a:xfrm>
          <a:prstGeom prst="rect">
            <a:avLst/>
          </a:prstGeom>
        </p:spPr>
        <p:txBody>
          <a:bodyPr wrap="square">
            <a:spAutoFit/>
          </a:bodyPr>
          <a:lstStyle/>
          <a:p>
            <a:r>
              <a:rPr lang="en-US" sz="2800" b="1" dirty="0"/>
              <a:t>Graphical User Interface</a:t>
            </a:r>
          </a:p>
        </p:txBody>
      </p:sp>
      <p:sp>
        <p:nvSpPr>
          <p:cNvPr id="5" name="Rectangle 4"/>
          <p:cNvSpPr/>
          <p:nvPr/>
        </p:nvSpPr>
        <p:spPr>
          <a:xfrm>
            <a:off x="0" y="762000"/>
            <a:ext cx="9144000" cy="4339650"/>
          </a:xfrm>
          <a:prstGeom prst="rect">
            <a:avLst/>
          </a:prstGeom>
        </p:spPr>
        <p:txBody>
          <a:bodyPr wrap="square">
            <a:spAutoFit/>
          </a:bodyPr>
          <a:lstStyle/>
          <a:p>
            <a:pPr algn="just">
              <a:lnSpc>
                <a:spcPct val="150000"/>
              </a:lnSpc>
              <a:buFont typeface="Wingdings" pitchFamily="2" charset="2"/>
              <a:buChar char="§"/>
            </a:pPr>
            <a:r>
              <a:rPr lang="en-US" sz="2400" dirty="0"/>
              <a:t>      A computer’s </a:t>
            </a:r>
            <a:r>
              <a:rPr lang="en-US" sz="2400" i="1" dirty="0"/>
              <a:t>user interface </a:t>
            </a:r>
            <a:r>
              <a:rPr lang="en-US" sz="2400" dirty="0"/>
              <a:t>is the part of the computer that the user interacts with.        </a:t>
            </a:r>
          </a:p>
          <a:p>
            <a:pPr algn="just">
              <a:lnSpc>
                <a:spcPct val="150000"/>
              </a:lnSpc>
              <a:buFont typeface="Wingdings" pitchFamily="2" charset="2"/>
              <a:buChar char="§"/>
            </a:pPr>
            <a:r>
              <a:rPr lang="en-US" sz="2400" dirty="0"/>
              <a:t>      A graphical user interface allows the user to interact with the operating system and other programs using graphical elements such as icons, buttons, and dialog boxes.</a:t>
            </a:r>
          </a:p>
          <a:p>
            <a:pPr algn="just">
              <a:lnSpc>
                <a:spcPct val="150000"/>
              </a:lnSpc>
              <a:buFont typeface="Wingdings" pitchFamily="2" charset="2"/>
              <a:buChar char="§"/>
            </a:pPr>
            <a:r>
              <a:rPr lang="en-US" sz="2400" dirty="0"/>
              <a:t>      Python provides several choices for writing GUI-based programs, including wxPython, Tkinter, and Qt. </a:t>
            </a:r>
          </a:p>
          <a:p>
            <a:pPr algn="just">
              <a:buFont typeface="Wingdings" pitchFamily="2" charset="2"/>
              <a:buChar char="§"/>
            </a:pPr>
            <a:endParaRPr lang="en-US"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447800" y="152400"/>
            <a:ext cx="6629400" cy="5153025"/>
          </a:xfrm>
          <a:prstGeom prst="rect">
            <a:avLst/>
          </a:prstGeom>
          <a:noFill/>
          <a:ln w="9525">
            <a:noFill/>
            <a:miter lim="800000"/>
            <a:headEnd/>
            <a:tailEnd/>
          </a:ln>
          <a:effectLst/>
        </p:spPr>
      </p:pic>
      <p:sp>
        <p:nvSpPr>
          <p:cNvPr id="3" name="TextBox 2"/>
          <p:cNvSpPr txBox="1"/>
          <p:nvPr/>
        </p:nvSpPr>
        <p:spPr>
          <a:xfrm>
            <a:off x="3124200" y="5562600"/>
            <a:ext cx="3261534" cy="461665"/>
          </a:xfrm>
          <a:prstGeom prst="rect">
            <a:avLst/>
          </a:prstGeom>
          <a:noFill/>
        </p:spPr>
        <p:txBody>
          <a:bodyPr wrap="none" rtlCol="0">
            <a:spAutoFit/>
          </a:bodyPr>
          <a:lstStyle/>
          <a:p>
            <a:r>
              <a:rPr lang="en-US" sz="2400" b="1" dirty="0"/>
              <a:t>Graphical User Interface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04800"/>
            <a:ext cx="8686800" cy="1938992"/>
          </a:xfrm>
          <a:prstGeom prst="rect">
            <a:avLst/>
          </a:prstGeom>
        </p:spPr>
        <p:txBody>
          <a:bodyPr wrap="square">
            <a:spAutoFit/>
          </a:bodyPr>
          <a:lstStyle/>
          <a:p>
            <a:pPr algn="just">
              <a:buFont typeface="Wingdings" pitchFamily="2" charset="2"/>
              <a:buChar char="§"/>
            </a:pPr>
            <a:r>
              <a:rPr lang="en-US" sz="2400" dirty="0"/>
              <a:t>      GUI Programs are Event-Driven</a:t>
            </a:r>
          </a:p>
          <a:p>
            <a:pPr algn="just">
              <a:buFont typeface="Wingdings" pitchFamily="2" charset="2"/>
              <a:buChar char="§"/>
            </a:pPr>
            <a:r>
              <a:rPr lang="en-US" sz="2400" dirty="0"/>
              <a:t>      GUI programs must respond to the actions of the user.</a:t>
            </a:r>
          </a:p>
          <a:p>
            <a:pPr algn="just">
              <a:buFont typeface="Wingdings" pitchFamily="2" charset="2"/>
              <a:buChar char="§"/>
            </a:pPr>
            <a:r>
              <a:rPr lang="en-US" sz="2400" dirty="0"/>
              <a:t>      The user causes events to take place, such as the clicking of a button, and the program must respond to the events.</a:t>
            </a:r>
          </a:p>
          <a:p>
            <a:endParaRPr lang="en-US" sz="2400" dirty="0"/>
          </a:p>
        </p:txBody>
      </p:sp>
      <p:pic>
        <p:nvPicPr>
          <p:cNvPr id="3074" name="Picture 2"/>
          <p:cNvPicPr>
            <a:picLocks noChangeAspect="1" noChangeArrowheads="1"/>
          </p:cNvPicPr>
          <p:nvPr/>
        </p:nvPicPr>
        <p:blipFill>
          <a:blip r:embed="rId2"/>
          <a:srcRect/>
          <a:stretch>
            <a:fillRect/>
          </a:stretch>
        </p:blipFill>
        <p:spPr bwMode="auto">
          <a:xfrm>
            <a:off x="1295400" y="3352800"/>
            <a:ext cx="7239000" cy="2943225"/>
          </a:xfrm>
          <a:prstGeom prst="rect">
            <a:avLst/>
          </a:prstGeom>
          <a:noFill/>
          <a:ln w="9525">
            <a:noFill/>
            <a:miter lim="800000"/>
            <a:headEnd/>
            <a:tailEnd/>
          </a:ln>
          <a:effectLst/>
        </p:spPr>
      </p:pic>
      <p:sp>
        <p:nvSpPr>
          <p:cNvPr id="4" name="TextBox 3"/>
          <p:cNvSpPr txBox="1"/>
          <p:nvPr/>
        </p:nvSpPr>
        <p:spPr>
          <a:xfrm>
            <a:off x="3352800" y="6396335"/>
            <a:ext cx="2032929" cy="461665"/>
          </a:xfrm>
          <a:prstGeom prst="rect">
            <a:avLst/>
          </a:prstGeom>
          <a:noFill/>
        </p:spPr>
        <p:txBody>
          <a:bodyPr wrap="square" rtlCol="0">
            <a:spAutoFit/>
          </a:bodyPr>
          <a:lstStyle/>
          <a:p>
            <a:r>
              <a:rPr lang="en-US" sz="2400" dirty="0"/>
              <a:t>A GUI program</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28600"/>
            <a:ext cx="2660997" cy="523220"/>
          </a:xfrm>
          <a:prstGeom prst="rect">
            <a:avLst/>
          </a:prstGeom>
        </p:spPr>
        <p:txBody>
          <a:bodyPr wrap="square">
            <a:spAutoFit/>
          </a:bodyPr>
          <a:lstStyle/>
          <a:p>
            <a:r>
              <a:rPr lang="en-US" sz="2800" b="1" dirty="0"/>
              <a:t>tkinter Module</a:t>
            </a:r>
            <a:endParaRPr lang="en-US" sz="2800" dirty="0"/>
          </a:p>
        </p:txBody>
      </p:sp>
      <p:sp>
        <p:nvSpPr>
          <p:cNvPr id="3" name="Rectangle 2"/>
          <p:cNvSpPr/>
          <p:nvPr/>
        </p:nvSpPr>
        <p:spPr>
          <a:xfrm>
            <a:off x="0" y="1219200"/>
            <a:ext cx="9144000" cy="1938992"/>
          </a:xfrm>
          <a:prstGeom prst="rect">
            <a:avLst/>
          </a:prstGeom>
        </p:spPr>
        <p:txBody>
          <a:bodyPr wrap="square">
            <a:spAutoFit/>
          </a:bodyPr>
          <a:lstStyle/>
          <a:p>
            <a:pPr algn="just">
              <a:buFont typeface="Wingdings" pitchFamily="2" charset="2"/>
              <a:buChar char="§"/>
            </a:pPr>
            <a:r>
              <a:rPr lang="en-US" sz="2400" dirty="0"/>
              <a:t>      Use the tkinter module to create simple GUI programs.</a:t>
            </a:r>
          </a:p>
          <a:p>
            <a:pPr algn="just">
              <a:buFont typeface="Wingdings" pitchFamily="2" charset="2"/>
              <a:buChar char="§"/>
            </a:pPr>
            <a:endParaRPr lang="en-US" sz="2400" dirty="0"/>
          </a:p>
          <a:p>
            <a:pPr algn="just">
              <a:buFont typeface="Wingdings" pitchFamily="2" charset="2"/>
              <a:buChar char="§"/>
            </a:pPr>
            <a:r>
              <a:rPr lang="en-US" sz="2400" dirty="0"/>
              <a:t>      A GUI program presents a window with various graphical </a:t>
            </a:r>
            <a:r>
              <a:rPr lang="en-US" sz="2400" i="1" dirty="0"/>
              <a:t>widgets </a:t>
            </a:r>
            <a:r>
              <a:rPr lang="en-US" sz="2400" dirty="0"/>
              <a:t>that the user can interact with or view. The tkinter module provides 15 widgets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4267200" cy="523220"/>
          </a:xfrm>
          <a:prstGeom prst="rect">
            <a:avLst/>
          </a:prstGeom>
        </p:spPr>
        <p:txBody>
          <a:bodyPr wrap="square">
            <a:spAutoFit/>
          </a:bodyPr>
          <a:lstStyle/>
          <a:p>
            <a:r>
              <a:rPr lang="en-US" sz="2800" b="1" dirty="0"/>
              <a:t>tkinter Widgets</a:t>
            </a:r>
          </a:p>
        </p:txBody>
      </p:sp>
      <p:sp>
        <p:nvSpPr>
          <p:cNvPr id="3" name="Rectangle 2"/>
          <p:cNvSpPr/>
          <p:nvPr/>
        </p:nvSpPr>
        <p:spPr>
          <a:xfrm>
            <a:off x="0" y="381000"/>
            <a:ext cx="9144000" cy="6708043"/>
          </a:xfrm>
          <a:prstGeom prst="rect">
            <a:avLst/>
          </a:prstGeom>
        </p:spPr>
        <p:txBody>
          <a:bodyPr wrap="square">
            <a:spAutoFit/>
          </a:bodyPr>
          <a:lstStyle/>
          <a:p>
            <a:pPr algn="just"/>
            <a:r>
              <a:rPr lang="en-US" sz="2400" b="1" dirty="0"/>
              <a:t>Widget   	Description</a:t>
            </a:r>
          </a:p>
          <a:p>
            <a:pPr algn="just"/>
            <a:r>
              <a:rPr lang="en-US" sz="2400" dirty="0"/>
              <a:t>Button 		A button that can cause an action to occur when it is 		clicked.</a:t>
            </a:r>
          </a:p>
          <a:p>
            <a:pPr algn="just">
              <a:lnSpc>
                <a:spcPct val="150000"/>
              </a:lnSpc>
            </a:pPr>
            <a:r>
              <a:rPr lang="en-US" sz="2400" dirty="0"/>
              <a:t>Canvas 	A rectangular area that can be used to display graphics.</a:t>
            </a:r>
          </a:p>
          <a:p>
            <a:pPr algn="just">
              <a:lnSpc>
                <a:spcPct val="150000"/>
              </a:lnSpc>
            </a:pPr>
            <a:r>
              <a:rPr lang="en-US" sz="2400" dirty="0"/>
              <a:t>Checkbutton 	A button that may be in either the “on” or “off” position.</a:t>
            </a:r>
          </a:p>
          <a:p>
            <a:pPr algn="just"/>
            <a:r>
              <a:rPr lang="en-US" sz="2400" dirty="0"/>
              <a:t>Entry 		An area in which the user may type a single line of input 		from the keyboard.</a:t>
            </a:r>
          </a:p>
          <a:p>
            <a:pPr algn="just">
              <a:lnSpc>
                <a:spcPct val="150000"/>
              </a:lnSpc>
            </a:pPr>
            <a:r>
              <a:rPr lang="en-US" sz="2400" dirty="0"/>
              <a:t>Frame 		A container that can hold other widgets.</a:t>
            </a:r>
          </a:p>
          <a:p>
            <a:pPr algn="just">
              <a:lnSpc>
                <a:spcPct val="150000"/>
              </a:lnSpc>
            </a:pPr>
            <a:r>
              <a:rPr lang="en-US" sz="2400" dirty="0"/>
              <a:t>Label 		An area that displays one line of text or an image.</a:t>
            </a:r>
          </a:p>
          <a:p>
            <a:pPr algn="just">
              <a:lnSpc>
                <a:spcPct val="150000"/>
              </a:lnSpc>
            </a:pPr>
            <a:r>
              <a:rPr lang="en-US" sz="2400" dirty="0"/>
              <a:t>Listbox 	A list from which the user may select an item</a:t>
            </a:r>
          </a:p>
          <a:p>
            <a:pPr algn="just">
              <a:lnSpc>
                <a:spcPct val="150000"/>
              </a:lnSpc>
            </a:pPr>
            <a:r>
              <a:rPr lang="en-US" sz="2400" dirty="0"/>
              <a:t>Menu 		A list of menu choices that are displayed when the user 		clicks a Menubutton widget.</a:t>
            </a:r>
          </a:p>
          <a:p>
            <a:pPr algn="just"/>
            <a:r>
              <a:rPr lang="en-US" sz="2400" dirty="0"/>
              <a:t>Menubutton   A menu that is displayed on the screen and may be     		clicked by the user</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5262979"/>
          </a:xfrm>
          <a:prstGeom prst="rect">
            <a:avLst/>
          </a:prstGeom>
        </p:spPr>
        <p:txBody>
          <a:bodyPr wrap="square">
            <a:spAutoFit/>
          </a:bodyPr>
          <a:lstStyle/>
          <a:p>
            <a:pPr algn="just">
              <a:lnSpc>
                <a:spcPct val="150000"/>
              </a:lnSpc>
            </a:pPr>
            <a:r>
              <a:rPr lang="en-US" sz="2400" dirty="0"/>
              <a:t>Message 	Displays multiple lines of text.</a:t>
            </a:r>
          </a:p>
          <a:p>
            <a:pPr algn="just">
              <a:lnSpc>
                <a:spcPct val="150000"/>
              </a:lnSpc>
            </a:pPr>
            <a:r>
              <a:rPr lang="en-US" sz="2400" dirty="0"/>
              <a:t>Radiobutton 	A widget that can be either selected or deselected. 			Radiobutton widgets usually appear 	in groups and allow       		the user to select one of several options.</a:t>
            </a:r>
          </a:p>
          <a:p>
            <a:pPr algn="just"/>
            <a:r>
              <a:rPr lang="en-US" sz="2400" dirty="0"/>
              <a:t>Scale 		A widget that allows the user to select a value by 			moving a slider along a track.</a:t>
            </a:r>
          </a:p>
          <a:p>
            <a:pPr algn="just"/>
            <a:r>
              <a:rPr lang="en-US" sz="2400" dirty="0"/>
              <a:t>Scrollbar 	Can be used with some other types of widgets to 			provide scrolling ability.</a:t>
            </a:r>
          </a:p>
          <a:p>
            <a:pPr algn="just"/>
            <a:r>
              <a:rPr lang="en-US" sz="2400" dirty="0"/>
              <a:t>Text 		A widget that allows the user to enter multiple 			lines  of text input.</a:t>
            </a:r>
          </a:p>
          <a:p>
            <a:pPr algn="just"/>
            <a:r>
              <a:rPr lang="en-US" sz="2400" dirty="0"/>
              <a:t>Toplevel 	A container, like a Frame, but displayed in its own 			window.</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914400"/>
            <a:ext cx="6629400" cy="1938992"/>
          </a:xfrm>
          <a:prstGeom prst="rect">
            <a:avLst/>
          </a:prstGeom>
        </p:spPr>
        <p:txBody>
          <a:bodyPr wrap="square">
            <a:spAutoFit/>
          </a:bodyPr>
          <a:lstStyle/>
          <a:p>
            <a:r>
              <a:rPr lang="en-US" dirty="0"/>
              <a:t>	</a:t>
            </a:r>
            <a:r>
              <a:rPr lang="en-US" sz="2400" dirty="0"/>
              <a:t>import 	 tkinter</a:t>
            </a:r>
          </a:p>
          <a:p>
            <a:r>
              <a:rPr lang="en-US" sz="2400" dirty="0"/>
              <a:t>	def main():</a:t>
            </a:r>
          </a:p>
          <a:p>
            <a:r>
              <a:rPr lang="en-US" sz="2400" dirty="0"/>
              <a:t>		main_window = tkinter.Tk()</a:t>
            </a:r>
          </a:p>
          <a:p>
            <a:r>
              <a:rPr lang="en-US" sz="2400" dirty="0"/>
              <a:t>		tkinter.mainloop()</a:t>
            </a:r>
          </a:p>
          <a:p>
            <a:r>
              <a:rPr lang="en-US" sz="2400" dirty="0"/>
              <a:t>	main()	</a:t>
            </a:r>
          </a:p>
        </p:txBody>
      </p:sp>
      <p:sp>
        <p:nvSpPr>
          <p:cNvPr id="3" name="TextBox 2"/>
          <p:cNvSpPr txBox="1"/>
          <p:nvPr/>
        </p:nvSpPr>
        <p:spPr>
          <a:xfrm>
            <a:off x="228600" y="304800"/>
            <a:ext cx="6432082" cy="461665"/>
          </a:xfrm>
          <a:prstGeom prst="rect">
            <a:avLst/>
          </a:prstGeom>
          <a:noFill/>
        </p:spPr>
        <p:txBody>
          <a:bodyPr wrap="none" rtlCol="0">
            <a:spAutoFit/>
          </a:bodyPr>
          <a:lstStyle/>
          <a:p>
            <a:r>
              <a:rPr lang="en-US" sz="2400" b="1" i="1" dirty="0"/>
              <a:t>Simple GUI Program to display an empty window</a:t>
            </a:r>
          </a:p>
        </p:txBody>
      </p:sp>
      <p:pic>
        <p:nvPicPr>
          <p:cNvPr id="4098" name="Picture 2"/>
          <p:cNvPicPr>
            <a:picLocks noChangeAspect="1" noChangeArrowheads="1"/>
          </p:cNvPicPr>
          <p:nvPr/>
        </p:nvPicPr>
        <p:blipFill>
          <a:blip r:embed="rId2"/>
          <a:srcRect/>
          <a:stretch>
            <a:fillRect/>
          </a:stretch>
        </p:blipFill>
        <p:spPr bwMode="auto">
          <a:xfrm>
            <a:off x="5562600" y="1447800"/>
            <a:ext cx="3352800" cy="1828800"/>
          </a:xfrm>
          <a:prstGeom prst="rect">
            <a:avLst/>
          </a:prstGeom>
          <a:noFill/>
          <a:ln w="9525">
            <a:noFill/>
            <a:miter lim="800000"/>
            <a:headEnd/>
            <a:tailEnd/>
          </a:ln>
          <a:effectLst/>
        </p:spPr>
      </p:pic>
      <p:sp>
        <p:nvSpPr>
          <p:cNvPr id="5" name="TextBox 4"/>
          <p:cNvSpPr txBox="1"/>
          <p:nvPr/>
        </p:nvSpPr>
        <p:spPr>
          <a:xfrm>
            <a:off x="6172200" y="990600"/>
            <a:ext cx="2286000" cy="461665"/>
          </a:xfrm>
          <a:prstGeom prst="rect">
            <a:avLst/>
          </a:prstGeom>
          <a:noFill/>
        </p:spPr>
        <p:txBody>
          <a:bodyPr wrap="square" rtlCol="0">
            <a:spAutoFit/>
          </a:bodyPr>
          <a:lstStyle/>
          <a:p>
            <a:r>
              <a:rPr lang="en-US" sz="2400" b="1" i="1" dirty="0"/>
              <a:t>output</a:t>
            </a:r>
          </a:p>
        </p:txBody>
      </p:sp>
      <p:sp>
        <p:nvSpPr>
          <p:cNvPr id="6" name="Rectangle 5"/>
          <p:cNvSpPr/>
          <p:nvPr/>
        </p:nvSpPr>
        <p:spPr>
          <a:xfrm>
            <a:off x="1" y="3505200"/>
            <a:ext cx="9144000" cy="2677656"/>
          </a:xfrm>
          <a:prstGeom prst="rect">
            <a:avLst/>
          </a:prstGeom>
        </p:spPr>
        <p:txBody>
          <a:bodyPr wrap="square">
            <a:spAutoFit/>
          </a:bodyPr>
          <a:lstStyle/>
          <a:p>
            <a:pPr lvl="0" algn="ctr" fontAlgn="base">
              <a:spcBef>
                <a:spcPct val="0"/>
              </a:spcBef>
              <a:spcAft>
                <a:spcPct val="0"/>
              </a:spcAft>
            </a:pPr>
            <a:r>
              <a:rPr lang="en-US" sz="2400" dirty="0">
                <a:latin typeface="Times New Roman" pitchFamily="18" charset="0"/>
                <a:ea typeface="Calibri" pitchFamily="34" charset="0"/>
                <a:cs typeface="Times New Roman" pitchFamily="18" charset="0"/>
              </a:rPr>
              <a:t>main_window=tkinter.Tk()</a:t>
            </a:r>
          </a:p>
          <a:p>
            <a:pPr algn="just">
              <a:buFont typeface="Wingdings" pitchFamily="2" charset="2"/>
              <a:buChar char="§"/>
            </a:pPr>
            <a:r>
              <a:rPr lang="en-US" sz="2400" dirty="0"/>
              <a:t> creates an instance of the tkinter module’s Tk class and assigns it to the main_window variable. This object is the root widget, which is the main window in the program.</a:t>
            </a:r>
          </a:p>
          <a:p>
            <a:pPr algn="ctr"/>
            <a:r>
              <a:rPr lang="en-US" sz="2400" dirty="0"/>
              <a:t> tkinter.mainloop()</a:t>
            </a:r>
          </a:p>
          <a:p>
            <a:pPr algn="just">
              <a:buFont typeface="Wingdings" pitchFamily="2" charset="2"/>
              <a:buChar char="§"/>
            </a:pPr>
            <a:r>
              <a:rPr lang="en-US" sz="2400" dirty="0"/>
              <a:t>    calls the tkinter module’s mainloop function. This function runs like an infinite loop until we close the main window.</a:t>
            </a:r>
            <a:endParaRPr lang="en-US" sz="2400" dirty="0">
              <a:latin typeface="Arial" pitchFamily="34" charset="0"/>
              <a:cs typeface="Arial"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7800" y="1219200"/>
            <a:ext cx="8077200" cy="2308324"/>
          </a:xfrm>
          <a:prstGeom prst="rect">
            <a:avLst/>
          </a:prstGeom>
        </p:spPr>
        <p:txBody>
          <a:bodyPr wrap="square">
            <a:spAutoFit/>
          </a:bodyPr>
          <a:lstStyle/>
          <a:p>
            <a:r>
              <a:rPr lang="en-US" sz="2400" dirty="0"/>
              <a:t>import tkinter</a:t>
            </a:r>
          </a:p>
          <a:p>
            <a:r>
              <a:rPr lang="en-US" sz="2400" dirty="0"/>
              <a:t>class MyGUI:</a:t>
            </a:r>
          </a:p>
          <a:p>
            <a:r>
              <a:rPr lang="en-US" sz="2400" dirty="0"/>
              <a:t>    	def __init__(self):</a:t>
            </a:r>
          </a:p>
          <a:p>
            <a:r>
              <a:rPr lang="en-US" sz="2400" dirty="0"/>
              <a:t>        		self.main_window = tkinter.Tk()</a:t>
            </a:r>
          </a:p>
          <a:p>
            <a:r>
              <a:rPr lang="en-US" sz="2400" dirty="0"/>
              <a:t>        		tkinter.mainloop()</a:t>
            </a:r>
          </a:p>
          <a:p>
            <a:r>
              <a:rPr lang="en-US" sz="2400" dirty="0"/>
              <a:t>gui=MyGUI()	</a:t>
            </a:r>
          </a:p>
        </p:txBody>
      </p:sp>
      <p:sp>
        <p:nvSpPr>
          <p:cNvPr id="3" name="TextBox 2"/>
          <p:cNvSpPr txBox="1"/>
          <p:nvPr/>
        </p:nvSpPr>
        <p:spPr>
          <a:xfrm>
            <a:off x="0" y="457200"/>
            <a:ext cx="3460433" cy="461665"/>
          </a:xfrm>
          <a:prstGeom prst="rect">
            <a:avLst/>
          </a:prstGeom>
          <a:noFill/>
        </p:spPr>
        <p:txBody>
          <a:bodyPr wrap="square" rtlCol="0">
            <a:spAutoFit/>
          </a:bodyPr>
          <a:lstStyle/>
          <a:p>
            <a:r>
              <a:rPr lang="en-US" sz="2400" b="1" dirty="0"/>
              <a:t>Using Object Oriented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28600"/>
            <a:ext cx="5105400" cy="523220"/>
          </a:xfrm>
          <a:prstGeom prst="rect">
            <a:avLst/>
          </a:prstGeom>
        </p:spPr>
        <p:txBody>
          <a:bodyPr wrap="square">
            <a:spAutoFit/>
          </a:bodyPr>
          <a:lstStyle/>
          <a:p>
            <a:r>
              <a:rPr lang="en-US" sz="2800" b="1" dirty="0"/>
              <a:t>Display Text with Label Widgets</a:t>
            </a:r>
            <a:endParaRPr lang="en-US" sz="2800" dirty="0"/>
          </a:p>
        </p:txBody>
      </p:sp>
      <p:sp>
        <p:nvSpPr>
          <p:cNvPr id="3" name="Rectangle 2"/>
          <p:cNvSpPr/>
          <p:nvPr/>
        </p:nvSpPr>
        <p:spPr>
          <a:xfrm>
            <a:off x="0" y="838200"/>
            <a:ext cx="9144000" cy="5632311"/>
          </a:xfrm>
          <a:prstGeom prst="rect">
            <a:avLst/>
          </a:prstGeom>
        </p:spPr>
        <p:txBody>
          <a:bodyPr wrap="square">
            <a:spAutoFit/>
          </a:bodyPr>
          <a:lstStyle/>
          <a:p>
            <a:pPr algn="just">
              <a:lnSpc>
                <a:spcPct val="150000"/>
              </a:lnSpc>
              <a:buFont typeface="Wingdings" pitchFamily="2" charset="2"/>
              <a:buChar char="§"/>
            </a:pPr>
            <a:r>
              <a:rPr lang="en-US" sz="2400" dirty="0"/>
              <a:t>          use a Label widget to display a single line of text in a window. </a:t>
            </a:r>
          </a:p>
          <a:p>
            <a:pPr algn="just">
              <a:lnSpc>
                <a:spcPct val="150000"/>
              </a:lnSpc>
              <a:buFont typeface="Wingdings" pitchFamily="2" charset="2"/>
              <a:buChar char="§"/>
            </a:pPr>
            <a:r>
              <a:rPr lang="en-US" sz="2400" dirty="0"/>
              <a:t>         To make a Label widget you create an instance of the tkinter module’s Label class.</a:t>
            </a:r>
          </a:p>
          <a:p>
            <a:r>
              <a:rPr lang="en-US" sz="2400" dirty="0"/>
              <a:t>import tkinter</a:t>
            </a:r>
          </a:p>
          <a:p>
            <a:r>
              <a:rPr lang="en-US" sz="2400" dirty="0"/>
              <a:t>class MyGUI:</a:t>
            </a:r>
          </a:p>
          <a:p>
            <a:r>
              <a:rPr lang="en-US" sz="2400" dirty="0"/>
              <a:t>    	def __init__(self):</a:t>
            </a:r>
          </a:p>
          <a:p>
            <a:r>
              <a:rPr lang="en-US" sz="2400" dirty="0"/>
              <a:t>        		self.main_window = tkinter.Tk()</a:t>
            </a:r>
          </a:p>
          <a:p>
            <a:r>
              <a:rPr lang="en-US" sz="2400" dirty="0"/>
              <a:t>		self.label=tkinter.Label(self.main_window,text=“Hello  							GUI”)</a:t>
            </a:r>
          </a:p>
          <a:p>
            <a:r>
              <a:rPr lang="en-US" sz="2400" dirty="0"/>
              <a:t>		self.label.pack()</a:t>
            </a:r>
          </a:p>
          <a:p>
            <a:r>
              <a:rPr lang="en-US" sz="2400" dirty="0"/>
              <a:t>        		tkinter.mainloop()</a:t>
            </a:r>
          </a:p>
          <a:p>
            <a:r>
              <a:rPr lang="en-US" sz="2400" dirty="0"/>
              <a:t>gui=MyGUI()	</a:t>
            </a:r>
          </a:p>
          <a:p>
            <a:endParaRPr lang="en-US" sz="2400" dirty="0"/>
          </a:p>
        </p:txBody>
      </p:sp>
      <p:pic>
        <p:nvPicPr>
          <p:cNvPr id="5122" name="Picture 2" descr="C:\Users\Admin\Desktop\Untitled.png"/>
          <p:cNvPicPr>
            <a:picLocks noChangeAspect="1" noChangeArrowheads="1"/>
          </p:cNvPicPr>
          <p:nvPr/>
        </p:nvPicPr>
        <p:blipFill>
          <a:blip r:embed="rId2"/>
          <a:srcRect/>
          <a:stretch>
            <a:fillRect/>
          </a:stretch>
        </p:blipFill>
        <p:spPr bwMode="auto">
          <a:xfrm>
            <a:off x="5410200" y="5181600"/>
            <a:ext cx="3124200" cy="1524000"/>
          </a:xfrm>
          <a:prstGeom prst="rect">
            <a:avLst/>
          </a:prstGeom>
          <a:noFill/>
        </p:spPr>
      </p:pic>
      <p:sp>
        <p:nvSpPr>
          <p:cNvPr id="5" name="TextBox 4"/>
          <p:cNvSpPr txBox="1"/>
          <p:nvPr/>
        </p:nvSpPr>
        <p:spPr>
          <a:xfrm>
            <a:off x="5410200" y="4800600"/>
            <a:ext cx="1752600" cy="400110"/>
          </a:xfrm>
          <a:prstGeom prst="rect">
            <a:avLst/>
          </a:prstGeom>
          <a:noFill/>
        </p:spPr>
        <p:txBody>
          <a:bodyPr wrap="square" rtlCol="0">
            <a:spAutoFit/>
          </a:bodyPr>
          <a:lstStyle/>
          <a:p>
            <a:r>
              <a:rPr lang="en-US" sz="2000" b="1" i="1" dirty="0"/>
              <a:t>output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ChangeArrowheads="1"/>
          </p:cNvSpPr>
          <p:nvPr/>
        </p:nvSpPr>
        <p:spPr bwMode="auto">
          <a:xfrm>
            <a:off x="0" y="152400"/>
            <a:ext cx="91440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self.label = tkinter.Label(self.main_window, text='Hello World!')</a:t>
            </a:r>
          </a:p>
          <a:p>
            <a:pPr algn="just">
              <a:lnSpc>
                <a:spcPct val="150000"/>
              </a:lnSpc>
              <a:buFont typeface="Wingdings" pitchFamily="2" charset="2"/>
              <a:buChar char="§"/>
            </a:pPr>
            <a:r>
              <a:rPr lang="en-US" sz="2400" dirty="0"/>
              <a:t>       This statement creates a Label widget and assigns it to self.label.</a:t>
            </a:r>
          </a:p>
          <a:p>
            <a:pPr algn="just">
              <a:lnSpc>
                <a:spcPct val="150000"/>
              </a:lnSpc>
              <a:buFont typeface="Wingdings" pitchFamily="2" charset="2"/>
              <a:buChar char="§"/>
            </a:pPr>
            <a:r>
              <a:rPr lang="en-US" sz="2400" dirty="0"/>
              <a:t>      The first argument inside the parentheses is self.main_window, which is a reference to the root widget. It specifies that the Label widget to belong to the root widget. </a:t>
            </a:r>
          </a:p>
          <a:p>
            <a:pPr algn="just">
              <a:lnSpc>
                <a:spcPct val="150000"/>
              </a:lnSpc>
              <a:buFont typeface="Wingdings" pitchFamily="2" charset="2"/>
              <a:buChar char="§"/>
            </a:pPr>
            <a:r>
              <a:rPr lang="en-US" sz="2400" dirty="0"/>
              <a:t>      The second argument is text='Hello World!'. This specifies the text that we want displayed in the label.</a:t>
            </a:r>
          </a:p>
          <a:p>
            <a:pPr algn="just">
              <a:lnSpc>
                <a:spcPct val="150000"/>
              </a:lnSpc>
              <a:buFont typeface="Wingdings" pitchFamily="2" charset="2"/>
              <a:buChar char="§"/>
            </a:pPr>
            <a:r>
              <a:rPr lang="en-US" sz="2400" dirty="0"/>
              <a:t>     The pack method determines where a widget should be positioned and makes the widget visible when the main window is displayed.</a:t>
            </a:r>
          </a:p>
          <a:p>
            <a:pPr marL="0" marR="0" lvl="0" indent="0"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28600"/>
            <a:ext cx="3833678" cy="461665"/>
          </a:xfrm>
          <a:prstGeom prst="rect">
            <a:avLst/>
          </a:prstGeom>
        </p:spPr>
        <p:txBody>
          <a:bodyPr wrap="none">
            <a:spAutoFit/>
          </a:bodyPr>
          <a:lstStyle/>
          <a:p>
            <a:r>
              <a:rPr lang="en-US" sz="2400" b="1" dirty="0"/>
              <a:t>Displays two labels with text</a:t>
            </a:r>
          </a:p>
        </p:txBody>
      </p:sp>
      <p:sp>
        <p:nvSpPr>
          <p:cNvPr id="3" name="Rectangle 2"/>
          <p:cNvSpPr/>
          <p:nvPr/>
        </p:nvSpPr>
        <p:spPr>
          <a:xfrm>
            <a:off x="0" y="685800"/>
            <a:ext cx="9144000" cy="4524315"/>
          </a:xfrm>
          <a:prstGeom prst="rect">
            <a:avLst/>
          </a:prstGeom>
        </p:spPr>
        <p:txBody>
          <a:bodyPr wrap="square">
            <a:spAutoFit/>
          </a:bodyPr>
          <a:lstStyle/>
          <a:p>
            <a:r>
              <a:rPr lang="en-US" sz="2400" dirty="0"/>
              <a:t>import tkinter</a:t>
            </a:r>
          </a:p>
          <a:p>
            <a:r>
              <a:rPr lang="en-US" sz="2400" dirty="0"/>
              <a:t>class MyGUI:</a:t>
            </a:r>
          </a:p>
          <a:p>
            <a:r>
              <a:rPr lang="en-US" sz="2400" dirty="0"/>
              <a:t>    	def __init__(self):</a:t>
            </a:r>
          </a:p>
          <a:p>
            <a:r>
              <a:rPr lang="en-US" sz="2400" dirty="0"/>
              <a:t>        		self.main_window = tkinter.Tk()</a:t>
            </a:r>
          </a:p>
          <a:p>
            <a:r>
              <a:rPr lang="en-US" sz="2400" dirty="0"/>
              <a:t>		self.label1=tkinter.Label(self.main_window,text=“Hello  							world!”)</a:t>
            </a:r>
          </a:p>
          <a:p>
            <a:r>
              <a:rPr lang="en-US" sz="2400" dirty="0"/>
              <a:t>		 self.label2=tkinter.Label(self.main_window,text=“This is 							my GUI program ”)</a:t>
            </a:r>
          </a:p>
          <a:p>
            <a:r>
              <a:rPr lang="en-US" sz="2400" dirty="0"/>
              <a:t>		self.label1.pack()</a:t>
            </a:r>
          </a:p>
          <a:p>
            <a:r>
              <a:rPr lang="en-US" sz="2400" dirty="0"/>
              <a:t>		self.label2.pack()</a:t>
            </a:r>
          </a:p>
          <a:p>
            <a:r>
              <a:rPr lang="en-US" sz="2400" dirty="0"/>
              <a:t>        		tkinter.mainloop()</a:t>
            </a:r>
          </a:p>
          <a:p>
            <a:r>
              <a:rPr lang="en-US" sz="2400" dirty="0"/>
              <a:t>gui=MyGUI()	</a:t>
            </a:r>
          </a:p>
        </p:txBody>
      </p:sp>
      <p:pic>
        <p:nvPicPr>
          <p:cNvPr id="6147" name="Picture 3" descr="C:\Users\Admin\Desktop\Untitled.png"/>
          <p:cNvPicPr>
            <a:picLocks noChangeAspect="1" noChangeArrowheads="1"/>
          </p:cNvPicPr>
          <p:nvPr/>
        </p:nvPicPr>
        <p:blipFill>
          <a:blip r:embed="rId2"/>
          <a:srcRect/>
          <a:stretch>
            <a:fillRect/>
          </a:stretch>
        </p:blipFill>
        <p:spPr bwMode="auto">
          <a:xfrm>
            <a:off x="5638800" y="4724400"/>
            <a:ext cx="3048000" cy="1752600"/>
          </a:xfrm>
          <a:prstGeom prst="rect">
            <a:avLst/>
          </a:prstGeom>
          <a:noFill/>
        </p:spPr>
      </p:pic>
      <p:sp>
        <p:nvSpPr>
          <p:cNvPr id="6" name="TextBox 5"/>
          <p:cNvSpPr txBox="1"/>
          <p:nvPr/>
        </p:nvSpPr>
        <p:spPr>
          <a:xfrm>
            <a:off x="5410200" y="4191000"/>
            <a:ext cx="1752600" cy="400110"/>
          </a:xfrm>
          <a:prstGeom prst="rect">
            <a:avLst/>
          </a:prstGeom>
          <a:noFill/>
        </p:spPr>
        <p:txBody>
          <a:bodyPr wrap="square" rtlCol="0">
            <a:spAutoFit/>
          </a:bodyPr>
          <a:lstStyle/>
          <a:p>
            <a:r>
              <a:rPr lang="en-US" sz="2000" b="1" i="1" dirty="0"/>
              <a:t>output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Users\Admin\Desktop\Untitled.png"/>
          <p:cNvPicPr>
            <a:picLocks noChangeAspect="1" noChangeArrowheads="1"/>
          </p:cNvPicPr>
          <p:nvPr/>
        </p:nvPicPr>
        <p:blipFill>
          <a:blip r:embed="rId2"/>
          <a:srcRect/>
          <a:stretch>
            <a:fillRect/>
          </a:stretch>
        </p:blipFill>
        <p:spPr bwMode="auto">
          <a:xfrm>
            <a:off x="5715000" y="5334000"/>
            <a:ext cx="3429000" cy="1524000"/>
          </a:xfrm>
          <a:prstGeom prst="rect">
            <a:avLst/>
          </a:prstGeom>
          <a:noFill/>
        </p:spPr>
      </p:pic>
      <p:sp>
        <p:nvSpPr>
          <p:cNvPr id="4" name="Rectangle 3"/>
          <p:cNvSpPr/>
          <p:nvPr/>
        </p:nvSpPr>
        <p:spPr>
          <a:xfrm>
            <a:off x="0" y="609600"/>
            <a:ext cx="9144000" cy="4572000"/>
          </a:xfrm>
          <a:prstGeom prst="rect">
            <a:avLst/>
          </a:prstGeom>
        </p:spPr>
        <p:txBody>
          <a:bodyPr wrap="square">
            <a:spAutoFit/>
          </a:bodyPr>
          <a:lstStyle/>
          <a:p>
            <a:r>
              <a:rPr lang="en-US" sz="2400" dirty="0"/>
              <a:t>import tkinter</a:t>
            </a:r>
          </a:p>
          <a:p>
            <a:r>
              <a:rPr lang="en-US" sz="2400" dirty="0"/>
              <a:t>class MyGUI:</a:t>
            </a:r>
          </a:p>
          <a:p>
            <a:r>
              <a:rPr lang="en-US" sz="2400" dirty="0"/>
              <a:t>    	def __init__(self):</a:t>
            </a:r>
          </a:p>
          <a:p>
            <a:r>
              <a:rPr lang="en-US" sz="2400" dirty="0"/>
              <a:t>        		self.main_window = tkinter.Tk()</a:t>
            </a:r>
          </a:p>
          <a:p>
            <a:r>
              <a:rPr lang="en-US" sz="2400" dirty="0"/>
              <a:t>		self.label1=tkinter.Label(self.main_window,text=“Hello  							world!”)</a:t>
            </a:r>
          </a:p>
          <a:p>
            <a:r>
              <a:rPr lang="en-US" sz="2400" dirty="0"/>
              <a:t>		 self.label2=tkinter.Label(self.main_window,text=“This is 							my GUI program ”)</a:t>
            </a:r>
          </a:p>
          <a:p>
            <a:r>
              <a:rPr lang="en-US" sz="2400" dirty="0"/>
              <a:t>		self.label1.pack(side=‘left’)</a:t>
            </a:r>
          </a:p>
          <a:p>
            <a:r>
              <a:rPr lang="en-US" sz="2400" dirty="0"/>
              <a:t>		self.label2.pack(side=‘top’)</a:t>
            </a:r>
          </a:p>
          <a:p>
            <a:r>
              <a:rPr lang="en-US" sz="2400" dirty="0"/>
              <a:t>        		tkinter.mainloop()</a:t>
            </a:r>
          </a:p>
          <a:p>
            <a:r>
              <a:rPr lang="en-US" sz="2400" dirty="0"/>
              <a:t>gui=MyGUI()	</a:t>
            </a:r>
          </a:p>
        </p:txBody>
      </p:sp>
      <p:sp>
        <p:nvSpPr>
          <p:cNvPr id="5" name="TextBox 4"/>
          <p:cNvSpPr txBox="1"/>
          <p:nvPr/>
        </p:nvSpPr>
        <p:spPr>
          <a:xfrm>
            <a:off x="5638800" y="4724400"/>
            <a:ext cx="1905000" cy="400110"/>
          </a:xfrm>
          <a:prstGeom prst="rect">
            <a:avLst/>
          </a:prstGeom>
          <a:noFill/>
        </p:spPr>
        <p:txBody>
          <a:bodyPr wrap="square" rtlCol="0">
            <a:spAutoFit/>
          </a:bodyPr>
          <a:lstStyle/>
          <a:p>
            <a:r>
              <a:rPr lang="en-US" sz="2000" b="1" i="1" dirty="0"/>
              <a:t>output</a:t>
            </a:r>
          </a:p>
        </p:txBody>
      </p:sp>
      <p:sp>
        <p:nvSpPr>
          <p:cNvPr id="6" name="TextBox 5"/>
          <p:cNvSpPr txBox="1"/>
          <p:nvPr/>
        </p:nvSpPr>
        <p:spPr>
          <a:xfrm>
            <a:off x="0" y="152400"/>
            <a:ext cx="2795894" cy="461665"/>
          </a:xfrm>
          <a:prstGeom prst="rect">
            <a:avLst/>
          </a:prstGeom>
          <a:noFill/>
        </p:spPr>
        <p:txBody>
          <a:bodyPr wrap="none" rtlCol="0">
            <a:spAutoFit/>
          </a:bodyPr>
          <a:lstStyle/>
          <a:p>
            <a:r>
              <a:rPr lang="en-US" sz="2400" b="1" dirty="0"/>
              <a:t>Using side argument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4294574" cy="461665"/>
          </a:xfrm>
          <a:prstGeom prst="rect">
            <a:avLst/>
          </a:prstGeom>
        </p:spPr>
        <p:txBody>
          <a:bodyPr wrap="square">
            <a:spAutoFit/>
          </a:bodyPr>
          <a:lstStyle/>
          <a:p>
            <a:r>
              <a:rPr lang="en-US" sz="2400" b="1" dirty="0"/>
              <a:t>Organizing Widgets with Frames</a:t>
            </a:r>
            <a:endParaRPr lang="en-US" sz="2400" dirty="0"/>
          </a:p>
        </p:txBody>
      </p:sp>
      <p:sp>
        <p:nvSpPr>
          <p:cNvPr id="3" name="Rectangle 2"/>
          <p:cNvSpPr/>
          <p:nvPr/>
        </p:nvSpPr>
        <p:spPr>
          <a:xfrm>
            <a:off x="0" y="381000"/>
            <a:ext cx="9144000" cy="830997"/>
          </a:xfrm>
          <a:prstGeom prst="rect">
            <a:avLst/>
          </a:prstGeom>
        </p:spPr>
        <p:txBody>
          <a:bodyPr wrap="square">
            <a:spAutoFit/>
          </a:bodyPr>
          <a:lstStyle/>
          <a:p>
            <a:pPr algn="just">
              <a:buFont typeface="Wingdings" pitchFamily="2" charset="2"/>
              <a:buChar char="§"/>
            </a:pPr>
            <a:r>
              <a:rPr lang="en-US" sz="2400" dirty="0"/>
              <a:t>       A Frame is a container that can hold other widgets. You can use Frames to organize the widgets in a window.</a:t>
            </a:r>
          </a:p>
        </p:txBody>
      </p:sp>
      <p:sp>
        <p:nvSpPr>
          <p:cNvPr id="4" name="Rectangle 3"/>
          <p:cNvSpPr/>
          <p:nvPr/>
        </p:nvSpPr>
        <p:spPr>
          <a:xfrm>
            <a:off x="0" y="1143000"/>
            <a:ext cx="9144000" cy="5909310"/>
          </a:xfrm>
          <a:prstGeom prst="rect">
            <a:avLst/>
          </a:prstGeom>
        </p:spPr>
        <p:txBody>
          <a:bodyPr wrap="square">
            <a:spAutoFit/>
          </a:bodyPr>
          <a:lstStyle/>
          <a:p>
            <a:r>
              <a:rPr lang="en-US" sz="2000" dirty="0"/>
              <a:t>import tkinter</a:t>
            </a:r>
          </a:p>
          <a:p>
            <a:r>
              <a:rPr lang="en-US" sz="2000" dirty="0"/>
              <a:t>class MyGUI:</a:t>
            </a:r>
          </a:p>
          <a:p>
            <a:r>
              <a:rPr lang="en-US" sz="2000" dirty="0"/>
              <a:t>    	def __init__(self):</a:t>
            </a:r>
          </a:p>
          <a:p>
            <a:r>
              <a:rPr lang="en-US" sz="2000" dirty="0"/>
              <a:t>        		self.main_window = tkinter.Tk()</a:t>
            </a:r>
          </a:p>
          <a:p>
            <a:r>
              <a:rPr lang="en-US" sz="2000" dirty="0"/>
              <a:t>       		 self.top_frame=tkinter.Frame(self.main_window)</a:t>
            </a:r>
          </a:p>
          <a:p>
            <a:r>
              <a:rPr lang="en-US" sz="2000" dirty="0"/>
              <a:t>        		self.bottom_frame=tkinter.Frame(self.main_window)</a:t>
            </a:r>
          </a:p>
          <a:p>
            <a:r>
              <a:rPr lang="en-US" sz="2000" dirty="0"/>
              <a:t>        		self.label1=tkinter.Label(self.top_frame,text="IT")</a:t>
            </a:r>
          </a:p>
          <a:p>
            <a:r>
              <a:rPr lang="en-US" sz="2000" dirty="0"/>
              <a:t>        		self.label2=tkinter.Label(self.top_frame,text="CSE")</a:t>
            </a:r>
          </a:p>
          <a:p>
            <a:r>
              <a:rPr lang="en-US" sz="2000" dirty="0"/>
              <a:t>        		self.label1.pack(side='left')</a:t>
            </a:r>
          </a:p>
          <a:p>
            <a:r>
              <a:rPr lang="en-US" sz="2000" dirty="0"/>
              <a:t>        		self.label2.pack(side='left')</a:t>
            </a:r>
          </a:p>
          <a:p>
            <a:r>
              <a:rPr lang="en-US" sz="2000" dirty="0"/>
              <a:t>       		self.label3=tkinter.Label(self.bottom_frame,text="ECE")</a:t>
            </a:r>
          </a:p>
          <a:p>
            <a:r>
              <a:rPr lang="en-US" sz="2000" dirty="0"/>
              <a:t>        		self.label4=tkinter.Label(self.bottom_frame,text="EEE")</a:t>
            </a:r>
          </a:p>
          <a:p>
            <a:r>
              <a:rPr lang="en-US" sz="2000" dirty="0"/>
              <a:t>        		self.label3.pack(side='right')</a:t>
            </a:r>
          </a:p>
          <a:p>
            <a:r>
              <a:rPr lang="en-US" sz="2000" dirty="0"/>
              <a:t>        		self.label4.pack(side='right')</a:t>
            </a:r>
          </a:p>
          <a:p>
            <a:r>
              <a:rPr lang="en-US" sz="2000" dirty="0"/>
              <a:t>        		self.top_frame.pack(side='top')</a:t>
            </a:r>
          </a:p>
          <a:p>
            <a:r>
              <a:rPr lang="en-US" sz="2000" dirty="0"/>
              <a:t>        		self.bottom_frame.pack(side='left')</a:t>
            </a:r>
          </a:p>
          <a:p>
            <a:r>
              <a:rPr lang="en-US" sz="2000" dirty="0"/>
              <a:t>        		tkinter.mainloop()</a:t>
            </a:r>
          </a:p>
          <a:p>
            <a:r>
              <a:rPr lang="en-US" sz="2000" dirty="0"/>
              <a:t>gui=MyGUI()	</a:t>
            </a:r>
          </a:p>
          <a:p>
            <a:endParaRPr lang="en-US" dirty="0"/>
          </a:p>
        </p:txBody>
      </p:sp>
      <p:pic>
        <p:nvPicPr>
          <p:cNvPr id="8194" name="Picture 2" descr="C:\Users\Admin\Desktop\Untitled.png"/>
          <p:cNvPicPr>
            <a:picLocks noChangeAspect="1" noChangeArrowheads="1"/>
          </p:cNvPicPr>
          <p:nvPr/>
        </p:nvPicPr>
        <p:blipFill>
          <a:blip r:embed="rId2"/>
          <a:srcRect/>
          <a:stretch>
            <a:fillRect/>
          </a:stretch>
        </p:blipFill>
        <p:spPr bwMode="auto">
          <a:xfrm>
            <a:off x="6400800" y="5334000"/>
            <a:ext cx="2514600" cy="1524000"/>
          </a:xfrm>
          <a:prstGeom prst="rect">
            <a:avLst/>
          </a:prstGeom>
          <a:noFill/>
        </p:spPr>
      </p:pic>
      <p:sp>
        <p:nvSpPr>
          <p:cNvPr id="6" name="TextBox 5"/>
          <p:cNvSpPr txBox="1"/>
          <p:nvPr/>
        </p:nvSpPr>
        <p:spPr>
          <a:xfrm>
            <a:off x="6400800" y="4876800"/>
            <a:ext cx="1905000" cy="400110"/>
          </a:xfrm>
          <a:prstGeom prst="rect">
            <a:avLst/>
          </a:prstGeom>
          <a:noFill/>
        </p:spPr>
        <p:txBody>
          <a:bodyPr wrap="square" rtlCol="0">
            <a:spAutoFit/>
          </a:bodyPr>
          <a:lstStyle/>
          <a:p>
            <a:r>
              <a:rPr lang="en-US" sz="2000" b="1" i="1" dirty="0"/>
              <a:t>output</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4990597" cy="461665"/>
          </a:xfrm>
          <a:prstGeom prst="rect">
            <a:avLst/>
          </a:prstGeom>
        </p:spPr>
        <p:txBody>
          <a:bodyPr wrap="none">
            <a:spAutoFit/>
          </a:bodyPr>
          <a:lstStyle/>
          <a:p>
            <a:r>
              <a:rPr lang="en-US" sz="2400" b="1" dirty="0"/>
              <a:t>Button Widgets and Info Dialog Boxes</a:t>
            </a:r>
            <a:endParaRPr lang="en-US" sz="2400" dirty="0"/>
          </a:p>
        </p:txBody>
      </p:sp>
      <p:sp>
        <p:nvSpPr>
          <p:cNvPr id="3" name="Rectangle 2"/>
          <p:cNvSpPr/>
          <p:nvPr/>
        </p:nvSpPr>
        <p:spPr>
          <a:xfrm>
            <a:off x="0" y="457200"/>
            <a:ext cx="9144000" cy="5078313"/>
          </a:xfrm>
          <a:prstGeom prst="rect">
            <a:avLst/>
          </a:prstGeom>
        </p:spPr>
        <p:txBody>
          <a:bodyPr wrap="square">
            <a:spAutoFit/>
          </a:bodyPr>
          <a:lstStyle/>
          <a:p>
            <a:pPr algn="just">
              <a:lnSpc>
                <a:spcPct val="150000"/>
              </a:lnSpc>
              <a:buFont typeface="Wingdings" pitchFamily="2" charset="2"/>
              <a:buChar char="§"/>
            </a:pPr>
            <a:r>
              <a:rPr lang="en-US" sz="2400" dirty="0"/>
              <a:t>       A Button is a widget that the user can click to cause an action to take place. When you create a Button widget you can specify the text that is to appear on the face of the button and the name of a callback function. </a:t>
            </a:r>
          </a:p>
          <a:p>
            <a:pPr algn="just">
              <a:lnSpc>
                <a:spcPct val="150000"/>
              </a:lnSpc>
              <a:buFont typeface="Wingdings" pitchFamily="2" charset="2"/>
              <a:buChar char="§"/>
            </a:pPr>
            <a:r>
              <a:rPr lang="en-US" sz="2400" dirty="0"/>
              <a:t>      A </a:t>
            </a:r>
            <a:r>
              <a:rPr lang="en-US" sz="2400" i="1" dirty="0"/>
              <a:t>callback function is a function or method </a:t>
            </a:r>
            <a:r>
              <a:rPr lang="en-US" sz="2400" dirty="0"/>
              <a:t>that executes when the user clicks the button.</a:t>
            </a:r>
          </a:p>
          <a:p>
            <a:pPr algn="just">
              <a:lnSpc>
                <a:spcPct val="150000"/>
              </a:lnSpc>
              <a:buFont typeface="Wingdings" pitchFamily="2" charset="2"/>
              <a:buChar char="§"/>
            </a:pPr>
            <a:r>
              <a:rPr lang="en-US" sz="2400" dirty="0"/>
              <a:t>      A callback function is also known as an </a:t>
            </a:r>
            <a:r>
              <a:rPr lang="en-US" sz="2400" i="1" dirty="0"/>
              <a:t>event handler</a:t>
            </a:r>
          </a:p>
          <a:p>
            <a:pPr algn="just">
              <a:lnSpc>
                <a:spcPct val="150000"/>
              </a:lnSpc>
              <a:buFont typeface="Wingdings" pitchFamily="2" charset="2"/>
              <a:buChar char="§"/>
            </a:pPr>
            <a:r>
              <a:rPr lang="en-US" sz="2400" i="1" dirty="0"/>
              <a:t>     </a:t>
            </a:r>
            <a:r>
              <a:rPr lang="en-US" sz="2400" dirty="0"/>
              <a:t>We use a function named showinfo, which is in the tkinter.messagebox module, to display the info dialog box.</a:t>
            </a:r>
          </a:p>
        </p:txBody>
      </p:sp>
      <p:sp>
        <p:nvSpPr>
          <p:cNvPr id="4" name="Rectangle 3"/>
          <p:cNvSpPr/>
          <p:nvPr/>
        </p:nvSpPr>
        <p:spPr>
          <a:xfrm>
            <a:off x="1600200" y="5715000"/>
            <a:ext cx="5738302" cy="461665"/>
          </a:xfrm>
          <a:prstGeom prst="rect">
            <a:avLst/>
          </a:prstGeom>
        </p:spPr>
        <p:txBody>
          <a:bodyPr wrap="none">
            <a:spAutoFit/>
          </a:bodyPr>
          <a:lstStyle/>
          <a:p>
            <a:r>
              <a:rPr lang="en-US" sz="2400" dirty="0"/>
              <a:t>tkinter.messagebox.showinfo(</a:t>
            </a:r>
            <a:r>
              <a:rPr lang="en-US" sz="2400" i="1" dirty="0"/>
              <a:t>title, message)</a:t>
            </a:r>
            <a:endParaRPr lang="en-US" sz="24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0"/>
            <a:ext cx="9144000"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import tkinter</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import tkinter.messagebox</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class MyGUI:</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def __init__(self):</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self.main_window=tkinter.Tk()</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400" dirty="0">
                <a:ea typeface="Calibri" pitchFamily="34" charset="0"/>
                <a:cs typeface="Times New Roman" pitchFamily="18" charset="0"/>
              </a:rPr>
              <a:t>	              </a:t>
            </a:r>
            <a:r>
              <a:rPr kumimoji="0" lang="en-US" sz="2400" b="0" i="0" u="none" strike="noStrike" cap="none" normalizeH="0" baseline="0" dirty="0">
                <a:ln>
                  <a:noFill/>
                </a:ln>
                <a:solidFill>
                  <a:schemeClr val="tx1"/>
                </a:solidFill>
                <a:effectLst/>
                <a:ea typeface="Calibri" pitchFamily="34" charset="0"/>
                <a:cs typeface="Times New Roman" pitchFamily="18" charset="0"/>
              </a:rPr>
              <a:t>self.my_button=tkinter.Button(self.main_window,text=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'click</a:t>
            </a:r>
            <a:r>
              <a:rPr kumimoji="0" lang="en-US" sz="2400" b="0" i="0" u="none" strike="noStrike" cap="none" normalizeH="0" dirty="0">
                <a:ln>
                  <a:noFill/>
                </a:ln>
                <a:solidFill>
                  <a:schemeClr val="tx1"/>
                </a:solidFill>
                <a:effectLst/>
                <a:ea typeface="Calibri" pitchFamily="34" charset="0"/>
                <a:cs typeface="Times New Roman" pitchFamily="18" charset="0"/>
              </a:rPr>
              <a:t> </a:t>
            </a:r>
            <a:r>
              <a:rPr kumimoji="0" lang="en-US" sz="2400" b="0" i="0" u="none" strike="noStrike" cap="none" normalizeH="0" baseline="0" dirty="0">
                <a:ln>
                  <a:noFill/>
                </a:ln>
                <a:solidFill>
                  <a:schemeClr val="tx1"/>
                </a:solidFill>
                <a:effectLst/>
                <a:ea typeface="Calibri" pitchFamily="34" charset="0"/>
                <a:cs typeface="Times New Roman" pitchFamily="18" charset="0"/>
              </a:rPr>
              <a:t>me!',command=self.do_something)</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self.my_button.pack()</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tkinter.mainloop()</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def do_something(self):</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tkinter.messagebox.showinfo('Response',\</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'Thanks for clicking the button')</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400" dirty="0">
                <a:ea typeface="Calibri" pitchFamily="34" charset="0"/>
                <a:cs typeface="Times New Roman" pitchFamily="18" charset="0"/>
              </a:rPr>
              <a:t>gui</a:t>
            </a:r>
            <a:r>
              <a:rPr kumimoji="0" lang="en-US" sz="2400" b="0" i="0" u="none" strike="noStrike" cap="none" normalizeH="0" baseline="0" dirty="0">
                <a:ln>
                  <a:noFill/>
                </a:ln>
                <a:solidFill>
                  <a:schemeClr val="tx1"/>
                </a:solidFill>
                <a:effectLst/>
                <a:ea typeface="Calibri" pitchFamily="34" charset="0"/>
                <a:cs typeface="Times New Roman" pitchFamily="18" charset="0"/>
              </a:rPr>
              <a:t>=MyGUI()</a:t>
            </a:r>
            <a:endParaRPr kumimoji="0" lang="en-US" sz="2400" b="0" i="0" u="none" strike="noStrike" cap="none" normalizeH="0" baseline="0" dirty="0">
              <a:ln>
                <a:noFill/>
              </a:ln>
              <a:solidFill>
                <a:schemeClr val="tx1"/>
              </a:solidFill>
              <a:effectLst/>
              <a:cs typeface="Arial" pitchFamily="34" charset="0"/>
            </a:endParaRPr>
          </a:p>
        </p:txBody>
      </p:sp>
      <p:pic>
        <p:nvPicPr>
          <p:cNvPr id="1026" name="Picture 2"/>
          <p:cNvPicPr>
            <a:picLocks noChangeAspect="1" noChangeArrowheads="1"/>
          </p:cNvPicPr>
          <p:nvPr/>
        </p:nvPicPr>
        <p:blipFill>
          <a:blip r:embed="rId2"/>
          <a:srcRect/>
          <a:stretch>
            <a:fillRect/>
          </a:stretch>
        </p:blipFill>
        <p:spPr bwMode="auto">
          <a:xfrm>
            <a:off x="2362200" y="4876800"/>
            <a:ext cx="2895600" cy="1771650"/>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5410200" y="4876800"/>
            <a:ext cx="3276600" cy="1828800"/>
          </a:xfrm>
          <a:prstGeom prst="rect">
            <a:avLst/>
          </a:prstGeom>
          <a:noFill/>
          <a:ln w="9525">
            <a:noFill/>
            <a:miter lim="800000"/>
            <a:headEnd/>
            <a:tailEnd/>
          </a:ln>
          <a:effectLst/>
        </p:spPr>
      </p:pic>
      <p:sp>
        <p:nvSpPr>
          <p:cNvPr id="5" name="TextBox 4"/>
          <p:cNvSpPr txBox="1"/>
          <p:nvPr/>
        </p:nvSpPr>
        <p:spPr>
          <a:xfrm>
            <a:off x="152400" y="5257800"/>
            <a:ext cx="1905000" cy="400110"/>
          </a:xfrm>
          <a:prstGeom prst="rect">
            <a:avLst/>
          </a:prstGeom>
          <a:noFill/>
        </p:spPr>
        <p:txBody>
          <a:bodyPr wrap="square" rtlCol="0">
            <a:spAutoFit/>
          </a:bodyPr>
          <a:lstStyle/>
          <a:p>
            <a:r>
              <a:rPr lang="en-US" sz="2000" b="1" i="1" dirty="0"/>
              <a:t>output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400"/>
            <a:ext cx="9144000" cy="5021055"/>
          </a:xfrm>
          <a:prstGeom prst="rect">
            <a:avLst/>
          </a:prstGeom>
        </p:spPr>
        <p:txBody>
          <a:bodyPr wrap="square">
            <a:spAutoFit/>
          </a:bodyPr>
          <a:lstStyle/>
          <a:p>
            <a:pPr algn="just">
              <a:lnSpc>
                <a:spcPct val="150000"/>
              </a:lnSpc>
              <a:buFont typeface="Wingdings" pitchFamily="2" charset="2"/>
              <a:buChar char="§"/>
            </a:pPr>
            <a:r>
              <a:rPr lang="en-US" sz="2400" dirty="0"/>
              <a:t>      When the user clicks the button, the program displays a separate info dialog Box.</a:t>
            </a:r>
          </a:p>
          <a:p>
            <a:pPr algn="just">
              <a:lnSpc>
                <a:spcPct val="150000"/>
              </a:lnSpc>
              <a:buFont typeface="Wingdings" pitchFamily="2" charset="2"/>
              <a:buChar char="§"/>
            </a:pPr>
            <a:r>
              <a:rPr lang="en-US" sz="2400" dirty="0"/>
              <a:t>      showinfo, which is in the tkinter.messagebox module, to display the info dialog box.</a:t>
            </a:r>
          </a:p>
          <a:p>
            <a:pPr algn="just">
              <a:lnSpc>
                <a:spcPct val="150000"/>
              </a:lnSpc>
              <a:buFont typeface="Wingdings" pitchFamily="2" charset="2"/>
              <a:buChar char="§"/>
            </a:pPr>
            <a:r>
              <a:rPr lang="en-US" sz="2400" dirty="0"/>
              <a:t>      The general format of the showinfo function call:</a:t>
            </a:r>
          </a:p>
          <a:p>
            <a:pPr>
              <a:lnSpc>
                <a:spcPct val="150000"/>
              </a:lnSpc>
            </a:pPr>
            <a:r>
              <a:rPr lang="en-US" sz="2400" dirty="0"/>
              <a:t>tkinter.messagebox.showinfo(title, message)</a:t>
            </a:r>
          </a:p>
          <a:p>
            <a:pPr algn="just">
              <a:lnSpc>
                <a:spcPct val="150000"/>
              </a:lnSpc>
              <a:buFont typeface="Wingdings" pitchFamily="2" charset="2"/>
              <a:buChar char="§"/>
            </a:pPr>
            <a:r>
              <a:rPr lang="en-US" sz="2400" dirty="0"/>
              <a:t>       title is a string that is displayed in the dialog box’s title bar, and message is an informational string that is displayed in the main part of the dialog box.</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228600"/>
            <a:ext cx="9144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ea typeface="Calibri" pitchFamily="34" charset="0"/>
                <a:cs typeface="Times New Roman" pitchFamily="18" charset="0"/>
              </a:rPr>
              <a:t>Creating a Quit Button</a:t>
            </a:r>
            <a:endParaRPr kumimoji="0" lang="en-US" sz="2400" b="0" i="0" u="none" strike="noStrike" cap="none" normalizeH="0" baseline="0" dirty="0">
              <a:ln>
                <a:noFill/>
              </a:ln>
              <a:solidFill>
                <a:schemeClr val="tx1"/>
              </a:solidFill>
              <a:effectLst/>
              <a:cs typeface="Arial" pitchFamily="34" charset="0"/>
            </a:endParaRPr>
          </a:p>
        </p:txBody>
      </p:sp>
      <p:sp>
        <p:nvSpPr>
          <p:cNvPr id="40961" name="Rectangle 1"/>
          <p:cNvSpPr>
            <a:spLocks noChangeArrowheads="1"/>
          </p:cNvSpPr>
          <p:nvPr/>
        </p:nvSpPr>
        <p:spPr bwMode="auto">
          <a:xfrm>
            <a:off x="0" y="685800"/>
            <a:ext cx="9144000"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 typeface="Wingdings" pitchFamily="2" charset="2"/>
              <a:buChar char="§"/>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GUI programs usually have a </a:t>
            </a:r>
            <a:r>
              <a:rPr kumimoji="0" lang="en-US" sz="2400" b="0" i="1" u="none" strike="noStrike" cap="none" normalizeH="0" baseline="0" dirty="0">
                <a:ln>
                  <a:noFill/>
                </a:ln>
                <a:solidFill>
                  <a:schemeClr val="tx1"/>
                </a:solidFill>
                <a:effectLst/>
                <a:ea typeface="Calibri" pitchFamily="34" charset="0"/>
                <a:cs typeface="Times New Roman" pitchFamily="18" charset="0"/>
              </a:rPr>
              <a:t>Quit button </a:t>
            </a:r>
            <a:r>
              <a:rPr kumimoji="0" lang="en-US" sz="2400" b="0" i="0" u="none" strike="noStrike" cap="none" normalizeH="0" baseline="0" dirty="0">
                <a:ln>
                  <a:noFill/>
                </a:ln>
                <a:solidFill>
                  <a:schemeClr val="tx1"/>
                </a:solidFill>
                <a:effectLst/>
                <a:ea typeface="Calibri" pitchFamily="34" charset="0"/>
                <a:cs typeface="Times New Roman" pitchFamily="18" charset="0"/>
              </a:rPr>
              <a:t>(or an Exit button) that closes the program when the user clicks it. </a:t>
            </a:r>
          </a:p>
          <a:p>
            <a:pPr marL="0" marR="0" lvl="0" indent="0" algn="just" defTabSz="914400" rtl="0" eaLnBrk="1" fontAlgn="base" latinLnBrk="0" hangingPunct="1">
              <a:lnSpc>
                <a:spcPct val="150000"/>
              </a:lnSpc>
              <a:spcBef>
                <a:spcPct val="0"/>
              </a:spcBef>
              <a:spcAft>
                <a:spcPct val="0"/>
              </a:spcAft>
              <a:buClrTx/>
              <a:buSzTx/>
              <a:buFont typeface="Wingdings" pitchFamily="2" charset="2"/>
              <a:buChar char="§"/>
              <a:tabLst/>
            </a:pPr>
            <a:r>
              <a:rPr lang="en-US" sz="2400" dirty="0">
                <a:ea typeface="Calibri" pitchFamily="34" charset="0"/>
                <a:cs typeface="Times New Roman" pitchFamily="18" charset="0"/>
              </a:rPr>
              <a:t>      </a:t>
            </a:r>
            <a:r>
              <a:rPr kumimoji="0" lang="en-US" sz="2400" b="0" i="0" u="none" strike="noStrike" cap="none" normalizeH="0" baseline="0" dirty="0">
                <a:ln>
                  <a:noFill/>
                </a:ln>
                <a:solidFill>
                  <a:schemeClr val="tx1"/>
                </a:solidFill>
                <a:effectLst/>
                <a:ea typeface="Calibri" pitchFamily="34" charset="0"/>
                <a:cs typeface="Times New Roman" pitchFamily="18" charset="0"/>
              </a:rPr>
              <a:t>To create a Quit button in a Python program we simply create a Button widget that calls the root widget’s destroy method as a callback function.</a:t>
            </a:r>
            <a:endParaRPr kumimoji="0" lang="en-US" sz="2400" b="0" i="0" u="none" strike="noStrike" cap="none" normalizeH="0" baseline="0" dirty="0">
              <a:ln>
                <a:noFill/>
              </a:ln>
              <a:solidFill>
                <a:schemeClr val="tx1"/>
              </a:solidFill>
              <a:effectLst/>
              <a:cs typeface="Arial"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0" y="0"/>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import tkinter</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import tkinter.messagebox</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class MyGUI:</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def __init__(self):</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self.main_window=tkinter.Tk()</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self.my_button=tkinter.Button(self.main_window,text=</a:t>
            </a:r>
          </a:p>
          <a:p>
            <a:pPr marL="0" marR="0" lvl="0" indent="0" algn="just" defTabSz="914400" rtl="0" eaLnBrk="0" fontAlgn="base" latinLnBrk="0" hangingPunct="0">
              <a:lnSpc>
                <a:spcPct val="100000"/>
              </a:lnSpc>
              <a:spcBef>
                <a:spcPct val="0"/>
              </a:spcBef>
              <a:spcAft>
                <a:spcPct val="0"/>
              </a:spcAft>
              <a:buClrTx/>
              <a:buSzTx/>
              <a:buFontTx/>
              <a:buNone/>
              <a:tabLst/>
            </a:pPr>
            <a:r>
              <a:rPr lang="en-US" sz="2400" dirty="0">
                <a:ea typeface="Calibri" pitchFamily="34" charset="0"/>
                <a:cs typeface="Times New Roman" pitchFamily="18" charset="0"/>
              </a:rPr>
              <a:t>		</a:t>
            </a:r>
            <a:r>
              <a:rPr kumimoji="0" lang="en-US" sz="2400" b="0" i="0" u="none" strike="noStrike" cap="none" normalizeH="0" baseline="0" dirty="0">
                <a:ln>
                  <a:noFill/>
                </a:ln>
                <a:solidFill>
                  <a:schemeClr val="tx1"/>
                </a:solidFill>
                <a:effectLst/>
                <a:ea typeface="Calibri" pitchFamily="34" charset="0"/>
                <a:cs typeface="Times New Roman" pitchFamily="18" charset="0"/>
              </a:rPr>
              <a:t>'click me!',command=self.do_something)</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self.quit_button=tkinter.Button(self.main_window,text=</a:t>
            </a:r>
          </a:p>
          <a:p>
            <a:pPr marL="0" marR="0" lvl="0" indent="0" algn="just" defTabSz="914400" rtl="0" eaLnBrk="0" fontAlgn="base" latinLnBrk="0" hangingPunct="0">
              <a:lnSpc>
                <a:spcPct val="100000"/>
              </a:lnSpc>
              <a:spcBef>
                <a:spcPct val="0"/>
              </a:spcBef>
              <a:spcAft>
                <a:spcPct val="0"/>
              </a:spcAft>
              <a:buClrTx/>
              <a:buSzTx/>
              <a:buFontTx/>
              <a:buNone/>
              <a:tabLst/>
            </a:pPr>
            <a:r>
              <a:rPr lang="en-US" sz="2400" dirty="0">
                <a:ea typeface="Calibri" pitchFamily="34" charset="0"/>
                <a:cs typeface="Times New Roman" pitchFamily="18" charset="0"/>
              </a:rPr>
              <a:t>		</a:t>
            </a:r>
            <a:r>
              <a:rPr kumimoji="0" lang="en-US" sz="2400" b="0" i="0" u="none" strike="noStrike" cap="none" normalizeH="0" baseline="0" dirty="0">
                <a:ln>
                  <a:noFill/>
                </a:ln>
                <a:solidFill>
                  <a:schemeClr val="tx1"/>
                </a:solidFill>
                <a:effectLst/>
                <a:ea typeface="Calibri" pitchFamily="34" charset="0"/>
                <a:cs typeface="Times New Roman" pitchFamily="18" charset="0"/>
              </a:rPr>
              <a:t>'quit',command=self.main_window.destroy)</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self.my_button.pack()</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self.quit_button.pack()</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tkinter.mainloop()</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def do_something(self):</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tkinter.messagebox.showinfo('Response',\</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'Thanks for clicking the button')</a:t>
            </a:r>
            <a:endParaRPr kumimoji="0" lang="en-US" sz="24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sz="2400" dirty="0">
                <a:ea typeface="Calibri" pitchFamily="34" charset="0"/>
                <a:cs typeface="Times New Roman" pitchFamily="18" charset="0"/>
              </a:rPr>
              <a:t>gui</a:t>
            </a:r>
            <a:r>
              <a:rPr kumimoji="0" lang="en-US" sz="2400" b="0" i="0" u="none" strike="noStrike" cap="none" normalizeH="0" baseline="0" dirty="0">
                <a:ln>
                  <a:noFill/>
                </a:ln>
                <a:solidFill>
                  <a:schemeClr val="tx1"/>
                </a:solidFill>
                <a:effectLst/>
                <a:ea typeface="Calibri" pitchFamily="34" charset="0"/>
                <a:cs typeface="Times New Roman" pitchFamily="18" charset="0"/>
              </a:rPr>
              <a:t>=MyGUI()</a:t>
            </a:r>
            <a:endParaRPr kumimoji="0" lang="en-US" sz="2400" b="0" i="0" u="none" strike="noStrike" cap="none" normalizeH="0" baseline="0" dirty="0">
              <a:ln>
                <a:noFill/>
              </a:ln>
              <a:solidFill>
                <a:schemeClr val="tx1"/>
              </a:solidFill>
              <a:effectLst/>
              <a:cs typeface="Arial" pitchFamily="34"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0"/>
            <a:ext cx="4764574"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ea typeface="Calibri" pitchFamily="34" charset="0"/>
                <a:cs typeface="Times New Roman" pitchFamily="18" charset="0"/>
              </a:rPr>
              <a:t>Getting Input with the Entry Widget</a:t>
            </a:r>
            <a:endParaRPr kumimoji="0" lang="en-US" sz="2400" b="0" i="0" u="none" strike="noStrike" cap="none" normalizeH="0" baseline="0" dirty="0">
              <a:ln>
                <a:noFill/>
              </a:ln>
              <a:solidFill>
                <a:schemeClr val="tx1"/>
              </a:solidFill>
              <a:effectLst/>
              <a:cs typeface="Arial" pitchFamily="34" charset="0"/>
            </a:endParaRPr>
          </a:p>
        </p:txBody>
      </p:sp>
      <p:sp>
        <p:nvSpPr>
          <p:cNvPr id="3" name="Rectangle 2"/>
          <p:cNvSpPr/>
          <p:nvPr/>
        </p:nvSpPr>
        <p:spPr>
          <a:xfrm>
            <a:off x="0" y="381000"/>
            <a:ext cx="9144000" cy="6555641"/>
          </a:xfrm>
          <a:prstGeom prst="rect">
            <a:avLst/>
          </a:prstGeom>
        </p:spPr>
        <p:txBody>
          <a:bodyPr wrap="square">
            <a:spAutoFit/>
          </a:bodyPr>
          <a:lstStyle/>
          <a:p>
            <a:pPr algn="just">
              <a:lnSpc>
                <a:spcPct val="150000"/>
              </a:lnSpc>
              <a:buFont typeface="Wingdings" pitchFamily="2" charset="2"/>
              <a:buChar char="§"/>
            </a:pPr>
            <a:r>
              <a:rPr lang="en-US" sz="2400" dirty="0"/>
              <a:t>        An Entry widget is a rectangular area that the user can type text into.Entry widgets are used to gather input in a GUI program.</a:t>
            </a:r>
          </a:p>
          <a:p>
            <a:pPr algn="just">
              <a:lnSpc>
                <a:spcPct val="150000"/>
              </a:lnSpc>
              <a:buFont typeface="Wingdings" pitchFamily="2" charset="2"/>
              <a:buChar char="§"/>
            </a:pPr>
            <a:r>
              <a:rPr lang="en-US" sz="2400" dirty="0"/>
              <a:t>        A program will have one or more Entry widgets in a window, along with a button that the user clicks to submit the data that he or she has typed into the Entry widgets.</a:t>
            </a:r>
          </a:p>
          <a:p>
            <a:pPr algn="just">
              <a:lnSpc>
                <a:spcPct val="150000"/>
              </a:lnSpc>
              <a:buFont typeface="Wingdings" pitchFamily="2" charset="2"/>
              <a:buChar char="§"/>
            </a:pPr>
            <a:r>
              <a:rPr lang="en-US" sz="2400" dirty="0"/>
              <a:t>       The button’s callback function retrieves data from the window’s Entry widgets and processes it.</a:t>
            </a:r>
          </a:p>
          <a:p>
            <a:pPr algn="just">
              <a:lnSpc>
                <a:spcPct val="150000"/>
              </a:lnSpc>
              <a:buFont typeface="Wingdings" pitchFamily="2" charset="2"/>
              <a:buChar char="§"/>
            </a:pPr>
            <a:r>
              <a:rPr lang="en-US" sz="2400" dirty="0"/>
              <a:t>       An Entry widget’s get method to retrieve the data that the user has typed into the widget.</a:t>
            </a:r>
          </a:p>
          <a:p>
            <a:pPr algn="just">
              <a:lnSpc>
                <a:spcPct val="150000"/>
              </a:lnSpc>
              <a:buFont typeface="Wingdings" pitchFamily="2" charset="2"/>
              <a:buChar char="§"/>
            </a:pPr>
            <a:r>
              <a:rPr lang="en-US" sz="2400" dirty="0"/>
              <a:t>       The get method returns a string, so it will have to be converted to the appropriate data type if the Entry widget is used for numeric input.</a:t>
            </a:r>
          </a:p>
          <a:p>
            <a:pPr algn="just"/>
            <a:endParaRPr lang="en-US" sz="24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0" y="0"/>
            <a:ext cx="914400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import tkinter</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import tkinter.messagebox</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class KiloConverterGUI:</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def __init__(self):</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self.main_window=tkinter.Tk()</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self.top_frame=tkinter.Frame(self.main_window)</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self.bottom_frame=tkinter.Frame(self.main_window)</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self.prompt_label = tkinter.Label(self.top_frame, \</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text='Enter a distance in kilometers:')</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self.kilo_entry = tkinter.Entry(self.top_frame, \</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width=10)</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self.prompt_label.pack(side='left')</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self.kilo_entry.pack(side='left')</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self.calc_button = tkinter.Button(self.bottom_frame, \</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text='Convert', command=self.convert)</a:t>
            </a:r>
          </a:p>
          <a:p>
            <a:r>
              <a:rPr lang="en-US" sz="2400" dirty="0">
                <a:cs typeface="Times New Roman" pitchFamily="18" charset="0"/>
              </a:rPr>
              <a:t>		</a:t>
            </a:r>
            <a:r>
              <a:rPr lang="en-US" sz="2400" dirty="0"/>
              <a:t>self.quit_button = tkinter.Button(self.bottom_frame, \</a:t>
            </a:r>
          </a:p>
          <a:p>
            <a:r>
              <a:rPr lang="en-US" sz="2400" dirty="0"/>
              <a:t>		text='Quit', command=self.main_window.destroy)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cs typeface="Arial" pitchFamily="34"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0" y="0"/>
            <a:ext cx="9144000"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self.calc_button.pack(side='left')</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self.quit_button.pack(side='left')</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self.top_frame.pack()</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self.bottom_frame.pack()</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tkinter.mainloop()</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def convert(self):</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kilo = float(self.kilo_entry.get())</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miles = kilo * 0.6214</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tkinter.messagebox.showinfo('Results', \</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str(kilo) + ' kilometers is equal to ' + str(miles) + ' miles.')</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kilo_conv=KiloConverterGUI()</a:t>
            </a:r>
            <a:endParaRPr kumimoji="0" lang="en-US" sz="2400" b="0" i="0" u="none" strike="noStrike" cap="none" normalizeH="0" baseline="0" dirty="0">
              <a:ln>
                <a:noFill/>
              </a:ln>
              <a:solidFill>
                <a:schemeClr val="tx1"/>
              </a:solidFill>
              <a:effectLst/>
              <a:cs typeface="Arial" pitchFamily="34" charset="0"/>
            </a:endParaRPr>
          </a:p>
        </p:txBody>
      </p:sp>
      <p:pic>
        <p:nvPicPr>
          <p:cNvPr id="27650" name="Picture 2"/>
          <p:cNvPicPr>
            <a:picLocks noChangeAspect="1" noChangeArrowheads="1"/>
          </p:cNvPicPr>
          <p:nvPr/>
        </p:nvPicPr>
        <p:blipFill>
          <a:blip r:embed="rId2"/>
          <a:srcRect/>
          <a:stretch>
            <a:fillRect/>
          </a:stretch>
        </p:blipFill>
        <p:spPr bwMode="auto">
          <a:xfrm>
            <a:off x="2667000" y="4495800"/>
            <a:ext cx="5410200" cy="2133600"/>
          </a:xfrm>
          <a:prstGeom prst="rect">
            <a:avLst/>
          </a:prstGeom>
          <a:noFill/>
          <a:ln w="9525">
            <a:noFill/>
            <a:miter lim="800000"/>
            <a:headEnd/>
            <a:tailEnd/>
          </a:ln>
          <a:effectLst/>
        </p:spPr>
      </p:pic>
      <p:sp>
        <p:nvSpPr>
          <p:cNvPr id="4" name="TextBox 3"/>
          <p:cNvSpPr txBox="1"/>
          <p:nvPr/>
        </p:nvSpPr>
        <p:spPr>
          <a:xfrm>
            <a:off x="152400" y="4953000"/>
            <a:ext cx="1905000" cy="400110"/>
          </a:xfrm>
          <a:prstGeom prst="rect">
            <a:avLst/>
          </a:prstGeom>
          <a:noFill/>
        </p:spPr>
        <p:txBody>
          <a:bodyPr wrap="square" rtlCol="0">
            <a:spAutoFit/>
          </a:bodyPr>
          <a:lstStyle/>
          <a:p>
            <a:r>
              <a:rPr lang="en-US" sz="2000" b="1" i="1" dirty="0"/>
              <a:t>output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5447645"/>
          </a:xfrm>
          <a:prstGeom prst="rect">
            <a:avLst/>
          </a:prstGeom>
        </p:spPr>
        <p:txBody>
          <a:bodyPr wrap="square">
            <a:spAutoFit/>
          </a:bodyPr>
          <a:lstStyle/>
          <a:p>
            <a:r>
              <a:rPr lang="en-US" sz="2400" b="1" dirty="0"/>
              <a:t>Radio Buttons</a:t>
            </a:r>
          </a:p>
          <a:p>
            <a:pPr algn="just">
              <a:lnSpc>
                <a:spcPct val="150000"/>
              </a:lnSpc>
              <a:buFont typeface="Wingdings" pitchFamily="2" charset="2"/>
              <a:buChar char="§"/>
            </a:pPr>
            <a:r>
              <a:rPr lang="en-US" sz="2400" dirty="0"/>
              <a:t>        Radio buttons are useful when you want the user to select one choice from several possible options.</a:t>
            </a:r>
          </a:p>
          <a:p>
            <a:pPr algn="just">
              <a:lnSpc>
                <a:spcPct val="150000"/>
              </a:lnSpc>
              <a:buFont typeface="Wingdings" pitchFamily="2" charset="2"/>
              <a:buChar char="§"/>
            </a:pPr>
            <a:r>
              <a:rPr lang="en-US" sz="2400" dirty="0"/>
              <a:t>       Use the tkinter module’s Radiobutton class to create Radiobutton widgets.</a:t>
            </a:r>
          </a:p>
          <a:p>
            <a:pPr algn="just">
              <a:lnSpc>
                <a:spcPct val="150000"/>
              </a:lnSpc>
              <a:buFont typeface="Wingdings" pitchFamily="2" charset="2"/>
              <a:buChar char="§"/>
            </a:pPr>
            <a:r>
              <a:rPr lang="en-US" sz="2400" dirty="0"/>
              <a:t>      A radio button may be selected or deselected. </a:t>
            </a:r>
          </a:p>
          <a:p>
            <a:pPr algn="just">
              <a:lnSpc>
                <a:spcPct val="150000"/>
              </a:lnSpc>
              <a:buFont typeface="Wingdings" pitchFamily="2" charset="2"/>
              <a:buChar char="§"/>
            </a:pPr>
            <a:r>
              <a:rPr lang="en-US" sz="2400" dirty="0"/>
              <a:t>      Each radio button has a small circle that appears filled in when the radio button is selected and appears empty when the radio button is deselected.</a:t>
            </a:r>
          </a:p>
          <a:p>
            <a:pPr algn="just">
              <a:lnSpc>
                <a:spcPct val="150000"/>
              </a:lnSpc>
            </a:pPr>
            <a:endParaRPr lang="en-US" sz="24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0" y="0"/>
            <a:ext cx="9144000" cy="71096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import tkinter</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import tkinter.messagebox</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class MyGUI:</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def __init__(self):</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self.main_window=tkinter.Tk()</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self.top_frame=tkinter.Frame(self.main_window)</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self.bottom_frame=tkinter.Frame(self.main_window)</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self.radio_var=tkinter.IntVar()</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self.radio_var.set(1)</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self.rb1=tkinter.Radiobutton(self.top_frame,text='option 	</a:t>
            </a:r>
            <a:r>
              <a:rPr kumimoji="0" lang="en-US" sz="2400" b="0" i="0" u="none" strike="noStrike" cap="none" normalizeH="0" dirty="0">
                <a:ln>
                  <a:noFill/>
                </a:ln>
                <a:solidFill>
                  <a:schemeClr val="tx1"/>
                </a:solidFill>
                <a:effectLst/>
                <a:ea typeface="Calibri" pitchFamily="34" charset="0"/>
                <a:cs typeface="Times New Roman" pitchFamily="18" charset="0"/>
              </a:rPr>
              <a:t> 	</a:t>
            </a:r>
            <a:r>
              <a:rPr kumimoji="0" lang="en-US" sz="2400" b="0" i="0" u="none" strike="noStrike" cap="none" normalizeH="0" baseline="0" dirty="0">
                <a:ln>
                  <a:noFill/>
                </a:ln>
                <a:solidFill>
                  <a:schemeClr val="tx1"/>
                </a:solidFill>
                <a:effectLst/>
                <a:ea typeface="Calibri" pitchFamily="34" charset="0"/>
                <a:cs typeface="Times New Roman" pitchFamily="18" charset="0"/>
              </a:rPr>
              <a:t>1',variable=self.radio_var,value=1)</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self.rb2=tkinter.Radiobutton(self.top_frame,text='option 		2',variable=self.radio_var,value=2)</a:t>
            </a:r>
            <a:endParaRPr kumimoji="0" lang="en-US" sz="2400" b="0" i="0" u="none" strike="noStrike" cap="none" normalizeH="0" baseline="0" dirty="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self.rb3=tkinter.Radiobutton(self.top_frame,text='option 		3',variable=self.radio_var,value=3)</a:t>
            </a:r>
          </a:p>
          <a:p>
            <a:pPr lvl="0" fontAlgn="base">
              <a:spcBef>
                <a:spcPct val="0"/>
              </a:spcBef>
              <a:spcAft>
                <a:spcPct val="0"/>
              </a:spcAft>
            </a:pPr>
            <a:r>
              <a:rPr lang="en-US" sz="2400" dirty="0">
                <a:ea typeface="Calibri" pitchFamily="34" charset="0"/>
                <a:cs typeface="Times New Roman" pitchFamily="18" charset="0"/>
              </a:rPr>
              <a:t>		self.rb1.pack()</a:t>
            </a:r>
            <a:endParaRPr lang="en-US" sz="2400" dirty="0">
              <a:cs typeface="Arial" pitchFamily="34" charset="0"/>
            </a:endParaRPr>
          </a:p>
          <a:p>
            <a:pPr lvl="0" eaLnBrk="0" fontAlgn="base" hangingPunct="0">
              <a:spcBef>
                <a:spcPct val="0"/>
              </a:spcBef>
              <a:spcAft>
                <a:spcPct val="0"/>
              </a:spcAft>
            </a:pPr>
            <a:r>
              <a:rPr lang="en-US" sz="2400" dirty="0">
                <a:ea typeface="Calibri" pitchFamily="34" charset="0"/>
                <a:cs typeface="Times New Roman" pitchFamily="18" charset="0"/>
              </a:rPr>
              <a:t>		self.rb2.pack()</a:t>
            </a:r>
            <a:endParaRPr lang="en-US" sz="2400" dirty="0">
              <a:cs typeface="Arial" pitchFamily="34" charset="0"/>
            </a:endParaRPr>
          </a:p>
          <a:p>
            <a:pPr lvl="0" eaLnBrk="0" fontAlgn="base" hangingPunct="0">
              <a:spcBef>
                <a:spcPct val="0"/>
              </a:spcBef>
              <a:spcAft>
                <a:spcPct val="0"/>
              </a:spcAft>
            </a:pPr>
            <a:r>
              <a:rPr lang="en-US" sz="2400" dirty="0">
                <a:ea typeface="Calibri" pitchFamily="34" charset="0"/>
                <a:cs typeface="Times New Roman" pitchFamily="18" charset="0"/>
              </a:rPr>
              <a:t>		self.rb3.pack()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cs typeface="Arial" pitchFamily="34"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0" y="0"/>
            <a:ext cx="91440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ea typeface="Calibri" pitchFamily="34" charset="0"/>
                <a:cs typeface="Times New Roman" pitchFamily="18" charset="0"/>
              </a:rPr>
              <a:t>		</a:t>
            </a:r>
            <a:r>
              <a:rPr lang="en-US" sz="2400" dirty="0"/>
              <a:t>self.ok_button = tkinter.Button(self.bottom_frame, \</a:t>
            </a:r>
          </a:p>
          <a:p>
            <a:r>
              <a:rPr lang="en-US" sz="2400" dirty="0"/>
              <a:t>			text='OK', command=self.show_choice)</a:t>
            </a:r>
          </a:p>
          <a:p>
            <a:r>
              <a:rPr lang="en-US" sz="2400" dirty="0"/>
              <a:t>		self.quit_button = tkinter.Button(self.bottom_frame, \</a:t>
            </a:r>
          </a:p>
          <a:p>
            <a:r>
              <a:rPr lang="en-US" sz="2400" dirty="0"/>
              <a:t>			text='Quit', command=self.main_window.destroy)</a:t>
            </a:r>
          </a:p>
          <a:p>
            <a:r>
              <a:rPr lang="en-US" sz="2400" dirty="0"/>
              <a:t>		self.ok_button.pack(side='left')</a:t>
            </a:r>
          </a:p>
          <a:p>
            <a:r>
              <a:rPr lang="en-US" sz="2400" dirty="0"/>
              <a:t>		self.quit_button.pack(side='left')</a:t>
            </a:r>
          </a:p>
          <a:p>
            <a:r>
              <a:rPr lang="en-US" sz="2400" dirty="0"/>
              <a:t>		self.top_frame.pack()</a:t>
            </a:r>
          </a:p>
          <a:p>
            <a:r>
              <a:rPr lang="en-US" sz="2400" dirty="0"/>
              <a:t>		self.bottom_frame.pack()</a:t>
            </a:r>
          </a:p>
          <a:p>
            <a:r>
              <a:rPr lang="en-US" sz="2400" dirty="0"/>
              <a:t>		tkinter.mainloop()</a:t>
            </a:r>
          </a:p>
          <a:p>
            <a:r>
              <a:rPr lang="en-US" sz="2400" dirty="0"/>
              <a:t>	def show_choice(self):</a:t>
            </a:r>
          </a:p>
          <a:p>
            <a:r>
              <a:rPr lang="en-US" sz="2400" dirty="0"/>
              <a:t>		tkinter.messagebox.showinfo('Selection', 'You selected 		option ' +str(self.radio_var.get()))</a:t>
            </a:r>
          </a:p>
          <a:p>
            <a:r>
              <a:rPr lang="en-US" sz="2400" dirty="0"/>
              <a:t>my_gui = MyGUI()</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cs typeface="Arial" pitchFamily="34" charset="0"/>
            </a:endParaRPr>
          </a:p>
        </p:txBody>
      </p:sp>
      <p:pic>
        <p:nvPicPr>
          <p:cNvPr id="32770" name="Picture 2"/>
          <p:cNvPicPr>
            <a:picLocks noChangeAspect="1" noChangeArrowheads="1"/>
          </p:cNvPicPr>
          <p:nvPr/>
        </p:nvPicPr>
        <p:blipFill>
          <a:blip r:embed="rId2"/>
          <a:srcRect/>
          <a:stretch>
            <a:fillRect/>
          </a:stretch>
        </p:blipFill>
        <p:spPr bwMode="auto">
          <a:xfrm>
            <a:off x="3581400" y="4800600"/>
            <a:ext cx="1905000" cy="2057400"/>
          </a:xfrm>
          <a:prstGeom prst="rect">
            <a:avLst/>
          </a:prstGeom>
          <a:noFill/>
          <a:ln w="9525">
            <a:noFill/>
            <a:miter lim="800000"/>
            <a:headEnd/>
            <a:tailEnd/>
          </a:ln>
          <a:effectLst/>
        </p:spPr>
      </p:pic>
      <p:sp>
        <p:nvSpPr>
          <p:cNvPr id="4" name="TextBox 3"/>
          <p:cNvSpPr txBox="1"/>
          <p:nvPr/>
        </p:nvSpPr>
        <p:spPr>
          <a:xfrm>
            <a:off x="533400" y="5410200"/>
            <a:ext cx="1905000" cy="400110"/>
          </a:xfrm>
          <a:prstGeom prst="rect">
            <a:avLst/>
          </a:prstGeom>
          <a:noFill/>
        </p:spPr>
        <p:txBody>
          <a:bodyPr wrap="square" rtlCol="0">
            <a:spAutoFit/>
          </a:bodyPr>
          <a:lstStyle/>
          <a:p>
            <a:r>
              <a:rPr lang="en-US" sz="2000" b="1" i="1" dirty="0"/>
              <a:t>output</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569660"/>
          </a:xfrm>
          <a:prstGeom prst="rect">
            <a:avLst/>
          </a:prstGeom>
        </p:spPr>
        <p:txBody>
          <a:bodyPr wrap="square">
            <a:spAutoFit/>
          </a:bodyPr>
          <a:lstStyle/>
          <a:p>
            <a:r>
              <a:rPr lang="en-US" sz="2400" b="1" dirty="0"/>
              <a:t>Check Buttons</a:t>
            </a:r>
          </a:p>
          <a:p>
            <a:r>
              <a:rPr lang="en-US" sz="2400" dirty="0"/>
              <a:t>	A </a:t>
            </a:r>
            <a:r>
              <a:rPr lang="en-US" sz="2400" i="1" dirty="0"/>
              <a:t>check button appears as a small box with a label appearing next to it. </a:t>
            </a:r>
            <a:r>
              <a:rPr lang="en-US" sz="2400" dirty="0"/>
              <a:t>When a check button is selected, a small check mark appears inside its box</a:t>
            </a:r>
          </a:p>
        </p:txBody>
      </p:sp>
      <p:sp>
        <p:nvSpPr>
          <p:cNvPr id="3" name="Rectangle 2"/>
          <p:cNvSpPr/>
          <p:nvPr/>
        </p:nvSpPr>
        <p:spPr>
          <a:xfrm>
            <a:off x="152400" y="1447800"/>
            <a:ext cx="8991600" cy="5355312"/>
          </a:xfrm>
          <a:prstGeom prst="rect">
            <a:avLst/>
          </a:prstGeom>
        </p:spPr>
        <p:txBody>
          <a:bodyPr wrap="square">
            <a:spAutoFit/>
          </a:bodyPr>
          <a:lstStyle/>
          <a:p>
            <a:r>
              <a:rPr lang="en-US" dirty="0"/>
              <a:t>import tkinter</a:t>
            </a:r>
          </a:p>
          <a:p>
            <a:r>
              <a:rPr lang="en-US" dirty="0"/>
              <a:t>import tkinter.messagebox</a:t>
            </a:r>
          </a:p>
          <a:p>
            <a:r>
              <a:rPr lang="en-US" dirty="0"/>
              <a:t>class MyGUI:</a:t>
            </a:r>
          </a:p>
          <a:p>
            <a:r>
              <a:rPr lang="en-US" dirty="0"/>
              <a:t>    def __init__(self):</a:t>
            </a:r>
          </a:p>
          <a:p>
            <a:r>
              <a:rPr lang="en-US" dirty="0"/>
              <a:t>        self.main_window = tkinter.Tk()</a:t>
            </a:r>
          </a:p>
          <a:p>
            <a:r>
              <a:rPr lang="en-US" dirty="0"/>
              <a:t>        self.top_frame = tkinter.Frame(self.main_window)</a:t>
            </a:r>
          </a:p>
          <a:p>
            <a:r>
              <a:rPr lang="en-US" dirty="0"/>
              <a:t>        self.bottom_frame = tkinter.Frame(self.main_window)</a:t>
            </a:r>
          </a:p>
          <a:p>
            <a:r>
              <a:rPr lang="en-US" dirty="0"/>
              <a:t>        self.cb_var1 = tkinter.IntVar()</a:t>
            </a:r>
          </a:p>
          <a:p>
            <a:r>
              <a:rPr lang="en-US" dirty="0"/>
              <a:t>        self.cb_var2 = tkinter.IntVar()</a:t>
            </a:r>
          </a:p>
          <a:p>
            <a:r>
              <a:rPr lang="en-US" dirty="0"/>
              <a:t>        self.cb_var3 = tkinter.IntVar()</a:t>
            </a:r>
          </a:p>
          <a:p>
            <a:r>
              <a:rPr lang="en-US" dirty="0"/>
              <a:t>        self.cb_var1.set(0)</a:t>
            </a:r>
          </a:p>
          <a:p>
            <a:r>
              <a:rPr lang="en-US" dirty="0"/>
              <a:t>        self.cb_var2.set(0)</a:t>
            </a:r>
          </a:p>
          <a:p>
            <a:r>
              <a:rPr lang="en-US" dirty="0"/>
              <a:t>        self.cb_var3.set(0)</a:t>
            </a:r>
          </a:p>
          <a:p>
            <a:r>
              <a:rPr lang="en-US" dirty="0"/>
              <a:t>        self.cb1 = tkinter.Checkbutton(self.top_frame,text='Option 1', variable=self.cb_var1)</a:t>
            </a:r>
          </a:p>
          <a:p>
            <a:r>
              <a:rPr lang="en-US" dirty="0"/>
              <a:t>        self.cb2 = tkinter.Checkbutton(self.top_frame,text='Option 2', variable=self.cb_var2)</a:t>
            </a:r>
          </a:p>
          <a:p>
            <a:r>
              <a:rPr lang="en-US" dirty="0"/>
              <a:t>        self.cb3 = tkinter.Checkbutton(self.top_frame,text='Option 3', variable=self.cb_var3)</a:t>
            </a:r>
          </a:p>
          <a:p>
            <a:r>
              <a:rPr lang="en-US" dirty="0"/>
              <a:t>        self.cb1.pack()</a:t>
            </a:r>
          </a:p>
          <a:p>
            <a:r>
              <a:rPr lang="en-US" dirty="0"/>
              <a:t>        self.cb2.pack()</a:t>
            </a:r>
          </a:p>
          <a:p>
            <a:r>
              <a:rPr lang="en-US" dirty="0"/>
              <a:t>        self.cb3.pack()</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247864"/>
          </a:xfrm>
          <a:prstGeom prst="rect">
            <a:avLst/>
          </a:prstGeom>
        </p:spPr>
        <p:txBody>
          <a:bodyPr wrap="square">
            <a:spAutoFit/>
          </a:bodyPr>
          <a:lstStyle/>
          <a:p>
            <a:r>
              <a:rPr lang="en-US" dirty="0"/>
              <a:t>	</a:t>
            </a:r>
            <a:r>
              <a:rPr lang="en-US" sz="2000" dirty="0"/>
              <a:t>self.ok_button = tkinter.Button(self.bottom_frame, text='OK', 								command=self.show_choice)</a:t>
            </a:r>
          </a:p>
          <a:p>
            <a:r>
              <a:rPr lang="en-US" sz="2000" dirty="0"/>
              <a:t>        	self.quit_button = tkinter.Button(self.bottom_frame,text='Quit',  							command=self.main_window.destroy)</a:t>
            </a:r>
          </a:p>
          <a:p>
            <a:r>
              <a:rPr lang="en-US" sz="2000" dirty="0"/>
              <a:t>        	self.ok_button.pack(side='left')</a:t>
            </a:r>
          </a:p>
          <a:p>
            <a:r>
              <a:rPr lang="en-US" sz="2000" dirty="0"/>
              <a:t>        	self.quit_button.pack(side='left')</a:t>
            </a:r>
          </a:p>
          <a:p>
            <a:r>
              <a:rPr lang="en-US" sz="2000" dirty="0"/>
              <a:t>        	self.top_frame.pack()</a:t>
            </a:r>
          </a:p>
          <a:p>
            <a:r>
              <a:rPr lang="en-US" sz="2000" dirty="0"/>
              <a:t>        	self.bottom_frame.pack()</a:t>
            </a:r>
          </a:p>
          <a:p>
            <a:r>
              <a:rPr lang="en-US" sz="2000" dirty="0"/>
              <a:t>        	tkinter.mainloop()</a:t>
            </a:r>
          </a:p>
          <a:p>
            <a:r>
              <a:rPr lang="en-US" sz="2000" dirty="0"/>
              <a:t>    def show_choice(self):</a:t>
            </a:r>
          </a:p>
          <a:p>
            <a:r>
              <a:rPr lang="en-US" sz="2000" dirty="0"/>
              <a:t>        	self.message = 'You selected:\n'</a:t>
            </a:r>
          </a:p>
          <a:p>
            <a:r>
              <a:rPr lang="en-US" sz="2000" dirty="0"/>
              <a:t>        	if self.cb_var1.get() == 1:</a:t>
            </a:r>
          </a:p>
          <a:p>
            <a:r>
              <a:rPr lang="en-US" sz="2000" dirty="0"/>
              <a:t>            		self.message = self.message + '1\n'</a:t>
            </a:r>
          </a:p>
          <a:p>
            <a:r>
              <a:rPr lang="en-US" sz="2000" dirty="0"/>
              <a:t>        	if self.cb_var2.get() == 1:</a:t>
            </a:r>
          </a:p>
          <a:p>
            <a:r>
              <a:rPr lang="en-US" sz="2000" dirty="0"/>
              <a:t>            		self.message = self.message + '2\n'</a:t>
            </a:r>
          </a:p>
          <a:p>
            <a:r>
              <a:rPr lang="en-US" sz="2000" dirty="0"/>
              <a:t>        	if self.cb_var3.get() == 1:</a:t>
            </a:r>
          </a:p>
          <a:p>
            <a:r>
              <a:rPr lang="en-US" sz="2000" dirty="0"/>
              <a:t>            		self.message = self.message + '3\n'</a:t>
            </a:r>
          </a:p>
          <a:p>
            <a:r>
              <a:rPr lang="en-US" sz="2000" dirty="0"/>
              <a:t>        tkinter.messagebox.showinfo('Selection', self.message)</a:t>
            </a:r>
          </a:p>
          <a:p>
            <a:r>
              <a:rPr lang="en-US" sz="2000" dirty="0"/>
              <a:t>my_gui = MyGUI()</a:t>
            </a:r>
          </a:p>
        </p:txBody>
      </p:sp>
      <p:pic>
        <p:nvPicPr>
          <p:cNvPr id="35842" name="Picture 2"/>
          <p:cNvPicPr>
            <a:picLocks noChangeAspect="1" noChangeArrowheads="1"/>
          </p:cNvPicPr>
          <p:nvPr/>
        </p:nvPicPr>
        <p:blipFill>
          <a:blip r:embed="rId2"/>
          <a:srcRect/>
          <a:stretch>
            <a:fillRect/>
          </a:stretch>
        </p:blipFill>
        <p:spPr bwMode="auto">
          <a:xfrm>
            <a:off x="6705600" y="2514600"/>
            <a:ext cx="1981200" cy="2590800"/>
          </a:xfrm>
          <a:prstGeom prst="rect">
            <a:avLst/>
          </a:prstGeom>
          <a:noFill/>
          <a:ln w="9525">
            <a:noFill/>
            <a:miter lim="800000"/>
            <a:headEnd/>
            <a:tailEnd/>
          </a:ln>
          <a:effectLst/>
        </p:spPr>
      </p:pic>
      <p:sp>
        <p:nvSpPr>
          <p:cNvPr id="4" name="TextBox 3"/>
          <p:cNvSpPr txBox="1"/>
          <p:nvPr/>
        </p:nvSpPr>
        <p:spPr>
          <a:xfrm>
            <a:off x="6705600" y="1752600"/>
            <a:ext cx="1905000" cy="400110"/>
          </a:xfrm>
          <a:prstGeom prst="rect">
            <a:avLst/>
          </a:prstGeom>
          <a:noFill/>
        </p:spPr>
        <p:txBody>
          <a:bodyPr wrap="square" rtlCol="0">
            <a:spAutoFit/>
          </a:bodyPr>
          <a:lstStyle/>
          <a:p>
            <a:r>
              <a:rPr lang="en-US" sz="2000" b="1" i="1" dirty="0"/>
              <a:t>output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658</TotalTime>
  <Words>1796</Words>
  <Application>Microsoft Office PowerPoint</Application>
  <PresentationFormat>On-screen Show (4:3)</PresentationFormat>
  <Paragraphs>544</Paragraphs>
  <Slides>58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58</vt:i4>
      </vt:variant>
    </vt:vector>
  </HeadingPairs>
  <TitlesOfParts>
    <vt:vector size="63"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dell</cp:lastModifiedBy>
  <cp:revision>58</cp:revision>
  <dcterms:created xsi:type="dcterms:W3CDTF">2018-10-22T08:26:28Z</dcterms:created>
  <dcterms:modified xsi:type="dcterms:W3CDTF">2026-04-09T03:54:58Z</dcterms:modified>
</cp:coreProperties>
</file>