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6" r:id="rId2"/>
  </p:sldMasterIdLst>
  <p:notesMasterIdLst>
    <p:notesMasterId r:id="rId71"/>
  </p:notesMasterIdLst>
  <p:handoutMasterIdLst>
    <p:handoutMasterId r:id="rId72"/>
  </p:handoutMasterIdLst>
  <p:sldIdLst>
    <p:sldId id="330" r:id="rId3"/>
    <p:sldId id="323" r:id="rId4"/>
    <p:sldId id="257" r:id="rId5"/>
    <p:sldId id="258" r:id="rId6"/>
    <p:sldId id="259" r:id="rId7"/>
    <p:sldId id="324" r:id="rId8"/>
    <p:sldId id="325" r:id="rId9"/>
    <p:sldId id="326" r:id="rId10"/>
    <p:sldId id="327" r:id="rId11"/>
    <p:sldId id="328" r:id="rId12"/>
    <p:sldId id="260" r:id="rId13"/>
    <p:sldId id="261" r:id="rId14"/>
    <p:sldId id="270" r:id="rId15"/>
    <p:sldId id="262" r:id="rId16"/>
    <p:sldId id="263" r:id="rId17"/>
    <p:sldId id="264" r:id="rId18"/>
    <p:sldId id="265" r:id="rId19"/>
    <p:sldId id="266" r:id="rId20"/>
    <p:sldId id="268" r:id="rId21"/>
    <p:sldId id="269" r:id="rId22"/>
    <p:sldId id="267" r:id="rId23"/>
    <p:sldId id="272" r:id="rId24"/>
    <p:sldId id="284" r:id="rId25"/>
    <p:sldId id="285" r:id="rId26"/>
    <p:sldId id="286" r:id="rId27"/>
    <p:sldId id="287" r:id="rId28"/>
    <p:sldId id="288" r:id="rId29"/>
    <p:sldId id="273" r:id="rId30"/>
    <p:sldId id="274"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31" r:id="rId48"/>
    <p:sldId id="332" r:id="rId49"/>
    <p:sldId id="305" r:id="rId50"/>
    <p:sldId id="306" r:id="rId51"/>
    <p:sldId id="307" r:id="rId52"/>
    <p:sldId id="308" r:id="rId53"/>
    <p:sldId id="309" r:id="rId54"/>
    <p:sldId id="310" r:id="rId55"/>
    <p:sldId id="311" r:id="rId56"/>
    <p:sldId id="312" r:id="rId57"/>
    <p:sldId id="313" r:id="rId58"/>
    <p:sldId id="314" r:id="rId59"/>
    <p:sldId id="315" r:id="rId60"/>
    <p:sldId id="333" r:id="rId61"/>
    <p:sldId id="334" r:id="rId62"/>
    <p:sldId id="335" r:id="rId63"/>
    <p:sldId id="316" r:id="rId64"/>
    <p:sldId id="317" r:id="rId65"/>
    <p:sldId id="318" r:id="rId66"/>
    <p:sldId id="319" r:id="rId67"/>
    <p:sldId id="320" r:id="rId68"/>
    <p:sldId id="322" r:id="rId69"/>
    <p:sldId id="337" r:id="rId70"/>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Book Antiqua" pitchFamily="18" charset="0"/>
        <a:ea typeface="+mn-ea"/>
        <a:cs typeface="+mn-cs"/>
      </a:defRPr>
    </a:lvl1pPr>
    <a:lvl2pPr marL="457200" algn="l" rtl="0" fontAlgn="base">
      <a:spcBef>
        <a:spcPct val="0"/>
      </a:spcBef>
      <a:spcAft>
        <a:spcPct val="0"/>
      </a:spcAft>
      <a:defRPr kern="1200">
        <a:solidFill>
          <a:schemeClr val="tx1"/>
        </a:solidFill>
        <a:latin typeface="Book Antiqua" pitchFamily="18" charset="0"/>
        <a:ea typeface="+mn-ea"/>
        <a:cs typeface="+mn-cs"/>
      </a:defRPr>
    </a:lvl2pPr>
    <a:lvl3pPr marL="914400" algn="l" rtl="0" fontAlgn="base">
      <a:spcBef>
        <a:spcPct val="0"/>
      </a:spcBef>
      <a:spcAft>
        <a:spcPct val="0"/>
      </a:spcAft>
      <a:defRPr kern="1200">
        <a:solidFill>
          <a:schemeClr val="tx1"/>
        </a:solidFill>
        <a:latin typeface="Book Antiqua" pitchFamily="18" charset="0"/>
        <a:ea typeface="+mn-ea"/>
        <a:cs typeface="+mn-cs"/>
      </a:defRPr>
    </a:lvl3pPr>
    <a:lvl4pPr marL="1371600" algn="l" rtl="0" fontAlgn="base">
      <a:spcBef>
        <a:spcPct val="0"/>
      </a:spcBef>
      <a:spcAft>
        <a:spcPct val="0"/>
      </a:spcAft>
      <a:defRPr kern="1200">
        <a:solidFill>
          <a:schemeClr val="tx1"/>
        </a:solidFill>
        <a:latin typeface="Book Antiqua" pitchFamily="18" charset="0"/>
        <a:ea typeface="+mn-ea"/>
        <a:cs typeface="+mn-cs"/>
      </a:defRPr>
    </a:lvl4pPr>
    <a:lvl5pPr marL="1828800" algn="l" rtl="0" fontAlgn="base">
      <a:spcBef>
        <a:spcPct val="0"/>
      </a:spcBef>
      <a:spcAft>
        <a:spcPct val="0"/>
      </a:spcAft>
      <a:defRPr kern="1200">
        <a:solidFill>
          <a:schemeClr val="tx1"/>
        </a:solidFill>
        <a:latin typeface="Book Antiqua" pitchFamily="18" charset="0"/>
        <a:ea typeface="+mn-ea"/>
        <a:cs typeface="+mn-cs"/>
      </a:defRPr>
    </a:lvl5pPr>
    <a:lvl6pPr marL="2286000" algn="l" defTabSz="914400" rtl="0" eaLnBrk="1" latinLnBrk="0" hangingPunct="1">
      <a:defRPr kern="1200">
        <a:solidFill>
          <a:schemeClr val="tx1"/>
        </a:solidFill>
        <a:latin typeface="Book Antiqua" pitchFamily="18" charset="0"/>
        <a:ea typeface="+mn-ea"/>
        <a:cs typeface="+mn-cs"/>
      </a:defRPr>
    </a:lvl6pPr>
    <a:lvl7pPr marL="2743200" algn="l" defTabSz="914400" rtl="0" eaLnBrk="1" latinLnBrk="0" hangingPunct="1">
      <a:defRPr kern="1200">
        <a:solidFill>
          <a:schemeClr val="tx1"/>
        </a:solidFill>
        <a:latin typeface="Book Antiqua" pitchFamily="18" charset="0"/>
        <a:ea typeface="+mn-ea"/>
        <a:cs typeface="+mn-cs"/>
      </a:defRPr>
    </a:lvl7pPr>
    <a:lvl8pPr marL="3200400" algn="l" defTabSz="914400" rtl="0" eaLnBrk="1" latinLnBrk="0" hangingPunct="1">
      <a:defRPr kern="1200">
        <a:solidFill>
          <a:schemeClr val="tx1"/>
        </a:solidFill>
        <a:latin typeface="Book Antiqua" pitchFamily="18" charset="0"/>
        <a:ea typeface="+mn-ea"/>
        <a:cs typeface="+mn-cs"/>
      </a:defRPr>
    </a:lvl8pPr>
    <a:lvl9pPr marL="3657600" algn="l" defTabSz="914400" rtl="0" eaLnBrk="1" latinLnBrk="0" hangingPunct="1">
      <a:defRPr kern="1200">
        <a:solidFill>
          <a:schemeClr val="tx1"/>
        </a:solidFill>
        <a:latin typeface="Book Antiqua"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4624" autoAdjust="0"/>
  </p:normalViewPr>
  <p:slideViewPr>
    <p:cSldViewPr>
      <p:cViewPr varScale="1">
        <p:scale>
          <a:sx n="65" d="100"/>
          <a:sy n="65" d="100"/>
        </p:scale>
        <p:origin x="-108" y="-45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handoutMaster" Target="handoutMasters/handout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8275" y="0"/>
            <a:ext cx="3043238" cy="465138"/>
          </a:xfrm>
          <a:prstGeom prst="rect">
            <a:avLst/>
          </a:prstGeom>
        </p:spPr>
        <p:txBody>
          <a:bodyPr vert="horz" lIns="91440" tIns="45720" rIns="91440" bIns="45720" rtlCol="0"/>
          <a:lstStyle>
            <a:lvl1pPr algn="r">
              <a:defRPr sz="1200"/>
            </a:lvl1pPr>
          </a:lstStyle>
          <a:p>
            <a:fld id="{95CB2578-ECD8-4C8E-B180-35282A3A0444}" type="datetimeFigureOut">
              <a:rPr lang="en-US" smtClean="0"/>
              <a:pPr/>
              <a:t>8/18/2023</a:t>
            </a:fld>
            <a:endParaRPr lang="en-US"/>
          </a:p>
        </p:txBody>
      </p:sp>
      <p:sp>
        <p:nvSpPr>
          <p:cNvPr id="4" name="Footer Placeholder 3"/>
          <p:cNvSpPr>
            <a:spLocks noGrp="1"/>
          </p:cNvSpPr>
          <p:nvPr>
            <p:ph type="ftr" sz="quarter" idx="2"/>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8275" y="8842375"/>
            <a:ext cx="3043238" cy="465138"/>
          </a:xfrm>
          <a:prstGeom prst="rect">
            <a:avLst/>
          </a:prstGeom>
        </p:spPr>
        <p:txBody>
          <a:bodyPr vert="horz" lIns="91440" tIns="45720" rIns="91440" bIns="45720" rtlCol="0" anchor="b"/>
          <a:lstStyle>
            <a:lvl1pPr algn="r">
              <a:defRPr sz="1200"/>
            </a:lvl1pPr>
          </a:lstStyle>
          <a:p>
            <a:fld id="{FF679B10-D625-4391-95D6-7659A03458F3}"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43343" cy="46545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978132" y="0"/>
            <a:ext cx="3043343" cy="46545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84275" y="698500"/>
            <a:ext cx="4654550" cy="3490913"/>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702310" y="4421823"/>
            <a:ext cx="5618480" cy="418909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842029"/>
            <a:ext cx="3043343" cy="465455"/>
          </a:xfrm>
          <a:prstGeom prst="rect">
            <a:avLst/>
          </a:prstGeom>
          <a:noFill/>
          <a:ln w="9525">
            <a:noFill/>
            <a:miter lim="800000"/>
            <a:headEnd/>
            <a:tailEnd/>
          </a:ln>
          <a:effectLst/>
        </p:spPr>
        <p:txBody>
          <a:bodyPr vert="horz" wrap="square" lIns="93324" tIns="46662" rIns="93324" bIns="46662"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978132" y="8842029"/>
            <a:ext cx="3043343" cy="465455"/>
          </a:xfrm>
          <a:prstGeom prst="rect">
            <a:avLst/>
          </a:prstGeom>
          <a:noFill/>
          <a:ln w="9525">
            <a:noFill/>
            <a:miter lim="800000"/>
            <a:headEnd/>
            <a:tailEnd/>
          </a:ln>
          <a:effectLst/>
        </p:spPr>
        <p:txBody>
          <a:bodyPr vert="horz" wrap="square" lIns="93324" tIns="46662" rIns="93324" bIns="46662" numCol="1" anchor="b" anchorCtr="0" compatLnSpc="1">
            <a:prstTxWarp prst="textNoShape">
              <a:avLst/>
            </a:prstTxWarp>
          </a:bodyPr>
          <a:lstStyle>
            <a:lvl1pPr algn="r">
              <a:defRPr sz="1200">
                <a:latin typeface="Arial" charset="0"/>
              </a:defRPr>
            </a:lvl1pPr>
          </a:lstStyle>
          <a:p>
            <a:pPr>
              <a:defRPr/>
            </a:pPr>
            <a:fld id="{154FE8AB-9AA7-43F4-A95F-E4F5E0AA0BF7}"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p:spPr>
        <p:txBody>
          <a:bodyPr/>
          <a:lstStyle/>
          <a:p>
            <a:pPr eaLnBrk="1" hangingPunct="1">
              <a:spcBef>
                <a:spcPct val="0"/>
              </a:spcBef>
            </a:pPr>
            <a:endParaRPr lang="en-US" smtClean="0"/>
          </a:p>
        </p:txBody>
      </p:sp>
      <p:sp>
        <p:nvSpPr>
          <p:cNvPr id="71684" name="Slide Number Placeholder 3"/>
          <p:cNvSpPr>
            <a:spLocks noGrp="1"/>
          </p:cNvSpPr>
          <p:nvPr>
            <p:ph type="sldNum" sz="quarter" idx="5"/>
          </p:nvPr>
        </p:nvSpPr>
        <p:spPr>
          <a:noFill/>
        </p:spPr>
        <p:txBody>
          <a:bodyPr/>
          <a:lstStyle/>
          <a:p>
            <a:fld id="{C4685B52-0AAF-44CB-A7F4-FA49B0464AA3}" type="slidenum">
              <a:rPr lang="en-US" smtClean="0"/>
              <a:pPr/>
              <a:t>64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ctrTitle"/>
          </p:nvPr>
        </p:nvSpPr>
        <p:spPr>
          <a:xfrm>
            <a:off x="1443038" y="2971800"/>
            <a:ext cx="7313612" cy="990600"/>
          </a:xfrm>
        </p:spPr>
        <p:txBody>
          <a:bodyPr/>
          <a:lstStyle>
            <a:lvl1pPr>
              <a:defRPr/>
            </a:lvl1pPr>
          </a:lstStyle>
          <a:p>
            <a:r>
              <a:rPr lang="en-US" smtClean="0"/>
              <a:t>Click to edit Master title style</a:t>
            </a:r>
            <a:endParaRPr lang="en-US"/>
          </a:p>
        </p:txBody>
      </p:sp>
      <p:sp>
        <p:nvSpPr>
          <p:cNvPr id="3076" name="Rectangle 4"/>
          <p:cNvSpPr>
            <a:spLocks noGrp="1" noChangeArrowheads="1"/>
          </p:cNvSpPr>
          <p:nvPr>
            <p:ph type="subTitle" idx="1"/>
          </p:nvPr>
        </p:nvSpPr>
        <p:spPr>
          <a:xfrm>
            <a:off x="1443038" y="4191000"/>
            <a:ext cx="7313612" cy="1447800"/>
          </a:xfrm>
        </p:spPr>
        <p:txBody>
          <a:bodyPr/>
          <a:lstStyle>
            <a:lvl1pPr marL="0" indent="0">
              <a:buFontTx/>
              <a:buNone/>
              <a:defRPr/>
            </a:lvl1pPr>
          </a:lstStyle>
          <a:p>
            <a:r>
              <a:rPr lang="en-US" smtClean="0"/>
              <a:t>Click to edit Master subtitle style</a:t>
            </a:r>
            <a:endParaRPr lang="en-US"/>
          </a:p>
        </p:txBody>
      </p:sp>
      <p:sp>
        <p:nvSpPr>
          <p:cNvPr id="4" name="Rectangle 8"/>
          <p:cNvSpPr>
            <a:spLocks noGrp="1" noChangeArrowheads="1"/>
          </p:cNvSpPr>
          <p:nvPr>
            <p:ph type="dt" sz="half" idx="10"/>
          </p:nvPr>
        </p:nvSpPr>
        <p:spPr/>
        <p:txBody>
          <a:bodyPr/>
          <a:lstStyle>
            <a:lvl1pPr>
              <a:defRPr/>
            </a:lvl1pPr>
          </a:lstStyle>
          <a:p>
            <a:pPr>
              <a:defRPr/>
            </a:pPr>
            <a:endParaRPr lang="en-US"/>
          </a:p>
        </p:txBody>
      </p:sp>
      <p:sp>
        <p:nvSpPr>
          <p:cNvPr id="5" name="Rectangle 9"/>
          <p:cNvSpPr>
            <a:spLocks noGrp="1" noChangeArrowheads="1"/>
          </p:cNvSpPr>
          <p:nvPr>
            <p:ph type="ftr" sz="quarter" idx="11"/>
          </p:nvPr>
        </p:nvSpPr>
        <p:spPr/>
        <p:txBody>
          <a:bodyPr/>
          <a:lstStyle>
            <a:lvl1pPr>
              <a:defRPr/>
            </a:lvl1pPr>
          </a:lstStyle>
          <a:p>
            <a:pPr>
              <a:defRPr/>
            </a:pPr>
            <a:endParaRPr lang="en-US"/>
          </a:p>
        </p:txBody>
      </p:sp>
      <p:sp>
        <p:nvSpPr>
          <p:cNvPr id="6" name="Rectangle 10"/>
          <p:cNvSpPr>
            <a:spLocks noGrp="1" noChangeArrowheads="1"/>
          </p:cNvSpPr>
          <p:nvPr>
            <p:ph type="sldNum" sz="quarter" idx="12"/>
          </p:nvPr>
        </p:nvSpPr>
        <p:spPr/>
        <p:txBody>
          <a:bodyPr/>
          <a:lstStyle>
            <a:lvl1pPr>
              <a:defRPr/>
            </a:lvl1pPr>
          </a:lstStyle>
          <a:p>
            <a:pPr>
              <a:defRPr/>
            </a:pPr>
            <a:fld id="{F92634A6-F534-4E70-ACB2-748CF4F6A06F}" type="slidenum">
              <a:rPr lang="en-US"/>
              <a:pPr>
                <a:defRPr/>
              </a:pPr>
              <a:t>‹#›</a:t>
            </a:fld>
            <a:endParaRPr lang="en-US"/>
          </a:p>
        </p:txBody>
      </p:sp>
    </p:spTree>
  </p:cSld>
  <p:clrMapOvr>
    <a:masterClrMapping/>
  </p:clrMapOvr>
  <p:transition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BD06BF5B-AF51-4AA2-B955-22C9574FA720}" type="slidenum">
              <a:rPr lang="en-US"/>
              <a:pPr>
                <a:defRPr/>
              </a:pPr>
              <a:t>‹#›</a:t>
            </a:fld>
            <a:endParaRPr lang="en-US"/>
          </a:p>
        </p:txBody>
      </p:sp>
    </p:spTree>
  </p:cSld>
  <p:clrMapOvr>
    <a:masterClrMapping/>
  </p:clrMapOvr>
  <p:transition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733528DE-808D-41D7-9C8D-B5ACC0A99977}" type="slidenum">
              <a:rPr lang="en-US"/>
              <a:pPr>
                <a:defRPr/>
              </a:pPr>
              <a:t>‹#›</a:t>
            </a:fld>
            <a:endParaRPr lang="en-US"/>
          </a:p>
        </p:txBody>
      </p:sp>
    </p:spTree>
  </p:cSld>
  <p:clrMapOvr>
    <a:masterClrMapping/>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1447800" y="1600200"/>
            <a:ext cx="357981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5180013" y="1600200"/>
            <a:ext cx="35814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A50BC304-72C4-40B9-957B-7B0687438EE6}" type="slidenum">
              <a:rPr lang="en-US"/>
              <a:pPr>
                <a:defRPr/>
              </a:pPr>
              <a:t>‹#›</a:t>
            </a:fld>
            <a:endParaRPr lang="en-US"/>
          </a:p>
        </p:txBody>
      </p:sp>
    </p:spTree>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pPr>
              <a:defRPr/>
            </a:pPr>
            <a:fld id="{961AE278-D6CE-481E-B50B-FE0FDC5229F1}" type="slidenum">
              <a:rPr lang="en-US"/>
              <a:pPr>
                <a:defRPr/>
              </a:pPr>
              <a:t>‹#›</a:t>
            </a:fld>
            <a:endParaRPr lang="en-US"/>
          </a:p>
        </p:txBody>
      </p:sp>
    </p:spTree>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6F45AFF9-9A14-4C6D-81B4-869D461AC580}" type="slidenum">
              <a:rPr lang="en-US"/>
              <a:pPr>
                <a:defRPr/>
              </a:pPr>
              <a:t>‹#›</a:t>
            </a:fld>
            <a:endParaRPr lang="en-US"/>
          </a:p>
        </p:txBody>
      </p:sp>
    </p:spTree>
  </p:cSld>
  <p:clrMapOvr>
    <a:masterClrMapping/>
  </p:clrMapOvr>
  <p:transition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pPr>
              <a:defRPr/>
            </a:pPr>
            <a:fld id="{02DBCBE0-AC9A-4A3C-819B-FF461011086B}" type="slidenum">
              <a:rPr lang="en-US"/>
              <a:pPr>
                <a:defRPr/>
              </a:pPr>
              <a:t>‹#›</a:t>
            </a:fld>
            <a:endParaRPr lang="en-US"/>
          </a:p>
        </p:txBody>
      </p:sp>
    </p:spTree>
  </p:cSld>
  <p:clrMapOvr>
    <a:masterClrMapping/>
  </p:clrMapOvr>
  <p:transition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85246D00-9EA1-4591-9A70-595124FD9B09}" type="slidenum">
              <a:rPr lang="en-US"/>
              <a:pPr>
                <a:defRPr/>
              </a:pPr>
              <a:t>‹#›</a:t>
            </a:fld>
            <a:endParaRPr lang="en-US"/>
          </a:p>
        </p:txBody>
      </p:sp>
    </p:spTree>
  </p:cSld>
  <p:clrMapOvr>
    <a:masterClrMapping/>
  </p:clrMapOvr>
  <p:transition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I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1267F2D1-F5B2-4780-8E78-0478C0A695D8}" type="slidenum">
              <a:rPr lang="en-US"/>
              <a:pPr>
                <a:defRPr/>
              </a:pPr>
              <a:t>‹#›</a:t>
            </a:fld>
            <a:endParaRPr lang="en-US"/>
          </a:p>
        </p:txBody>
      </p:sp>
    </p:spTree>
  </p:cSld>
  <p:clrMapOvr>
    <a:masterClrMapping/>
  </p:clrMapOvr>
  <p:transition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B0154A6C-0988-4605-B8F9-E743445C5666}" type="slidenum">
              <a:rPr lang="en-US"/>
              <a:pPr>
                <a:defRPr/>
              </a:pPr>
              <a:t>‹#›</a:t>
            </a:fld>
            <a:endParaRPr lang="en-US"/>
          </a:p>
        </p:txBody>
      </p:sp>
    </p:spTree>
  </p:cSld>
  <p:clrMapOvr>
    <a:masterClrMapping/>
  </p:clrMapOvr>
  <p:transition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34200" y="274638"/>
            <a:ext cx="1827213"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1447800" y="274638"/>
            <a:ext cx="53340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78A9BA73-68AA-48F9-B23B-2ECB9EC07164}" type="slidenum">
              <a:rPr lang="en-US"/>
              <a:pPr>
                <a:defRPr/>
              </a:pPr>
              <a:t>‹#›</a:t>
            </a:fld>
            <a:endParaRPr lang="en-US"/>
          </a:p>
        </p:txBody>
      </p:sp>
    </p:spTree>
  </p:cSld>
  <p:clrMapOvr>
    <a:masterClrMapping/>
  </p:clrMapOvr>
  <p:transition advClick="0"/>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47800" y="274638"/>
            <a:ext cx="7313613" cy="1143000"/>
          </a:xfrm>
        </p:spPr>
        <p:txBody>
          <a:bodyPr/>
          <a:lstStyle/>
          <a:p>
            <a:r>
              <a:rPr lang="en-US" smtClean="0"/>
              <a:t>Click to edit Master title style</a:t>
            </a:r>
            <a:endParaRPr lang="en-IN"/>
          </a:p>
        </p:txBody>
      </p:sp>
      <p:sp>
        <p:nvSpPr>
          <p:cNvPr id="3" name="Table Placeholder 2"/>
          <p:cNvSpPr>
            <a:spLocks noGrp="1"/>
          </p:cNvSpPr>
          <p:nvPr>
            <p:ph type="tbl" idx="1"/>
          </p:nvPr>
        </p:nvSpPr>
        <p:spPr>
          <a:xfrm>
            <a:off x="1447800" y="1600200"/>
            <a:ext cx="7313613" cy="4525963"/>
          </a:xfrm>
        </p:spPr>
        <p:txBody>
          <a:bodyPr/>
          <a:lstStyle/>
          <a:p>
            <a:pPr lvl="0"/>
            <a:r>
              <a:rPr lang="en-US" noProof="0" smtClean="0"/>
              <a:t>Click icon to add table</a:t>
            </a:r>
            <a:endParaRPr lang="en-IN" noProof="0" smtClean="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D1482615-8E40-423A-BFFC-5BAA2EDC7843}" type="slidenum">
              <a:rPr lang="en-US"/>
              <a:pPr>
                <a:defRPr/>
              </a:pPr>
              <a:t>‹#›</a:t>
            </a:fld>
            <a:endParaRPr lang="en-US"/>
          </a:p>
        </p:txBody>
      </p:sp>
    </p:spTree>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447800" y="274638"/>
            <a:ext cx="7313613" cy="1143000"/>
          </a:xfrm>
        </p:spPr>
        <p:txBody>
          <a:bodyPr/>
          <a:lstStyle/>
          <a:p>
            <a:r>
              <a:rPr lang="en-US" smtClean="0"/>
              <a:t>Click to edit Master title style</a:t>
            </a:r>
            <a:endParaRPr lang="en-IN"/>
          </a:p>
        </p:txBody>
      </p:sp>
      <p:sp>
        <p:nvSpPr>
          <p:cNvPr id="3" name="Chart Placeholder 2"/>
          <p:cNvSpPr>
            <a:spLocks noGrp="1"/>
          </p:cNvSpPr>
          <p:nvPr>
            <p:ph type="chart" idx="1"/>
          </p:nvPr>
        </p:nvSpPr>
        <p:spPr>
          <a:xfrm>
            <a:off x="1447800" y="1600200"/>
            <a:ext cx="7313613" cy="4525963"/>
          </a:xfrm>
        </p:spPr>
        <p:txBody>
          <a:bodyPr/>
          <a:lstStyle/>
          <a:p>
            <a:pPr lvl="0"/>
            <a:r>
              <a:rPr lang="en-US" noProof="0" smtClean="0"/>
              <a:t>Click icon to add chart</a:t>
            </a:r>
            <a:endParaRPr lang="en-IN" noProof="0" smtClean="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0FE0D16A-6B68-4379-89C6-19609EEA4095}" type="slidenum">
              <a:rPr lang="en-US"/>
              <a:pPr>
                <a:defRPr/>
              </a:pPr>
              <a:t>‹#›</a:t>
            </a:fld>
            <a:endParaRPr lang="en-US"/>
          </a:p>
        </p:txBody>
      </p:sp>
    </p:spTree>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9AE6BB-B584-4740-B898-FC1549389655}" type="slidenum">
              <a:rPr lang="en-US"/>
              <a:pPr>
                <a:defRPr/>
              </a:pPr>
              <a:t>‹#›</a:t>
            </a:fld>
            <a:endParaRPr lang="en-US"/>
          </a:p>
        </p:txBody>
      </p:sp>
    </p:spTree>
  </p:cSld>
  <p:clrMapOvr>
    <a:masterClrMapping/>
  </p:clrMapOvr>
  <p:transition advClick="0"/>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FDB41F2-0873-4064-86D9-530D26FA0D79}" type="slidenum">
              <a:rPr lang="en-US"/>
              <a:pPr>
                <a:defRPr/>
              </a:pPr>
              <a:t>‹#›</a:t>
            </a:fld>
            <a:endParaRPr lang="en-US"/>
          </a:p>
        </p:txBody>
      </p:sp>
    </p:spTree>
  </p:cSld>
  <p:clrMapOvr>
    <a:masterClrMapping/>
  </p:clrMapOvr>
  <p:transition advClick="0"/>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ABD4FD4-F5B8-4983-A689-E58D31FABB05}" type="slidenum">
              <a:rPr lang="en-US"/>
              <a:pPr>
                <a:defRPr/>
              </a:pPr>
              <a:t>‹#›</a:t>
            </a:fld>
            <a:endParaRPr lang="en-US"/>
          </a:p>
        </p:txBody>
      </p:sp>
    </p:spTree>
  </p:cSld>
  <p:clrMapOvr>
    <a:masterClrMapping/>
  </p:clrMapOvr>
  <p:transition advClick="0"/>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0EBBF75-61DE-450E-91C4-84EE922C1C4D}" type="slidenum">
              <a:rPr lang="en-US"/>
              <a:pPr>
                <a:defRPr/>
              </a:pPr>
              <a:t>‹#›</a:t>
            </a:fld>
            <a:endParaRPr lang="en-US"/>
          </a:p>
        </p:txBody>
      </p:sp>
    </p:spTree>
  </p:cSld>
  <p:clrMapOvr>
    <a:masterClrMapping/>
  </p:clrMapOvr>
  <p:transition advClick="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7DBFD6F-DB65-4D0A-8C4F-553B20FA25AA}" type="slidenum">
              <a:rPr lang="en-US"/>
              <a:pPr>
                <a:defRPr/>
              </a:pPr>
              <a:t>‹#›</a:t>
            </a:fld>
            <a:endParaRPr lang="en-US"/>
          </a:p>
        </p:txBody>
      </p:sp>
    </p:spTree>
  </p:cSld>
  <p:clrMapOvr>
    <a:masterClrMapping/>
  </p:clrMapOvr>
  <p:transition advClick="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378C698-4A6B-4A60-A89A-72DDCB1DDA74}" type="slidenum">
              <a:rPr lang="en-US"/>
              <a:pPr>
                <a:defRPr/>
              </a:pPr>
              <a:t>‹#›</a:t>
            </a:fld>
            <a:endParaRPr lang="en-US"/>
          </a:p>
        </p:txBody>
      </p:sp>
    </p:spTree>
  </p:cSld>
  <p:clrMapOvr>
    <a:masterClrMapping/>
  </p:clrMapOvr>
  <p:transition advClick="0"/>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779674F-ADAD-4B00-AD23-A209E73E169D}" type="slidenum">
              <a:rPr lang="en-US"/>
              <a:pPr>
                <a:defRPr/>
              </a:pPr>
              <a:t>‹#›</a:t>
            </a:fld>
            <a:endParaRPr lang="en-US"/>
          </a:p>
        </p:txBody>
      </p:sp>
    </p:spTree>
  </p:cSld>
  <p:clrMapOvr>
    <a:masterClrMapping/>
  </p:clrMapOvr>
  <p:transition advClick="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52E6534-8F0A-4A79-82AE-12EF9330555F}" type="slidenum">
              <a:rPr lang="en-US"/>
              <a:pPr>
                <a:defRPr/>
              </a:pPr>
              <a:t>‹#›</a:t>
            </a:fld>
            <a:endParaRPr lang="en-US"/>
          </a:p>
        </p:txBody>
      </p:sp>
    </p:spTree>
  </p:cSld>
  <p:clrMapOvr>
    <a:masterClrMapping/>
  </p:clrMapOvr>
  <p:transition advClick="0"/>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872BB87-77F4-4EAF-AFAD-64F1080EDB82}" type="slidenum">
              <a:rPr lang="en-US"/>
              <a:pPr>
                <a:defRPr/>
              </a:pPr>
              <a:t>‹#›</a:t>
            </a:fld>
            <a:endParaRPr lang="en-US"/>
          </a:p>
        </p:txBody>
      </p:sp>
    </p:spTree>
  </p:cSld>
  <p:clrMapOvr>
    <a:masterClrMapping/>
  </p:clrMapOvr>
  <p:transition advClick="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FA759A9-2900-424F-A08F-6F8C44B0873B}" type="slidenum">
              <a:rPr lang="en-US"/>
              <a:pPr>
                <a:defRPr/>
              </a:pPr>
              <a:t>‹#›</a:t>
            </a:fld>
            <a:endParaRPr lang="en-US"/>
          </a:p>
        </p:txBody>
      </p:sp>
    </p:spTree>
  </p:cSld>
  <p:clrMapOvr>
    <a:masterClrMapping/>
  </p:clrMapOvr>
  <p:transition advClick="0"/>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5BD5A7E-48A4-4348-A027-793954EDF58B}" type="slidenum">
              <a:rPr lang="en-US"/>
              <a:pPr>
                <a:defRPr/>
              </a:pPr>
              <a:t>‹#›</a:t>
            </a:fld>
            <a:endParaRPr lang="en-US"/>
          </a:p>
        </p:txBody>
      </p:sp>
    </p:spTree>
  </p:cSld>
  <p:clrMapOvr>
    <a:masterClrMapping/>
  </p:clrMapOvr>
  <p:transition advClick="0"/>
</p:sldLayout>
</file>

<file path=ppt/slideLayouts/slideLayout2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47800" y="274638"/>
            <a:ext cx="7313613" cy="1143000"/>
          </a:xfrm>
        </p:spPr>
        <p:txBody>
          <a:bodyPr/>
          <a:lstStyle/>
          <a:p>
            <a:r>
              <a:rPr lang="en-US" smtClean="0"/>
              <a:t>Click to edit Master title style</a:t>
            </a:r>
            <a:endParaRPr lang="en-IN"/>
          </a:p>
        </p:txBody>
      </p:sp>
      <p:sp>
        <p:nvSpPr>
          <p:cNvPr id="3" name="Table Placeholder 2"/>
          <p:cNvSpPr>
            <a:spLocks noGrp="1"/>
          </p:cNvSpPr>
          <p:nvPr>
            <p:ph type="tbl" idx="1"/>
          </p:nvPr>
        </p:nvSpPr>
        <p:spPr>
          <a:xfrm>
            <a:off x="1447800" y="1600200"/>
            <a:ext cx="7313613" cy="4525963"/>
          </a:xfrm>
        </p:spPr>
        <p:txBody>
          <a:bodyPr rtlCol="0">
            <a:normAutofit/>
          </a:bodyPr>
          <a:lstStyle/>
          <a:p>
            <a:pPr lvl="0"/>
            <a:endParaRPr lang="en-IN"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7C6030-D7A2-4AC4-A169-79D598FBE4A5}" type="slidenum">
              <a:rPr lang="en-US"/>
              <a:pPr>
                <a:defRPr/>
              </a:pPr>
              <a:t>‹#›</a:t>
            </a:fld>
            <a:endParaRPr lang="en-US"/>
          </a:p>
        </p:txBody>
      </p:sp>
    </p:spTree>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447800" y="274638"/>
            <a:ext cx="7313613"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447800" y="1600200"/>
            <a:ext cx="7313613"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5" name="Rectangle 11"/>
          <p:cNvSpPr>
            <a:spLocks noGrp="1" noChangeArrowheads="1"/>
          </p:cNvSpPr>
          <p:nvPr>
            <p:ph type="dt" sz="half" idx="2"/>
          </p:nvPr>
        </p:nvSpPr>
        <p:spPr bwMode="auto">
          <a:xfrm>
            <a:off x="1443038" y="6524625"/>
            <a:ext cx="2133600"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mn-lt"/>
              </a:defRPr>
            </a:lvl1pPr>
          </a:lstStyle>
          <a:p>
            <a:pPr>
              <a:defRPr/>
            </a:pPr>
            <a:endParaRPr lang="en-US"/>
          </a:p>
        </p:txBody>
      </p:sp>
      <p:sp>
        <p:nvSpPr>
          <p:cNvPr id="1036" name="Rectangle 12"/>
          <p:cNvSpPr>
            <a:spLocks noGrp="1" noChangeArrowheads="1"/>
          </p:cNvSpPr>
          <p:nvPr>
            <p:ph type="ftr" sz="quarter" idx="3"/>
          </p:nvPr>
        </p:nvSpPr>
        <p:spPr bwMode="auto">
          <a:xfrm>
            <a:off x="3733800" y="6524625"/>
            <a:ext cx="2895600"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n-lt"/>
              </a:defRPr>
            </a:lvl1pPr>
          </a:lstStyle>
          <a:p>
            <a:pPr>
              <a:defRPr/>
            </a:pPr>
            <a:endParaRPr lang="en-US"/>
          </a:p>
        </p:txBody>
      </p:sp>
      <p:sp>
        <p:nvSpPr>
          <p:cNvPr id="1037" name="Rectangle 13"/>
          <p:cNvSpPr>
            <a:spLocks noGrp="1" noChangeArrowheads="1"/>
          </p:cNvSpPr>
          <p:nvPr>
            <p:ph type="sldNum" sz="quarter" idx="4"/>
          </p:nvPr>
        </p:nvSpPr>
        <p:spPr bwMode="auto">
          <a:xfrm>
            <a:off x="6781800" y="6524625"/>
            <a:ext cx="2133600"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mn-lt"/>
              </a:defRPr>
            </a:lvl1pPr>
          </a:lstStyle>
          <a:p>
            <a:pPr>
              <a:defRPr/>
            </a:pPr>
            <a:fld id="{71A66160-F9BA-46D2-83F9-5F9D6ED4A9E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7"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Lst>
  <p:transition advClick="0"/>
  <p:txStyles>
    <p:titleStyle>
      <a:lvl1pPr algn="l" rtl="0" eaLnBrk="1" fontAlgn="base" hangingPunct="1">
        <a:spcBef>
          <a:spcPct val="0"/>
        </a:spcBef>
        <a:spcAft>
          <a:spcPct val="0"/>
        </a:spcAft>
        <a:defRPr sz="3600">
          <a:solidFill>
            <a:schemeClr val="tx2"/>
          </a:solidFill>
          <a:latin typeface="+mj-lt"/>
          <a:ea typeface="+mj-ea"/>
          <a:cs typeface="+mj-cs"/>
        </a:defRPr>
      </a:lvl1pPr>
      <a:lvl2pPr algn="l" rtl="0" eaLnBrk="1" fontAlgn="base" hangingPunct="1">
        <a:spcBef>
          <a:spcPct val="0"/>
        </a:spcBef>
        <a:spcAft>
          <a:spcPct val="0"/>
        </a:spcAft>
        <a:defRPr sz="3600">
          <a:solidFill>
            <a:schemeClr val="tx2"/>
          </a:solidFill>
          <a:latin typeface="Arial" charset="0"/>
        </a:defRPr>
      </a:lvl2pPr>
      <a:lvl3pPr algn="l" rtl="0" eaLnBrk="1" fontAlgn="base" hangingPunct="1">
        <a:spcBef>
          <a:spcPct val="0"/>
        </a:spcBef>
        <a:spcAft>
          <a:spcPct val="0"/>
        </a:spcAft>
        <a:defRPr sz="3600">
          <a:solidFill>
            <a:schemeClr val="tx2"/>
          </a:solidFill>
          <a:latin typeface="Arial" charset="0"/>
        </a:defRPr>
      </a:lvl3pPr>
      <a:lvl4pPr algn="l" rtl="0" eaLnBrk="1" fontAlgn="base" hangingPunct="1">
        <a:spcBef>
          <a:spcPct val="0"/>
        </a:spcBef>
        <a:spcAft>
          <a:spcPct val="0"/>
        </a:spcAft>
        <a:defRPr sz="3600">
          <a:solidFill>
            <a:schemeClr val="tx2"/>
          </a:solidFill>
          <a:latin typeface="Arial" charset="0"/>
        </a:defRPr>
      </a:lvl4pPr>
      <a:lvl5pPr algn="l" rtl="0" eaLnBrk="1" fontAlgn="base" hangingPunct="1">
        <a:spcBef>
          <a:spcPct val="0"/>
        </a:spcBef>
        <a:spcAft>
          <a:spcPct val="0"/>
        </a:spcAft>
        <a:defRPr sz="3600">
          <a:solidFill>
            <a:schemeClr val="tx2"/>
          </a:solidFill>
          <a:latin typeface="Arial" charset="0"/>
        </a:defRPr>
      </a:lvl5pPr>
      <a:lvl6pPr marL="457200" algn="l" rtl="0" eaLnBrk="1" fontAlgn="base" hangingPunct="1">
        <a:spcBef>
          <a:spcPct val="0"/>
        </a:spcBef>
        <a:spcAft>
          <a:spcPct val="0"/>
        </a:spcAft>
        <a:defRPr sz="3600">
          <a:solidFill>
            <a:schemeClr val="tx2"/>
          </a:solidFill>
          <a:latin typeface="Arial" charset="0"/>
        </a:defRPr>
      </a:lvl6pPr>
      <a:lvl7pPr marL="914400" algn="l" rtl="0" eaLnBrk="1" fontAlgn="base" hangingPunct="1">
        <a:spcBef>
          <a:spcPct val="0"/>
        </a:spcBef>
        <a:spcAft>
          <a:spcPct val="0"/>
        </a:spcAft>
        <a:defRPr sz="3600">
          <a:solidFill>
            <a:schemeClr val="tx2"/>
          </a:solidFill>
          <a:latin typeface="Arial" charset="0"/>
        </a:defRPr>
      </a:lvl7pPr>
      <a:lvl8pPr marL="1371600" algn="l" rtl="0" eaLnBrk="1" fontAlgn="base" hangingPunct="1">
        <a:spcBef>
          <a:spcPct val="0"/>
        </a:spcBef>
        <a:spcAft>
          <a:spcPct val="0"/>
        </a:spcAft>
        <a:defRPr sz="3600">
          <a:solidFill>
            <a:schemeClr val="tx2"/>
          </a:solidFill>
          <a:latin typeface="Arial" charset="0"/>
        </a:defRPr>
      </a:lvl8pPr>
      <a:lvl9pPr marL="1828800" algn="l" rtl="0" eaLnBrk="1" fontAlgn="base" hangingPunct="1">
        <a:spcBef>
          <a:spcPct val="0"/>
        </a:spcBef>
        <a:spcAft>
          <a:spcPct val="0"/>
        </a:spcAft>
        <a:defRPr sz="3600">
          <a:solidFill>
            <a:schemeClr val="tx2"/>
          </a:solidFill>
          <a:latin typeface="Arial" charset="0"/>
        </a:defRPr>
      </a:lvl9pPr>
    </p:titleStyle>
    <p:body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IN" smtClean="0"/>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88F0C06-3FC5-48C4-8436-C7E3A372849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Lst>
  <p:transition advClick="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normAutofit/>
          </a:bodyPr>
          <a:lstStyle/>
          <a:p>
            <a:pPr algn="ctr">
              <a:defRPr/>
            </a:pPr>
            <a:r>
              <a:rPr lang="en-US" sz="3600" b="1" dirty="0" smtClean="0">
                <a:solidFill>
                  <a:srgbClr val="C00000"/>
                </a:solidFill>
                <a:effectLst/>
                <a:latin typeface="Bookman Old Style" pitchFamily="18" charset="0"/>
              </a:rPr>
              <a:t>UNIT II</a:t>
            </a:r>
            <a:endParaRPr lang="en-US" sz="3600" b="1" dirty="0">
              <a:solidFill>
                <a:srgbClr val="C00000"/>
              </a:solidFill>
              <a:effectLst/>
              <a:latin typeface="Bookman Old Style" pitchFamily="18" charset="0"/>
            </a:endParaRPr>
          </a:p>
        </p:txBody>
      </p:sp>
      <p:sp>
        <p:nvSpPr>
          <p:cNvPr id="10243" name="Subtitle 2"/>
          <p:cNvSpPr>
            <a:spLocks noGrp="1"/>
          </p:cNvSpPr>
          <p:nvPr>
            <p:ph type="subTitle" idx="1"/>
          </p:nvPr>
        </p:nvSpPr>
        <p:spPr>
          <a:xfrm>
            <a:off x="762000" y="2514600"/>
            <a:ext cx="7620000" cy="2819400"/>
          </a:xfrm>
        </p:spPr>
        <p:txBody>
          <a:bodyPr/>
          <a:lstStyle/>
          <a:p>
            <a:r>
              <a:rPr lang="en-US" sz="4000" b="1" dirty="0" smtClean="0">
                <a:solidFill>
                  <a:srgbClr val="002060"/>
                </a:solidFill>
                <a:latin typeface="Bookman Old Style" pitchFamily="18" charset="0"/>
              </a:rPr>
              <a:t>THEORY OF PRODUCTION</a:t>
            </a:r>
          </a:p>
          <a:p>
            <a:r>
              <a:rPr lang="en-US" sz="4000" b="1" dirty="0" smtClean="0">
                <a:solidFill>
                  <a:srgbClr val="002060"/>
                </a:solidFill>
                <a:latin typeface="Bookman Old Style" pitchFamily="18" charset="0"/>
              </a:rPr>
              <a:t>&amp;</a:t>
            </a:r>
          </a:p>
          <a:p>
            <a:r>
              <a:rPr lang="en-US" sz="4000" b="1" dirty="0" smtClean="0">
                <a:solidFill>
                  <a:srgbClr val="002060"/>
                </a:solidFill>
                <a:latin typeface="Bookman Old Style" pitchFamily="18" charset="0"/>
              </a:rPr>
              <a:t>COST ANALYSIS</a:t>
            </a:r>
          </a:p>
          <a:p>
            <a:r>
              <a:rPr lang="en-US" sz="4000" b="1" dirty="0" smtClean="0">
                <a:solidFill>
                  <a:srgbClr val="002060"/>
                </a:solidFill>
                <a:latin typeface="Bookman Old Style" pitchFamily="18" charset="0"/>
              </a:rPr>
              <a:t> </a:t>
            </a:r>
            <a:endParaRPr lang="en-US" sz="4000" b="1" dirty="0">
              <a:solidFill>
                <a:srgbClr val="002060"/>
              </a:solidFill>
              <a:latin typeface="Bookman Old Style"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sz="3600" b="1" dirty="0" smtClean="0">
                <a:solidFill>
                  <a:srgbClr val="C00000"/>
                </a:solidFill>
                <a:latin typeface="Bookman Old Style" pitchFamily="18" charset="0"/>
              </a:rPr>
              <a:t>UNIT 2 - TOPICS</a:t>
            </a:r>
            <a:endParaRPr lang="en-US" sz="3600" b="1" dirty="0">
              <a:solidFill>
                <a:srgbClr val="C00000"/>
              </a:solidFill>
              <a:latin typeface="Bookman Old Style" pitchFamily="18" charset="0"/>
            </a:endParaRPr>
          </a:p>
        </p:txBody>
      </p:sp>
      <p:sp>
        <p:nvSpPr>
          <p:cNvPr id="3" name="Content Placeholder 2"/>
          <p:cNvSpPr>
            <a:spLocks noGrp="1"/>
          </p:cNvSpPr>
          <p:nvPr>
            <p:ph idx="1"/>
          </p:nvPr>
        </p:nvSpPr>
        <p:spPr>
          <a:xfrm>
            <a:off x="304800" y="1143000"/>
            <a:ext cx="8610600" cy="5486400"/>
          </a:xfrm>
        </p:spPr>
        <p:txBody>
          <a:bodyPr/>
          <a:lstStyle/>
          <a:p>
            <a:pPr marL="514350" indent="-514350">
              <a:buFont typeface="+mj-lt"/>
              <a:buAutoNum type="arabicPeriod"/>
            </a:pPr>
            <a:r>
              <a:rPr lang="en-US" sz="2600" dirty="0" smtClean="0">
                <a:latin typeface="Book Antiqua" pitchFamily="18" charset="0"/>
              </a:rPr>
              <a:t>Production Function </a:t>
            </a:r>
          </a:p>
          <a:p>
            <a:pPr marL="514350" indent="-514350">
              <a:buFont typeface="+mj-lt"/>
              <a:buAutoNum type="arabicPeriod"/>
            </a:pPr>
            <a:r>
              <a:rPr lang="en-US" sz="2600" dirty="0" smtClean="0">
                <a:latin typeface="Book Antiqua" pitchFamily="18" charset="0"/>
              </a:rPr>
              <a:t>Isoquants</a:t>
            </a:r>
          </a:p>
          <a:p>
            <a:pPr marL="514350" indent="-514350">
              <a:buFont typeface="+mj-lt"/>
              <a:buAutoNum type="arabicPeriod"/>
            </a:pPr>
            <a:r>
              <a:rPr lang="en-US" sz="2600" dirty="0" err="1" smtClean="0">
                <a:latin typeface="Book Antiqua" pitchFamily="18" charset="0"/>
              </a:rPr>
              <a:t>Isocosts</a:t>
            </a:r>
            <a:endParaRPr lang="en-US" sz="2600" dirty="0" smtClean="0">
              <a:latin typeface="Book Antiqua" pitchFamily="18" charset="0"/>
            </a:endParaRPr>
          </a:p>
          <a:p>
            <a:pPr marL="514350" indent="-514350">
              <a:buFont typeface="+mj-lt"/>
              <a:buAutoNum type="arabicPeriod"/>
            </a:pPr>
            <a:r>
              <a:rPr lang="en-US" sz="2600" dirty="0" smtClean="0">
                <a:latin typeface="Book Antiqua" pitchFamily="18" charset="0"/>
              </a:rPr>
              <a:t>Internal and External Economies of Scale</a:t>
            </a:r>
          </a:p>
          <a:p>
            <a:pPr marL="514350" indent="-514350">
              <a:buFont typeface="+mj-lt"/>
              <a:buAutoNum type="arabicPeriod"/>
            </a:pPr>
            <a:r>
              <a:rPr lang="en-US" sz="2600" dirty="0" smtClean="0">
                <a:latin typeface="Book Antiqua" pitchFamily="18" charset="0"/>
              </a:rPr>
              <a:t>Law of Returns</a:t>
            </a:r>
          </a:p>
          <a:p>
            <a:pPr marL="514350" indent="-514350">
              <a:buFont typeface="+mj-lt"/>
              <a:buAutoNum type="arabicPeriod"/>
            </a:pPr>
            <a:r>
              <a:rPr lang="en-US" sz="2600" dirty="0" smtClean="0">
                <a:latin typeface="Book Antiqua" pitchFamily="18" charset="0"/>
              </a:rPr>
              <a:t>Cost Analysis</a:t>
            </a:r>
          </a:p>
          <a:p>
            <a:pPr marL="514350" indent="-514350">
              <a:buFont typeface="+mj-lt"/>
              <a:buAutoNum type="arabicPeriod"/>
            </a:pPr>
            <a:r>
              <a:rPr lang="en-US" sz="2600" dirty="0" smtClean="0">
                <a:latin typeface="Book Antiqua" pitchFamily="18" charset="0"/>
              </a:rPr>
              <a:t>Cost concepts</a:t>
            </a:r>
          </a:p>
          <a:p>
            <a:pPr marL="514350" indent="-514350">
              <a:buFont typeface="+mj-lt"/>
              <a:buAutoNum type="arabicPeriod"/>
            </a:pPr>
            <a:r>
              <a:rPr lang="en-US" sz="2600" dirty="0" smtClean="0">
                <a:latin typeface="Book Antiqua" pitchFamily="18" charset="0"/>
              </a:rPr>
              <a:t>Types of costs</a:t>
            </a:r>
          </a:p>
          <a:p>
            <a:pPr marL="514350" indent="-514350">
              <a:buFont typeface="+mj-lt"/>
              <a:buAutoNum type="arabicPeriod"/>
            </a:pPr>
            <a:r>
              <a:rPr lang="en-US" sz="2600" dirty="0" smtClean="0">
                <a:latin typeface="Book Antiqua" pitchFamily="18" charset="0"/>
              </a:rPr>
              <a:t>Break-even Analysis (BEA)- Determination of Break-Even Point </a:t>
            </a:r>
          </a:p>
          <a:p>
            <a:pPr marL="514350" indent="-514350">
              <a:buFont typeface="+mj-lt"/>
              <a:buAutoNum type="arabicPeriod"/>
            </a:pPr>
            <a:r>
              <a:rPr lang="en-US" sz="2600" dirty="0" smtClean="0">
                <a:latin typeface="Book Antiqua" pitchFamily="18" charset="0"/>
              </a:rPr>
              <a:t>BEP problems</a:t>
            </a:r>
          </a:p>
          <a:p>
            <a:pPr>
              <a:buNone/>
            </a:pPr>
            <a:endParaRPr lang="en-US" sz="2600" dirty="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z="3600" b="1" dirty="0" smtClean="0">
                <a:solidFill>
                  <a:srgbClr val="C00000"/>
                </a:solidFill>
                <a:latin typeface="Bookman Old Style" pitchFamily="18" charset="0"/>
              </a:rPr>
              <a:t>WHAT IS PRODUCTION???</a:t>
            </a:r>
          </a:p>
        </p:txBody>
      </p:sp>
      <p:sp>
        <p:nvSpPr>
          <p:cNvPr id="7171" name="Rectangle 3"/>
          <p:cNvSpPr>
            <a:spLocks noGrp="1" noChangeArrowheads="1"/>
          </p:cNvSpPr>
          <p:nvPr>
            <p:ph idx="1"/>
          </p:nvPr>
        </p:nvSpPr>
        <p:spPr>
          <a:xfrm>
            <a:off x="533401" y="1981200"/>
            <a:ext cx="4953000" cy="3535363"/>
          </a:xfrm>
        </p:spPr>
        <p:txBody>
          <a:bodyPr rtlCol="0">
            <a:normAutofit/>
          </a:bodyPr>
          <a:lstStyle/>
          <a:p>
            <a:pPr algn="just" eaLnBrk="1" fontAlgn="auto" hangingPunct="1">
              <a:spcAft>
                <a:spcPts val="0"/>
              </a:spcAft>
              <a:buFontTx/>
              <a:buNone/>
              <a:defRPr/>
            </a:pPr>
            <a:r>
              <a:rPr lang="en-US" sz="2800" dirty="0" smtClean="0">
                <a:latin typeface="Book Antiqua" pitchFamily="18" charset="0"/>
              </a:rPr>
              <a:t>		Production is an activity that transforms inputs into output.</a:t>
            </a:r>
          </a:p>
          <a:p>
            <a:pPr algn="just" eaLnBrk="1" fontAlgn="auto" hangingPunct="1">
              <a:spcAft>
                <a:spcPts val="0"/>
              </a:spcAft>
              <a:buFontTx/>
              <a:buNone/>
              <a:defRPr/>
            </a:pPr>
            <a:endParaRPr lang="en-US" sz="2800" dirty="0" smtClean="0">
              <a:latin typeface="Book Antiqua" pitchFamily="18" charset="0"/>
            </a:endParaRPr>
          </a:p>
          <a:p>
            <a:pPr algn="just" eaLnBrk="1" fontAlgn="auto" hangingPunct="1">
              <a:spcAft>
                <a:spcPts val="0"/>
              </a:spcAft>
              <a:buFontTx/>
              <a:buNone/>
              <a:defRPr/>
            </a:pPr>
            <a:r>
              <a:rPr lang="en-US" sz="2800" dirty="0" smtClean="0">
                <a:latin typeface="Book Antiqua" pitchFamily="18" charset="0"/>
              </a:rPr>
              <a:t>		It can be defined as the process of creation of utility.</a:t>
            </a:r>
          </a:p>
        </p:txBody>
      </p:sp>
      <p:pic>
        <p:nvPicPr>
          <p:cNvPr id="7172" name="Picture 4"/>
          <p:cNvPicPr>
            <a:picLocks noChangeAspect="1" noChangeArrowheads="1"/>
          </p:cNvPicPr>
          <p:nvPr/>
        </p:nvPicPr>
        <p:blipFill>
          <a:blip r:embed="rId2" cstate="print"/>
          <a:srcRect/>
          <a:stretch>
            <a:fillRect/>
          </a:stretch>
        </p:blipFill>
        <p:spPr bwMode="auto">
          <a:xfrm>
            <a:off x="5791200" y="1981200"/>
            <a:ext cx="3079750" cy="327660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z="3600" b="1" dirty="0" smtClean="0">
                <a:solidFill>
                  <a:srgbClr val="C00000"/>
                </a:solidFill>
                <a:latin typeface="Bookman Old Style" pitchFamily="18" charset="0"/>
              </a:rPr>
              <a:t>PRODUCTION FUNCTION</a:t>
            </a:r>
          </a:p>
        </p:txBody>
      </p:sp>
      <p:sp>
        <p:nvSpPr>
          <p:cNvPr id="5123" name="Rectangle 3"/>
          <p:cNvSpPr>
            <a:spLocks noGrp="1" noChangeArrowheads="1"/>
          </p:cNvSpPr>
          <p:nvPr>
            <p:ph idx="1"/>
          </p:nvPr>
        </p:nvSpPr>
        <p:spPr>
          <a:xfrm>
            <a:off x="457200" y="1600200"/>
            <a:ext cx="8077200" cy="4525963"/>
          </a:xfrm>
        </p:spPr>
        <p:txBody>
          <a:bodyPr rtlCol="0">
            <a:normAutofit/>
          </a:bodyPr>
          <a:lstStyle/>
          <a:p>
            <a:pPr algn="just" eaLnBrk="1" fontAlgn="auto" hangingPunct="1">
              <a:spcAft>
                <a:spcPts val="0"/>
              </a:spcAft>
              <a:buFontTx/>
              <a:buNone/>
              <a:defRPr/>
            </a:pPr>
            <a:r>
              <a:rPr lang="en-US" sz="2800" dirty="0" smtClean="0">
                <a:latin typeface="Book Antiqua" pitchFamily="18" charset="0"/>
              </a:rPr>
              <a:t>		Production Function is purely a technological relationship which expresses the relation between output of a good and the different combinations of inputs used in its production.</a:t>
            </a:r>
          </a:p>
          <a:p>
            <a:pPr algn="just" eaLnBrk="1" fontAlgn="auto" hangingPunct="1">
              <a:spcAft>
                <a:spcPts val="0"/>
              </a:spcAft>
              <a:buFontTx/>
              <a:buNone/>
              <a:defRPr/>
            </a:pPr>
            <a:endParaRPr lang="en-US" sz="2800" dirty="0" smtClean="0">
              <a:latin typeface="Book Antiqua" pitchFamily="18" charset="0"/>
            </a:endParaRPr>
          </a:p>
          <a:p>
            <a:pPr algn="just" eaLnBrk="1" fontAlgn="auto" hangingPunct="1">
              <a:spcAft>
                <a:spcPts val="0"/>
              </a:spcAft>
              <a:buFontTx/>
              <a:buNone/>
              <a:defRPr/>
            </a:pPr>
            <a:r>
              <a:rPr lang="en-US" sz="2800" dirty="0" smtClean="0">
                <a:latin typeface="Book Antiqua" pitchFamily="18" charset="0"/>
              </a:rPr>
              <a:t>		It shows the maximum production obtained from a given set of inputs with a given state of technology.</a:t>
            </a: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z="3200" b="1" dirty="0" smtClean="0">
                <a:solidFill>
                  <a:srgbClr val="C00000"/>
                </a:solidFill>
                <a:latin typeface="Bookman Old Style" pitchFamily="18" charset="0"/>
              </a:rPr>
              <a:t>MATHEMATICAL EXPRESSION</a:t>
            </a:r>
          </a:p>
        </p:txBody>
      </p:sp>
      <p:sp>
        <p:nvSpPr>
          <p:cNvPr id="9219" name="Rectangle 3"/>
          <p:cNvSpPr>
            <a:spLocks noGrp="1" noChangeArrowheads="1"/>
          </p:cNvSpPr>
          <p:nvPr>
            <p:ph idx="1"/>
          </p:nvPr>
        </p:nvSpPr>
        <p:spPr/>
        <p:txBody>
          <a:bodyPr/>
          <a:lstStyle/>
          <a:p>
            <a:pPr eaLnBrk="1" hangingPunct="1">
              <a:buFontTx/>
              <a:buNone/>
            </a:pPr>
            <a:r>
              <a:rPr lang="en-US" dirty="0" smtClean="0">
                <a:latin typeface="Book Antiqua" pitchFamily="18" charset="0"/>
              </a:rPr>
              <a:t>		Production Function can be expresses mathematically in the form of an equation.</a:t>
            </a:r>
          </a:p>
          <a:p>
            <a:pPr algn="ctr" eaLnBrk="1" hangingPunct="1">
              <a:buFontTx/>
              <a:buNone/>
            </a:pPr>
            <a:r>
              <a:rPr lang="en-US" dirty="0" smtClean="0">
                <a:latin typeface="Book Antiqua" pitchFamily="18" charset="0"/>
              </a:rPr>
              <a:t>Q = f (L</a:t>
            </a:r>
            <a:r>
              <a:rPr lang="en-US" sz="1400" dirty="0" smtClean="0">
                <a:latin typeface="Book Antiqua" pitchFamily="18" charset="0"/>
              </a:rPr>
              <a:t>1</a:t>
            </a:r>
            <a:r>
              <a:rPr lang="en-US" dirty="0" smtClean="0">
                <a:latin typeface="Book Antiqua" pitchFamily="18" charset="0"/>
              </a:rPr>
              <a:t>, L</a:t>
            </a:r>
            <a:r>
              <a:rPr lang="en-US" sz="1400" dirty="0" smtClean="0">
                <a:latin typeface="Book Antiqua" pitchFamily="18" charset="0"/>
              </a:rPr>
              <a:t>2</a:t>
            </a:r>
            <a:r>
              <a:rPr lang="en-US" dirty="0" smtClean="0">
                <a:latin typeface="Book Antiqua" pitchFamily="18" charset="0"/>
              </a:rPr>
              <a:t>, C, O, T)</a:t>
            </a:r>
          </a:p>
          <a:p>
            <a:pPr algn="ctr" eaLnBrk="1" hangingPunct="1">
              <a:buFontTx/>
              <a:buNone/>
            </a:pPr>
            <a:endParaRPr lang="en-US" dirty="0" smtClean="0">
              <a:latin typeface="Book Antiqua" pitchFamily="18" charset="0"/>
            </a:endParaRPr>
          </a:p>
          <a:p>
            <a:pPr eaLnBrk="1" hangingPunct="1">
              <a:buFontTx/>
              <a:buNone/>
            </a:pPr>
            <a:r>
              <a:rPr lang="en-US" sz="2400" dirty="0" smtClean="0">
                <a:latin typeface="Book Antiqua" pitchFamily="18" charset="0"/>
              </a:rPr>
              <a:t>Where,  Q= Quantity of production</a:t>
            </a:r>
          </a:p>
          <a:p>
            <a:pPr eaLnBrk="1" hangingPunct="1">
              <a:buFontTx/>
              <a:buNone/>
            </a:pPr>
            <a:r>
              <a:rPr lang="en-US" sz="2400" dirty="0" smtClean="0">
                <a:latin typeface="Book Antiqua" pitchFamily="18" charset="0"/>
              </a:rPr>
              <a:t>              f  = function                   C = Capital</a:t>
            </a:r>
          </a:p>
          <a:p>
            <a:pPr eaLnBrk="1" hangingPunct="1">
              <a:buFontTx/>
              <a:buNone/>
            </a:pPr>
            <a:r>
              <a:rPr lang="en-US" sz="2400" dirty="0" smtClean="0">
                <a:latin typeface="Book Antiqua" pitchFamily="18" charset="0"/>
              </a:rPr>
              <a:t>              L1= Land                       O = Organization</a:t>
            </a:r>
          </a:p>
          <a:p>
            <a:pPr eaLnBrk="1" hangingPunct="1">
              <a:buFontTx/>
              <a:buNone/>
            </a:pPr>
            <a:r>
              <a:rPr lang="en-US" sz="2400" dirty="0" smtClean="0">
                <a:latin typeface="Book Antiqua" pitchFamily="18" charset="0"/>
              </a:rPr>
              <a:t>              L2= </a:t>
            </a:r>
            <a:r>
              <a:rPr lang="en-US" sz="2400" dirty="0" err="1" smtClean="0">
                <a:latin typeface="Book Antiqua" pitchFamily="18" charset="0"/>
              </a:rPr>
              <a:t>Labour</a:t>
            </a:r>
            <a:r>
              <a:rPr lang="en-US" sz="2400" dirty="0" smtClean="0">
                <a:latin typeface="Book Antiqua" pitchFamily="18" charset="0"/>
              </a:rPr>
              <a:t>                    T = Technology</a:t>
            </a:r>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z="3600" b="1" dirty="0" smtClean="0">
                <a:solidFill>
                  <a:srgbClr val="C00000"/>
                </a:solidFill>
                <a:latin typeface="Bookman Old Style" pitchFamily="18" charset="0"/>
              </a:rPr>
              <a:t>ISOQUANT</a:t>
            </a:r>
          </a:p>
        </p:txBody>
      </p:sp>
      <p:sp>
        <p:nvSpPr>
          <p:cNvPr id="26627" name="Rectangle 3"/>
          <p:cNvSpPr>
            <a:spLocks noGrp="1" noChangeArrowheads="1"/>
          </p:cNvSpPr>
          <p:nvPr>
            <p:ph idx="1"/>
          </p:nvPr>
        </p:nvSpPr>
        <p:spPr>
          <a:xfrm>
            <a:off x="609600" y="1752600"/>
            <a:ext cx="7999413" cy="4525963"/>
          </a:xfrm>
        </p:spPr>
        <p:txBody>
          <a:bodyPr rtlCol="0">
            <a:normAutofit/>
          </a:bodyPr>
          <a:lstStyle/>
          <a:p>
            <a:pPr algn="just" eaLnBrk="1" fontAlgn="auto" hangingPunct="1">
              <a:spcAft>
                <a:spcPts val="0"/>
              </a:spcAft>
              <a:buFontTx/>
              <a:buNone/>
              <a:defRPr/>
            </a:pPr>
            <a:r>
              <a:rPr lang="en-US" sz="2800" dirty="0" smtClean="0">
                <a:latin typeface="Book Antiqua" pitchFamily="18" charset="0"/>
              </a:rPr>
              <a:t>		</a:t>
            </a:r>
            <a:r>
              <a:rPr lang="en-US" sz="2800" b="1" dirty="0" smtClean="0">
                <a:latin typeface="Book Antiqua" pitchFamily="18" charset="0"/>
              </a:rPr>
              <a:t>An </a:t>
            </a:r>
            <a:r>
              <a:rPr lang="en-US" sz="2800" b="1" dirty="0" err="1" smtClean="0">
                <a:latin typeface="Book Antiqua" pitchFamily="18" charset="0"/>
              </a:rPr>
              <a:t>Isoquant</a:t>
            </a:r>
            <a:r>
              <a:rPr lang="en-US" sz="2800" b="1" dirty="0" smtClean="0">
                <a:latin typeface="Book Antiqua" pitchFamily="18" charset="0"/>
              </a:rPr>
              <a:t> is a curve representing the various combinations of two inputs that produce the same amount of output.</a:t>
            </a:r>
          </a:p>
          <a:p>
            <a:pPr algn="just" eaLnBrk="1" fontAlgn="auto" hangingPunct="1">
              <a:spcAft>
                <a:spcPts val="0"/>
              </a:spcAft>
              <a:buFontTx/>
              <a:buNone/>
              <a:defRPr/>
            </a:pPr>
            <a:endParaRPr lang="en-US" sz="2800" b="1" dirty="0" smtClean="0">
              <a:latin typeface="Book Antiqua" pitchFamily="18" charset="0"/>
            </a:endParaRPr>
          </a:p>
          <a:p>
            <a:pPr algn="just" eaLnBrk="1" fontAlgn="auto" hangingPunct="1">
              <a:spcAft>
                <a:spcPts val="0"/>
              </a:spcAft>
              <a:buFontTx/>
              <a:buNone/>
              <a:defRPr/>
            </a:pPr>
            <a:r>
              <a:rPr lang="en-US" sz="2800" b="1" dirty="0" smtClean="0">
                <a:latin typeface="Book Antiqua" pitchFamily="18" charset="0"/>
              </a:rPr>
              <a:t>		An </a:t>
            </a:r>
            <a:r>
              <a:rPr lang="en-US" sz="2800" b="1" dirty="0" err="1" smtClean="0">
                <a:latin typeface="Book Antiqua" pitchFamily="18" charset="0"/>
              </a:rPr>
              <a:t>isoquant</a:t>
            </a:r>
            <a:r>
              <a:rPr lang="en-US" sz="2800" b="1" dirty="0" smtClean="0">
                <a:latin typeface="Book Antiqua" pitchFamily="18" charset="0"/>
              </a:rPr>
              <a:t> is also known as </a:t>
            </a:r>
            <a:r>
              <a:rPr lang="en-US" sz="2800" b="1" dirty="0" err="1" smtClean="0">
                <a:latin typeface="Book Antiqua" pitchFamily="18" charset="0"/>
              </a:rPr>
              <a:t>iso</a:t>
            </a:r>
            <a:r>
              <a:rPr lang="en-US" sz="2800" b="1" dirty="0" smtClean="0">
                <a:latin typeface="Book Antiqua" pitchFamily="18" charset="0"/>
              </a:rPr>
              <a:t>-product curve, equal – product curve or production indifference curve.</a:t>
            </a:r>
            <a:endParaRPr lang="en-US"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isoquantmap"/>
          <p:cNvPicPr>
            <a:picLocks noChangeAspect="1" noChangeArrowheads="1"/>
          </p:cNvPicPr>
          <p:nvPr/>
        </p:nvPicPr>
        <p:blipFill>
          <a:blip r:embed="rId2" cstate="print"/>
          <a:srcRect/>
          <a:stretch>
            <a:fillRect/>
          </a:stretch>
        </p:blipFill>
        <p:spPr bwMode="auto">
          <a:xfrm>
            <a:off x="990600" y="0"/>
            <a:ext cx="7620000" cy="647700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rtlCol="0">
            <a:normAutofit/>
          </a:bodyPr>
          <a:lstStyle/>
          <a:p>
            <a:pPr eaLnBrk="1" fontAlgn="auto" hangingPunct="1">
              <a:spcAft>
                <a:spcPts val="0"/>
              </a:spcAft>
              <a:defRPr/>
            </a:pPr>
            <a:r>
              <a:rPr lang="en-US" sz="3600" b="1" dirty="0" smtClean="0">
                <a:solidFill>
                  <a:srgbClr val="C00000"/>
                </a:solidFill>
                <a:latin typeface="Bookman Old Style" pitchFamily="18" charset="0"/>
              </a:rPr>
              <a:t>Properties of Isoquants</a:t>
            </a:r>
          </a:p>
        </p:txBody>
      </p:sp>
      <p:sp>
        <p:nvSpPr>
          <p:cNvPr id="29699" name="Rectangle 3"/>
          <p:cNvSpPr>
            <a:spLocks noGrp="1" noChangeArrowheads="1"/>
          </p:cNvSpPr>
          <p:nvPr>
            <p:ph idx="1"/>
          </p:nvPr>
        </p:nvSpPr>
        <p:spPr>
          <a:xfrm>
            <a:off x="609600" y="1828800"/>
            <a:ext cx="8305800" cy="4297363"/>
          </a:xfrm>
        </p:spPr>
        <p:txBody>
          <a:bodyPr/>
          <a:lstStyle/>
          <a:p>
            <a:pPr eaLnBrk="1" hangingPunct="1">
              <a:buClr>
                <a:srgbClr val="000099"/>
              </a:buClr>
              <a:buFont typeface="Wingdings" pitchFamily="2" charset="2"/>
              <a:buChar char="ü"/>
            </a:pPr>
            <a:r>
              <a:rPr lang="en-US" sz="2800" b="1" dirty="0" smtClean="0">
                <a:latin typeface="Book Antiqua" pitchFamily="18" charset="0"/>
              </a:rPr>
              <a:t> An Isoquants is downward sloping to the right</a:t>
            </a:r>
          </a:p>
          <a:p>
            <a:pPr eaLnBrk="1" hangingPunct="1">
              <a:buClr>
                <a:srgbClr val="000099"/>
              </a:buClr>
              <a:buFont typeface="Wingdings" pitchFamily="2" charset="2"/>
              <a:buChar char="ü"/>
            </a:pPr>
            <a:r>
              <a:rPr lang="en-US" sz="2800" b="1" dirty="0" smtClean="0">
                <a:latin typeface="Book Antiqua" pitchFamily="18" charset="0"/>
              </a:rPr>
              <a:t> Higher Iso-quant represents larger output</a:t>
            </a:r>
          </a:p>
          <a:p>
            <a:pPr eaLnBrk="1" hangingPunct="1">
              <a:buClr>
                <a:srgbClr val="000099"/>
              </a:buClr>
              <a:buFont typeface="Wingdings" pitchFamily="2" charset="2"/>
              <a:buChar char="ü"/>
            </a:pPr>
            <a:r>
              <a:rPr lang="en-US" sz="2800" b="1" dirty="0" smtClean="0">
                <a:latin typeface="Book Antiqua" pitchFamily="18" charset="0"/>
              </a:rPr>
              <a:t> No two Isoquants intersect or touch each other</a:t>
            </a:r>
          </a:p>
          <a:p>
            <a:pPr eaLnBrk="1" hangingPunct="1">
              <a:buClr>
                <a:srgbClr val="000099"/>
              </a:buClr>
              <a:buFont typeface="Wingdings" pitchFamily="2" charset="2"/>
              <a:buChar char="ü"/>
            </a:pPr>
            <a:r>
              <a:rPr lang="en-US" sz="2800" b="1" dirty="0" smtClean="0">
                <a:latin typeface="Book Antiqua" pitchFamily="18" charset="0"/>
              </a:rPr>
              <a:t> </a:t>
            </a:r>
            <a:r>
              <a:rPr lang="en-US" sz="2800" b="1" dirty="0" err="1" smtClean="0">
                <a:latin typeface="Book Antiqua" pitchFamily="18" charset="0"/>
              </a:rPr>
              <a:t>Isoquants</a:t>
            </a:r>
            <a:r>
              <a:rPr lang="en-US" sz="2800" b="1" dirty="0" smtClean="0">
                <a:latin typeface="Book Antiqua" pitchFamily="18" charset="0"/>
              </a:rPr>
              <a:t>  are convex to the origin.</a:t>
            </a:r>
          </a:p>
        </p:txBody>
      </p:sp>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381000" y="685800"/>
            <a:ext cx="8229600" cy="3916363"/>
          </a:xfrm>
        </p:spPr>
        <p:txBody>
          <a:bodyPr rtlCol="0">
            <a:normAutofit/>
          </a:bodyPr>
          <a:lstStyle/>
          <a:p>
            <a:pPr algn="ctr" eaLnBrk="1" fontAlgn="auto" hangingPunct="1">
              <a:lnSpc>
                <a:spcPct val="90000"/>
              </a:lnSpc>
              <a:spcAft>
                <a:spcPts val="0"/>
              </a:spcAft>
              <a:buFontTx/>
              <a:buNone/>
              <a:defRPr/>
            </a:pPr>
            <a:r>
              <a:rPr lang="en-US" sz="3600" dirty="0" smtClean="0">
                <a:solidFill>
                  <a:srgbClr val="C00000"/>
                </a:solidFill>
                <a:latin typeface="Bookman Old Style" pitchFamily="18" charset="0"/>
              </a:rPr>
              <a:t>	</a:t>
            </a:r>
            <a:r>
              <a:rPr lang="en-US" sz="3600" b="1" dirty="0" smtClean="0">
                <a:solidFill>
                  <a:srgbClr val="C00000"/>
                </a:solidFill>
                <a:latin typeface="Bookman Old Style" pitchFamily="18" charset="0"/>
              </a:rPr>
              <a:t>ISOCOSTS</a:t>
            </a:r>
          </a:p>
          <a:p>
            <a:pPr eaLnBrk="1" fontAlgn="auto" hangingPunct="1">
              <a:lnSpc>
                <a:spcPct val="90000"/>
              </a:lnSpc>
              <a:spcAft>
                <a:spcPts val="0"/>
              </a:spcAft>
              <a:buFontTx/>
              <a:buNone/>
              <a:defRPr/>
            </a:pPr>
            <a:endParaRPr lang="en-US" b="1" dirty="0" smtClean="0">
              <a:solidFill>
                <a:srgbClr val="000099"/>
              </a:solidFill>
              <a:latin typeface="Castellar" pitchFamily="18" charset="0"/>
            </a:endParaRPr>
          </a:p>
          <a:p>
            <a:pPr algn="just" eaLnBrk="1" fontAlgn="auto" hangingPunct="1">
              <a:lnSpc>
                <a:spcPct val="90000"/>
              </a:lnSpc>
              <a:spcAft>
                <a:spcPts val="0"/>
              </a:spcAft>
              <a:buFontTx/>
              <a:buNone/>
              <a:defRPr/>
            </a:pPr>
            <a:r>
              <a:rPr lang="en-US" dirty="0" smtClean="0">
                <a:solidFill>
                  <a:srgbClr val="000099"/>
                </a:solidFill>
                <a:latin typeface="Book Antiqua" pitchFamily="18" charset="0"/>
              </a:rPr>
              <a:t>	</a:t>
            </a:r>
            <a:r>
              <a:rPr lang="en-US" sz="2800" dirty="0" smtClean="0">
                <a:latin typeface="Book Antiqua" pitchFamily="18" charset="0"/>
              </a:rPr>
              <a:t>Isocosts refers to that cost curve that represents the combination of inputs that will cost the producer the same amount of money.</a:t>
            </a:r>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Line 4"/>
          <p:cNvSpPr>
            <a:spLocks noChangeShapeType="1"/>
          </p:cNvSpPr>
          <p:nvPr/>
        </p:nvSpPr>
        <p:spPr bwMode="auto">
          <a:xfrm>
            <a:off x="2209800" y="5410200"/>
            <a:ext cx="5029200" cy="0"/>
          </a:xfrm>
          <a:prstGeom prst="line">
            <a:avLst/>
          </a:prstGeom>
          <a:noFill/>
          <a:ln w="9525">
            <a:solidFill>
              <a:schemeClr val="tx1"/>
            </a:solidFill>
            <a:round/>
            <a:headEnd/>
            <a:tailEnd type="triangle" w="med" len="med"/>
          </a:ln>
        </p:spPr>
        <p:txBody>
          <a:bodyPr/>
          <a:lstStyle/>
          <a:p>
            <a:endParaRPr lang="en-US"/>
          </a:p>
        </p:txBody>
      </p:sp>
      <p:sp>
        <p:nvSpPr>
          <p:cNvPr id="31747" name="Line 5"/>
          <p:cNvSpPr>
            <a:spLocks noChangeShapeType="1"/>
          </p:cNvSpPr>
          <p:nvPr/>
        </p:nvSpPr>
        <p:spPr bwMode="auto">
          <a:xfrm flipV="1">
            <a:off x="2209800" y="914400"/>
            <a:ext cx="0" cy="4495800"/>
          </a:xfrm>
          <a:prstGeom prst="line">
            <a:avLst/>
          </a:prstGeom>
          <a:noFill/>
          <a:ln w="9525">
            <a:solidFill>
              <a:schemeClr val="tx1"/>
            </a:solidFill>
            <a:round/>
            <a:headEnd/>
            <a:tailEnd type="triangle" w="med" len="med"/>
          </a:ln>
        </p:spPr>
        <p:txBody>
          <a:bodyPr/>
          <a:lstStyle/>
          <a:p>
            <a:endParaRPr lang="en-US"/>
          </a:p>
        </p:txBody>
      </p:sp>
      <p:sp>
        <p:nvSpPr>
          <p:cNvPr id="31748" name="Line 6"/>
          <p:cNvSpPr>
            <a:spLocks noChangeShapeType="1"/>
          </p:cNvSpPr>
          <p:nvPr/>
        </p:nvSpPr>
        <p:spPr bwMode="auto">
          <a:xfrm>
            <a:off x="2209800" y="3505200"/>
            <a:ext cx="1371600" cy="1905000"/>
          </a:xfrm>
          <a:prstGeom prst="line">
            <a:avLst/>
          </a:prstGeom>
          <a:noFill/>
          <a:ln w="9525">
            <a:solidFill>
              <a:schemeClr val="tx1"/>
            </a:solidFill>
            <a:round/>
            <a:headEnd/>
            <a:tailEnd/>
          </a:ln>
        </p:spPr>
        <p:txBody>
          <a:bodyPr/>
          <a:lstStyle/>
          <a:p>
            <a:endParaRPr lang="en-US"/>
          </a:p>
        </p:txBody>
      </p:sp>
      <p:sp>
        <p:nvSpPr>
          <p:cNvPr id="31749" name="Line 7"/>
          <p:cNvSpPr>
            <a:spLocks noChangeShapeType="1"/>
          </p:cNvSpPr>
          <p:nvPr/>
        </p:nvSpPr>
        <p:spPr bwMode="auto">
          <a:xfrm>
            <a:off x="2209800" y="2514600"/>
            <a:ext cx="1981200" cy="2895600"/>
          </a:xfrm>
          <a:prstGeom prst="line">
            <a:avLst/>
          </a:prstGeom>
          <a:noFill/>
          <a:ln w="9525">
            <a:solidFill>
              <a:schemeClr val="tx1"/>
            </a:solidFill>
            <a:round/>
            <a:headEnd/>
            <a:tailEnd/>
          </a:ln>
        </p:spPr>
        <p:txBody>
          <a:bodyPr/>
          <a:lstStyle/>
          <a:p>
            <a:endParaRPr lang="en-US"/>
          </a:p>
        </p:txBody>
      </p:sp>
      <p:sp>
        <p:nvSpPr>
          <p:cNvPr id="31750" name="Line 8"/>
          <p:cNvSpPr>
            <a:spLocks noChangeShapeType="1"/>
          </p:cNvSpPr>
          <p:nvPr/>
        </p:nvSpPr>
        <p:spPr bwMode="auto">
          <a:xfrm>
            <a:off x="2209800" y="1752600"/>
            <a:ext cx="2590800" cy="3657600"/>
          </a:xfrm>
          <a:prstGeom prst="line">
            <a:avLst/>
          </a:prstGeom>
          <a:noFill/>
          <a:ln w="9525">
            <a:solidFill>
              <a:schemeClr val="tx1"/>
            </a:solidFill>
            <a:round/>
            <a:headEnd/>
            <a:tailEnd/>
          </a:ln>
        </p:spPr>
        <p:txBody>
          <a:bodyPr/>
          <a:lstStyle/>
          <a:p>
            <a:endParaRPr lang="en-US"/>
          </a:p>
        </p:txBody>
      </p:sp>
      <p:sp>
        <p:nvSpPr>
          <p:cNvPr id="31751" name="Text Box 9"/>
          <p:cNvSpPr txBox="1">
            <a:spLocks noChangeArrowheads="1"/>
          </p:cNvSpPr>
          <p:nvPr/>
        </p:nvSpPr>
        <p:spPr bwMode="auto">
          <a:xfrm>
            <a:off x="838200" y="914400"/>
            <a:ext cx="2057400" cy="457200"/>
          </a:xfrm>
          <a:prstGeom prst="rect">
            <a:avLst/>
          </a:prstGeom>
          <a:noFill/>
          <a:ln w="9525">
            <a:noFill/>
            <a:miter lim="800000"/>
            <a:headEnd/>
            <a:tailEnd/>
          </a:ln>
        </p:spPr>
        <p:txBody>
          <a:bodyPr>
            <a:spAutoFit/>
          </a:bodyPr>
          <a:lstStyle/>
          <a:p>
            <a:pPr>
              <a:spcBef>
                <a:spcPct val="50000"/>
              </a:spcBef>
            </a:pPr>
            <a:r>
              <a:rPr lang="en-US" sz="2400" b="1">
                <a:solidFill>
                  <a:srgbClr val="006600"/>
                </a:solidFill>
              </a:rPr>
              <a:t>Capital</a:t>
            </a:r>
          </a:p>
        </p:txBody>
      </p:sp>
      <p:sp>
        <p:nvSpPr>
          <p:cNvPr id="31752" name="Text Box 10"/>
          <p:cNvSpPr txBox="1">
            <a:spLocks noChangeArrowheads="1"/>
          </p:cNvSpPr>
          <p:nvPr/>
        </p:nvSpPr>
        <p:spPr bwMode="auto">
          <a:xfrm>
            <a:off x="7086600" y="5562600"/>
            <a:ext cx="2057400" cy="457200"/>
          </a:xfrm>
          <a:prstGeom prst="rect">
            <a:avLst/>
          </a:prstGeom>
          <a:noFill/>
          <a:ln w="9525">
            <a:noFill/>
            <a:miter lim="800000"/>
            <a:headEnd/>
            <a:tailEnd/>
          </a:ln>
        </p:spPr>
        <p:txBody>
          <a:bodyPr>
            <a:spAutoFit/>
          </a:bodyPr>
          <a:lstStyle/>
          <a:p>
            <a:pPr>
              <a:spcBef>
                <a:spcPct val="50000"/>
              </a:spcBef>
            </a:pPr>
            <a:r>
              <a:rPr lang="en-US" sz="2400" b="1">
                <a:solidFill>
                  <a:srgbClr val="006600"/>
                </a:solidFill>
              </a:rPr>
              <a:t>Labour</a:t>
            </a:r>
          </a:p>
        </p:txBody>
      </p:sp>
      <p:sp>
        <p:nvSpPr>
          <p:cNvPr id="31753" name="Text Box 11"/>
          <p:cNvSpPr txBox="1">
            <a:spLocks noChangeArrowheads="1"/>
          </p:cNvSpPr>
          <p:nvPr/>
        </p:nvSpPr>
        <p:spPr bwMode="auto">
          <a:xfrm>
            <a:off x="1371600" y="3124200"/>
            <a:ext cx="1143000" cy="519113"/>
          </a:xfrm>
          <a:prstGeom prst="rect">
            <a:avLst/>
          </a:prstGeom>
          <a:noFill/>
          <a:ln w="9525">
            <a:noFill/>
            <a:miter lim="800000"/>
            <a:headEnd/>
            <a:tailEnd/>
          </a:ln>
        </p:spPr>
        <p:txBody>
          <a:bodyPr>
            <a:spAutoFit/>
          </a:bodyPr>
          <a:lstStyle/>
          <a:p>
            <a:pPr>
              <a:spcBef>
                <a:spcPct val="50000"/>
              </a:spcBef>
            </a:pPr>
            <a:r>
              <a:rPr lang="en-US" sz="2800">
                <a:solidFill>
                  <a:srgbClr val="000099"/>
                </a:solidFill>
                <a:latin typeface="Arial" charset="0"/>
              </a:rPr>
              <a:t>IC 1</a:t>
            </a:r>
          </a:p>
        </p:txBody>
      </p:sp>
      <p:sp>
        <p:nvSpPr>
          <p:cNvPr id="31754" name="Text Box 12"/>
          <p:cNvSpPr txBox="1">
            <a:spLocks noChangeArrowheads="1"/>
          </p:cNvSpPr>
          <p:nvPr/>
        </p:nvSpPr>
        <p:spPr bwMode="auto">
          <a:xfrm>
            <a:off x="1371600" y="2209800"/>
            <a:ext cx="1143000" cy="519113"/>
          </a:xfrm>
          <a:prstGeom prst="rect">
            <a:avLst/>
          </a:prstGeom>
          <a:noFill/>
          <a:ln w="9525">
            <a:noFill/>
            <a:miter lim="800000"/>
            <a:headEnd/>
            <a:tailEnd/>
          </a:ln>
        </p:spPr>
        <p:txBody>
          <a:bodyPr>
            <a:spAutoFit/>
          </a:bodyPr>
          <a:lstStyle/>
          <a:p>
            <a:pPr>
              <a:spcBef>
                <a:spcPct val="50000"/>
              </a:spcBef>
            </a:pPr>
            <a:r>
              <a:rPr lang="en-US" sz="2800">
                <a:solidFill>
                  <a:srgbClr val="000099"/>
                </a:solidFill>
                <a:latin typeface="Arial" charset="0"/>
              </a:rPr>
              <a:t>IC 2</a:t>
            </a:r>
          </a:p>
        </p:txBody>
      </p:sp>
      <p:sp>
        <p:nvSpPr>
          <p:cNvPr id="31755" name="Text Box 13"/>
          <p:cNvSpPr txBox="1">
            <a:spLocks noChangeArrowheads="1"/>
          </p:cNvSpPr>
          <p:nvPr/>
        </p:nvSpPr>
        <p:spPr bwMode="auto">
          <a:xfrm>
            <a:off x="1371600" y="1447800"/>
            <a:ext cx="1143000" cy="519113"/>
          </a:xfrm>
          <a:prstGeom prst="rect">
            <a:avLst/>
          </a:prstGeom>
          <a:noFill/>
          <a:ln w="9525">
            <a:noFill/>
            <a:miter lim="800000"/>
            <a:headEnd/>
            <a:tailEnd/>
          </a:ln>
        </p:spPr>
        <p:txBody>
          <a:bodyPr>
            <a:spAutoFit/>
          </a:bodyPr>
          <a:lstStyle/>
          <a:p>
            <a:pPr>
              <a:spcBef>
                <a:spcPct val="50000"/>
              </a:spcBef>
            </a:pPr>
            <a:r>
              <a:rPr lang="en-US" sz="2800">
                <a:solidFill>
                  <a:srgbClr val="000099"/>
                </a:solidFill>
                <a:latin typeface="Arial" charset="0"/>
              </a:rPr>
              <a:t>IC 3</a:t>
            </a:r>
          </a:p>
        </p:txBody>
      </p:sp>
      <p:sp>
        <p:nvSpPr>
          <p:cNvPr id="31756" name="Text Box 14"/>
          <p:cNvSpPr txBox="1">
            <a:spLocks noChangeArrowheads="1"/>
          </p:cNvSpPr>
          <p:nvPr/>
        </p:nvSpPr>
        <p:spPr bwMode="auto">
          <a:xfrm>
            <a:off x="3962400" y="1143000"/>
            <a:ext cx="3124200" cy="641350"/>
          </a:xfrm>
          <a:prstGeom prst="rect">
            <a:avLst/>
          </a:prstGeom>
          <a:noFill/>
          <a:ln w="9525">
            <a:noFill/>
            <a:miter lim="800000"/>
            <a:headEnd/>
            <a:tailEnd/>
          </a:ln>
        </p:spPr>
        <p:txBody>
          <a:bodyPr>
            <a:spAutoFit/>
          </a:bodyPr>
          <a:lstStyle/>
          <a:p>
            <a:pPr>
              <a:spcBef>
                <a:spcPct val="50000"/>
              </a:spcBef>
            </a:pPr>
            <a:r>
              <a:rPr lang="en-US" sz="3600" b="1" dirty="0">
                <a:solidFill>
                  <a:srgbClr val="C00000"/>
                </a:solidFill>
                <a:latin typeface="Bookman Old Style" pitchFamily="18" charset="0"/>
              </a:rPr>
              <a:t>ISOCOSTS</a:t>
            </a:r>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0" y="990600"/>
            <a:ext cx="8839200" cy="5181600"/>
          </a:xfrm>
        </p:spPr>
        <p:txBody>
          <a:bodyPr rtlCol="0">
            <a:noAutofit/>
          </a:bodyPr>
          <a:lstStyle/>
          <a:p>
            <a:pPr marL="533400" indent="-533400" eaLnBrk="1" fontAlgn="auto" hangingPunct="1">
              <a:spcAft>
                <a:spcPts val="0"/>
              </a:spcAft>
              <a:buFontTx/>
              <a:buNone/>
              <a:defRPr/>
            </a:pPr>
            <a:r>
              <a:rPr lang="en-US" sz="2600" dirty="0" smtClean="0">
                <a:solidFill>
                  <a:srgbClr val="006600"/>
                </a:solidFill>
                <a:latin typeface="Book Antiqua" pitchFamily="18" charset="0"/>
              </a:rPr>
              <a:t>	</a:t>
            </a:r>
            <a:r>
              <a:rPr lang="en-US" sz="2600" dirty="0" smtClean="0">
                <a:latin typeface="Book Antiqua" pitchFamily="18" charset="0"/>
              </a:rPr>
              <a:t>There are two methods by which output can be raised:</a:t>
            </a:r>
          </a:p>
          <a:p>
            <a:pPr marL="533400" indent="-533400" eaLnBrk="1" fontAlgn="auto" hangingPunct="1">
              <a:spcAft>
                <a:spcPts val="0"/>
              </a:spcAft>
              <a:buFontTx/>
              <a:buNone/>
              <a:defRPr/>
            </a:pPr>
            <a:endParaRPr lang="en-US" sz="2600" dirty="0" smtClean="0">
              <a:latin typeface="Book Antiqua" pitchFamily="18" charset="0"/>
            </a:endParaRPr>
          </a:p>
          <a:p>
            <a:pPr marL="533400" indent="-533400" eaLnBrk="1" fontAlgn="auto" hangingPunct="1">
              <a:spcAft>
                <a:spcPts val="0"/>
              </a:spcAft>
              <a:buFontTx/>
              <a:buAutoNum type="arabicPeriod"/>
              <a:defRPr/>
            </a:pPr>
            <a:r>
              <a:rPr lang="en-US" sz="2600" dirty="0" smtClean="0">
                <a:latin typeface="Book Antiqua" pitchFamily="18" charset="0"/>
              </a:rPr>
              <a:t>Changing some inputs</a:t>
            </a:r>
          </a:p>
          <a:p>
            <a:pPr marL="533400" indent="-533400" eaLnBrk="1" fontAlgn="auto" hangingPunct="1">
              <a:spcAft>
                <a:spcPts val="0"/>
              </a:spcAft>
              <a:buFontTx/>
              <a:buAutoNum type="arabicPeriod"/>
              <a:defRPr/>
            </a:pPr>
            <a:r>
              <a:rPr lang="en-US" sz="2600" dirty="0" smtClean="0">
                <a:latin typeface="Book Antiqua" pitchFamily="18" charset="0"/>
              </a:rPr>
              <a:t>Changing all inputs</a:t>
            </a:r>
          </a:p>
          <a:p>
            <a:pPr marL="533400" indent="-533400" eaLnBrk="1" fontAlgn="auto" hangingPunct="1">
              <a:spcAft>
                <a:spcPts val="0"/>
              </a:spcAft>
              <a:buFontTx/>
              <a:buNone/>
              <a:defRPr/>
            </a:pPr>
            <a:endParaRPr lang="en-US" sz="2600" b="1" dirty="0" smtClean="0">
              <a:latin typeface="Book Antiqua" pitchFamily="18" charset="0"/>
            </a:endParaRPr>
          </a:p>
          <a:p>
            <a:pPr marL="533400" indent="-533400" eaLnBrk="1" fontAlgn="auto" hangingPunct="1">
              <a:spcAft>
                <a:spcPts val="0"/>
              </a:spcAft>
              <a:buFontTx/>
              <a:buNone/>
              <a:defRPr/>
            </a:pPr>
            <a:r>
              <a:rPr lang="en-US" sz="2600" b="1" dirty="0" smtClean="0">
                <a:solidFill>
                  <a:srgbClr val="0070C0"/>
                </a:solidFill>
                <a:latin typeface="Book Antiqua" pitchFamily="18" charset="0"/>
              </a:rPr>
              <a:t>Changing some inputs   </a:t>
            </a:r>
            <a:r>
              <a:rPr lang="en-US" sz="2600" b="1" dirty="0" smtClean="0">
                <a:latin typeface="Book Antiqua" pitchFamily="18" charset="0"/>
              </a:rPr>
              <a:t>-</a:t>
            </a:r>
            <a:r>
              <a:rPr lang="en-US" sz="2600" b="1" dirty="0" smtClean="0">
                <a:solidFill>
                  <a:srgbClr val="0070C0"/>
                </a:solidFill>
                <a:latin typeface="Book Antiqua" pitchFamily="18" charset="0"/>
              </a:rPr>
              <a:t>     </a:t>
            </a:r>
            <a:r>
              <a:rPr lang="en-US" sz="2600" dirty="0" smtClean="0">
                <a:latin typeface="Book Antiqua" pitchFamily="18" charset="0"/>
              </a:rPr>
              <a:t>Law of Variable proportions                     </a:t>
            </a:r>
          </a:p>
          <a:p>
            <a:pPr marL="533400" indent="-533400" eaLnBrk="1" fontAlgn="auto" hangingPunct="1">
              <a:spcAft>
                <a:spcPts val="0"/>
              </a:spcAft>
              <a:buFontTx/>
              <a:buNone/>
              <a:defRPr/>
            </a:pPr>
            <a:r>
              <a:rPr lang="en-US" sz="2600" dirty="0" smtClean="0">
                <a:latin typeface="Book Antiqua" pitchFamily="18" charset="0"/>
              </a:rPr>
              <a:t>                                         (or) Law of Diminishing returns</a:t>
            </a:r>
          </a:p>
          <a:p>
            <a:pPr marL="533400" indent="-533400" eaLnBrk="1" fontAlgn="auto" hangingPunct="1">
              <a:spcAft>
                <a:spcPts val="0"/>
              </a:spcAft>
              <a:buFontTx/>
              <a:buNone/>
              <a:defRPr/>
            </a:pPr>
            <a:endParaRPr lang="en-US" sz="2600" dirty="0" smtClean="0">
              <a:latin typeface="Book Antiqua" pitchFamily="18" charset="0"/>
            </a:endParaRPr>
          </a:p>
          <a:p>
            <a:pPr marL="533400" indent="-533400" eaLnBrk="1" fontAlgn="auto" hangingPunct="1">
              <a:spcAft>
                <a:spcPts val="0"/>
              </a:spcAft>
              <a:buFontTx/>
              <a:buNone/>
              <a:defRPr/>
            </a:pPr>
            <a:r>
              <a:rPr lang="en-US" sz="2600" dirty="0" smtClean="0">
                <a:latin typeface="Book Antiqua" pitchFamily="18" charset="0"/>
              </a:rPr>
              <a:t>    </a:t>
            </a:r>
            <a:r>
              <a:rPr lang="en-US" sz="2600" b="1" dirty="0" smtClean="0">
                <a:solidFill>
                  <a:srgbClr val="0070C0"/>
                </a:solidFill>
                <a:latin typeface="Book Antiqua" pitchFamily="18" charset="0"/>
              </a:rPr>
              <a:t>Changing all inputs    </a:t>
            </a:r>
            <a:r>
              <a:rPr lang="en-US" sz="2600" b="1" dirty="0" smtClean="0">
                <a:latin typeface="Book Antiqua" pitchFamily="18" charset="0"/>
              </a:rPr>
              <a:t>-   </a:t>
            </a:r>
            <a:r>
              <a:rPr lang="en-US" sz="2600" b="1" dirty="0" smtClean="0">
                <a:solidFill>
                  <a:srgbClr val="0070C0"/>
                </a:solidFill>
                <a:latin typeface="Book Antiqua" pitchFamily="18" charset="0"/>
              </a:rPr>
              <a:t>      </a:t>
            </a:r>
            <a:r>
              <a:rPr lang="en-US" sz="2600" dirty="0" smtClean="0">
                <a:latin typeface="Book Antiqua" pitchFamily="18" charset="0"/>
              </a:rPr>
              <a:t>Returns to Scale</a:t>
            </a:r>
            <a:r>
              <a:rPr lang="en-US" sz="2600" b="1" dirty="0" smtClean="0">
                <a:latin typeface="Book Antiqua" pitchFamily="18" charset="0"/>
              </a:rPr>
              <a:t> </a:t>
            </a:r>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381000"/>
            <a:ext cx="8001000" cy="1143000"/>
          </a:xfrm>
        </p:spPr>
        <p:txBody>
          <a:bodyPr/>
          <a:lstStyle/>
          <a:p>
            <a:pPr eaLnBrk="1" hangingPunct="1"/>
            <a:r>
              <a:rPr lang="en-US" sz="3200" b="1" dirty="0" smtClean="0">
                <a:solidFill>
                  <a:srgbClr val="C00000"/>
                </a:solidFill>
                <a:latin typeface="Bookman Old Style" pitchFamily="18" charset="0"/>
              </a:rPr>
              <a:t>LAW OF VARIABLE PROPORTIONS</a:t>
            </a:r>
          </a:p>
        </p:txBody>
      </p:sp>
      <p:sp>
        <p:nvSpPr>
          <p:cNvPr id="8195" name="Rectangle 3"/>
          <p:cNvSpPr>
            <a:spLocks noGrp="1" noChangeArrowheads="1"/>
          </p:cNvSpPr>
          <p:nvPr>
            <p:ph idx="1"/>
          </p:nvPr>
        </p:nvSpPr>
        <p:spPr/>
        <p:txBody>
          <a:bodyPr rtlCol="0">
            <a:normAutofit/>
          </a:bodyPr>
          <a:lstStyle/>
          <a:p>
            <a:pPr algn="just" eaLnBrk="1" fontAlgn="auto" hangingPunct="1">
              <a:lnSpc>
                <a:spcPct val="90000"/>
              </a:lnSpc>
              <a:spcAft>
                <a:spcPts val="0"/>
              </a:spcAft>
              <a:buFontTx/>
              <a:buNone/>
              <a:defRPr/>
            </a:pPr>
            <a:r>
              <a:rPr lang="en-US" sz="2800" dirty="0" smtClean="0">
                <a:latin typeface="Book Antiqua" pitchFamily="18" charset="0"/>
              </a:rPr>
              <a:t>		Law of Variable proportions refers to the short run.</a:t>
            </a:r>
          </a:p>
          <a:p>
            <a:pPr algn="just" eaLnBrk="1" fontAlgn="auto" hangingPunct="1">
              <a:lnSpc>
                <a:spcPct val="90000"/>
              </a:lnSpc>
              <a:spcAft>
                <a:spcPts val="0"/>
              </a:spcAft>
              <a:buFontTx/>
              <a:buNone/>
              <a:defRPr/>
            </a:pPr>
            <a:endParaRPr lang="en-US" sz="2800" dirty="0" smtClean="0">
              <a:latin typeface="Book Antiqua" pitchFamily="18" charset="0"/>
            </a:endParaRPr>
          </a:p>
          <a:p>
            <a:pPr algn="just" eaLnBrk="1" fontAlgn="auto" hangingPunct="1">
              <a:lnSpc>
                <a:spcPct val="90000"/>
              </a:lnSpc>
              <a:spcAft>
                <a:spcPts val="0"/>
              </a:spcAft>
              <a:buFontTx/>
              <a:buNone/>
              <a:defRPr/>
            </a:pPr>
            <a:r>
              <a:rPr lang="en-US" sz="2800" dirty="0" smtClean="0">
                <a:latin typeface="Book Antiqua" pitchFamily="18" charset="0"/>
              </a:rPr>
              <a:t>	 Law of Variable proportions explains the changes in output when a factor of production is varied while keeping other factors constant.</a:t>
            </a:r>
          </a:p>
          <a:p>
            <a:pPr algn="just" eaLnBrk="1" fontAlgn="auto" hangingPunct="1">
              <a:lnSpc>
                <a:spcPct val="90000"/>
              </a:lnSpc>
              <a:spcAft>
                <a:spcPts val="0"/>
              </a:spcAft>
              <a:buFontTx/>
              <a:buNone/>
              <a:defRPr/>
            </a:pPr>
            <a:endParaRPr lang="en-US" sz="2800" dirty="0" smtClean="0">
              <a:latin typeface="Book Antiqua" pitchFamily="18" charset="0"/>
            </a:endParaRPr>
          </a:p>
          <a:p>
            <a:pPr algn="just" eaLnBrk="1" fontAlgn="auto" hangingPunct="1">
              <a:lnSpc>
                <a:spcPct val="90000"/>
              </a:lnSpc>
              <a:spcAft>
                <a:spcPts val="0"/>
              </a:spcAft>
              <a:buFontTx/>
              <a:buNone/>
              <a:defRPr/>
            </a:pPr>
            <a:r>
              <a:rPr lang="en-US" sz="2800" dirty="0" smtClean="0">
                <a:latin typeface="Book Antiqua" pitchFamily="18" charset="0"/>
              </a:rPr>
              <a:t>		It is also called “ Law of Diminishing returns”</a:t>
            </a:r>
          </a:p>
        </p:txBody>
      </p:sp>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rtlCol="0">
            <a:normAutofit/>
          </a:bodyPr>
          <a:lstStyle/>
          <a:p>
            <a:pPr eaLnBrk="1" fontAlgn="auto" hangingPunct="1">
              <a:spcAft>
                <a:spcPts val="0"/>
              </a:spcAft>
              <a:defRPr/>
            </a:pPr>
            <a:r>
              <a:rPr lang="en-US" sz="3600" b="1" dirty="0" smtClean="0">
                <a:solidFill>
                  <a:srgbClr val="C00000"/>
                </a:solidFill>
                <a:latin typeface="Bookman Old Style" pitchFamily="18" charset="0"/>
              </a:rPr>
              <a:t>ASSUMPTIONS OF THE LAW</a:t>
            </a:r>
          </a:p>
        </p:txBody>
      </p:sp>
      <p:sp>
        <p:nvSpPr>
          <p:cNvPr id="10243" name="Rectangle 3"/>
          <p:cNvSpPr>
            <a:spLocks noGrp="1" noChangeArrowheads="1"/>
          </p:cNvSpPr>
          <p:nvPr>
            <p:ph idx="1"/>
          </p:nvPr>
        </p:nvSpPr>
        <p:spPr>
          <a:xfrm>
            <a:off x="609600" y="1905000"/>
            <a:ext cx="8151813" cy="4221163"/>
          </a:xfrm>
        </p:spPr>
        <p:txBody>
          <a:bodyPr/>
          <a:lstStyle/>
          <a:p>
            <a:pPr marL="711200" indent="-711200" algn="just" eaLnBrk="1" hangingPunct="1">
              <a:lnSpc>
                <a:spcPct val="90000"/>
              </a:lnSpc>
            </a:pPr>
            <a:r>
              <a:rPr lang="en-US" sz="2600" dirty="0" smtClean="0">
                <a:latin typeface="Book Antiqua" pitchFamily="18" charset="0"/>
              </a:rPr>
              <a:t>The state of technology or the methods of production remain constant..</a:t>
            </a:r>
          </a:p>
          <a:p>
            <a:pPr marL="711200" indent="-711200" algn="just" eaLnBrk="1" hangingPunct="1">
              <a:lnSpc>
                <a:spcPct val="90000"/>
              </a:lnSpc>
              <a:buFontTx/>
              <a:buNone/>
            </a:pPr>
            <a:endParaRPr lang="en-US" sz="2600" dirty="0" smtClean="0">
              <a:latin typeface="Book Antiqua" pitchFamily="18" charset="0"/>
            </a:endParaRPr>
          </a:p>
          <a:p>
            <a:pPr marL="711200" indent="-711200" algn="just" eaLnBrk="1" hangingPunct="1">
              <a:lnSpc>
                <a:spcPct val="90000"/>
              </a:lnSpc>
            </a:pPr>
            <a:r>
              <a:rPr lang="en-US" sz="2600" dirty="0" smtClean="0">
                <a:latin typeface="Book Antiqua" pitchFamily="18" charset="0"/>
              </a:rPr>
              <a:t>Only one factor of input is made variable and other factors are kept constant.</a:t>
            </a:r>
          </a:p>
          <a:p>
            <a:pPr marL="711200" indent="-711200" algn="just" eaLnBrk="1" hangingPunct="1">
              <a:lnSpc>
                <a:spcPct val="90000"/>
              </a:lnSpc>
              <a:buFontTx/>
              <a:buNone/>
            </a:pPr>
            <a:r>
              <a:rPr lang="en-US" sz="2600" dirty="0" smtClean="0">
                <a:latin typeface="Book Antiqua" pitchFamily="18" charset="0"/>
              </a:rPr>
              <a:t> </a:t>
            </a:r>
          </a:p>
          <a:p>
            <a:pPr marL="711200" indent="-711200" algn="just" eaLnBrk="1" hangingPunct="1">
              <a:lnSpc>
                <a:spcPct val="90000"/>
              </a:lnSpc>
            </a:pPr>
            <a:r>
              <a:rPr lang="en-US" sz="2600" dirty="0" smtClean="0">
                <a:latin typeface="Book Antiqua" pitchFamily="18" charset="0"/>
              </a:rPr>
              <a:t>The analysis relates to short period.</a:t>
            </a:r>
          </a:p>
          <a:p>
            <a:pPr marL="711200" indent="-711200" algn="just" eaLnBrk="1" hangingPunct="1">
              <a:lnSpc>
                <a:spcPct val="90000"/>
              </a:lnSpc>
              <a:buFontTx/>
              <a:buNone/>
            </a:pPr>
            <a:endParaRPr lang="en-US" sz="2600" dirty="0" smtClean="0">
              <a:latin typeface="Book Antiqua" pitchFamily="18" charset="0"/>
            </a:endParaRPr>
          </a:p>
          <a:p>
            <a:pPr marL="711200" indent="-711200" algn="just" eaLnBrk="1" hangingPunct="1">
              <a:lnSpc>
                <a:spcPct val="90000"/>
              </a:lnSpc>
            </a:pPr>
            <a:r>
              <a:rPr lang="en-US" sz="2600" dirty="0" smtClean="0">
                <a:latin typeface="Book Antiqua" pitchFamily="18" charset="0"/>
              </a:rPr>
              <a:t>The law assumes </a:t>
            </a:r>
            <a:r>
              <a:rPr lang="en-US" sz="2600" dirty="0" err="1" smtClean="0">
                <a:latin typeface="Book Antiqua" pitchFamily="18" charset="0"/>
              </a:rPr>
              <a:t>labour</a:t>
            </a:r>
            <a:r>
              <a:rPr lang="en-US" sz="2600" dirty="0" smtClean="0">
                <a:latin typeface="Book Antiqua" pitchFamily="18" charset="0"/>
              </a:rPr>
              <a:t> is homogeneous i.e. no difference in </a:t>
            </a:r>
            <a:r>
              <a:rPr lang="en-US" sz="2600" dirty="0" err="1" smtClean="0">
                <a:latin typeface="Book Antiqua" pitchFamily="18" charset="0"/>
              </a:rPr>
              <a:t>labour</a:t>
            </a:r>
            <a:r>
              <a:rPr lang="en-US" sz="2600" dirty="0" smtClean="0">
                <a:latin typeface="Book Antiqua" pitchFamily="18" charset="0"/>
              </a:rPr>
              <a:t> skills.</a:t>
            </a:r>
          </a:p>
          <a:p>
            <a:pPr marL="711200" indent="-711200" algn="just" eaLnBrk="1" hangingPunct="1">
              <a:lnSpc>
                <a:spcPct val="90000"/>
              </a:lnSpc>
              <a:buFontTx/>
              <a:buNone/>
            </a:pPr>
            <a:endParaRPr lang="en-US" sz="26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62000" y="304800"/>
            <a:ext cx="7313613" cy="1143000"/>
          </a:xfrm>
        </p:spPr>
        <p:txBody>
          <a:bodyPr/>
          <a:lstStyle/>
          <a:p>
            <a:pPr eaLnBrk="1" hangingPunct="1"/>
            <a:r>
              <a:rPr lang="en-US" sz="3600" b="1" dirty="0" smtClean="0">
                <a:solidFill>
                  <a:srgbClr val="C00000"/>
                </a:solidFill>
                <a:latin typeface="Bookman Old Style" pitchFamily="18" charset="0"/>
              </a:rPr>
              <a:t>EXPLANATION OF LAW</a:t>
            </a:r>
          </a:p>
        </p:txBody>
      </p:sp>
      <p:graphicFrame>
        <p:nvGraphicFramePr>
          <p:cNvPr id="12387" name="Group 99"/>
          <p:cNvGraphicFramePr>
            <a:graphicFrameLocks noGrp="1"/>
          </p:cNvGraphicFramePr>
          <p:nvPr>
            <p:ph type="tbl" idx="1"/>
          </p:nvPr>
        </p:nvGraphicFramePr>
        <p:xfrm>
          <a:off x="609600" y="1828800"/>
          <a:ext cx="7620000" cy="4114800"/>
        </p:xfrm>
        <a:graphic>
          <a:graphicData uri="http://schemas.openxmlformats.org/drawingml/2006/table">
            <a:tbl>
              <a:tblPr/>
              <a:tblGrid>
                <a:gridCol w="1365250"/>
                <a:gridCol w="1150938"/>
                <a:gridCol w="1149350"/>
                <a:gridCol w="1079500"/>
                <a:gridCol w="2874962"/>
              </a:tblGrid>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err="1" smtClean="0">
                          <a:ln>
                            <a:noFill/>
                          </a:ln>
                          <a:solidFill>
                            <a:srgbClr val="006600"/>
                          </a:solidFill>
                          <a:effectLst/>
                          <a:latin typeface="Book Antiqua" pitchFamily="18" charset="0"/>
                        </a:rPr>
                        <a:t>Labour</a:t>
                      </a:r>
                      <a:endParaRPr kumimoji="0" lang="en-US" sz="2400" b="1" i="0" u="none" strike="noStrike" cap="none" normalizeH="0" baseline="0" dirty="0" smtClean="0">
                        <a:ln>
                          <a:noFill/>
                        </a:ln>
                        <a:solidFill>
                          <a:srgbClr val="006600"/>
                        </a:solidFill>
                        <a:effectLst/>
                        <a:latin typeface="Book Antiqu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TP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AP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MP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Stages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smtClean="0">
                        <a:ln>
                          <a:noFill/>
                        </a:ln>
                        <a:solidFill>
                          <a:srgbClr val="006600"/>
                        </a:solidFill>
                        <a:effectLst/>
                        <a:latin typeface="Book Antiqua" pitchFamily="18"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STAGE I</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rgbClr val="006600"/>
                          </a:solidFill>
                          <a:effectLst/>
                          <a:latin typeface="Book Antiqua"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IN"/>
                    </a:p>
                  </a:txBody>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IN"/>
                    </a:p>
                  </a:txBody>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rgbClr val="006600"/>
                          </a:solidFill>
                          <a:effectLst/>
                          <a:latin typeface="Book Antiqua" pitchFamily="18"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smtClean="0">
                        <a:ln>
                          <a:noFill/>
                        </a:ln>
                        <a:solidFill>
                          <a:srgbClr val="006600"/>
                        </a:solidFill>
                        <a:effectLst/>
                        <a:latin typeface="Book Antiqua" pitchFamily="18"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STAGE II</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smtClean="0">
                        <a:ln>
                          <a:noFill/>
                        </a:ln>
                        <a:solidFill>
                          <a:srgbClr val="006600"/>
                        </a:solidFill>
                        <a:effectLst/>
                        <a:latin typeface="Book Antiqu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IN"/>
                    </a:p>
                  </a:txBody>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IN"/>
                    </a:p>
                  </a:txBody>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STAGE III</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006600"/>
                          </a:solidFill>
                          <a:effectLst/>
                          <a:latin typeface="Book Antiqua"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rgbClr val="006600"/>
                          </a:solidFill>
                          <a:effectLst/>
                          <a:latin typeface="Book Antiqua" pitchFamily="18" charset="0"/>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IN"/>
                    </a:p>
                  </a:txBody>
                  <a:tcPr/>
                </a:tc>
              </a:tr>
            </a:tbl>
          </a:graphicData>
        </a:graphic>
      </p:graphicFrame>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8" descr="fig-15"/>
          <p:cNvPicPr>
            <a:picLocks noChangeAspect="1" noChangeArrowheads="1"/>
          </p:cNvPicPr>
          <p:nvPr/>
        </p:nvPicPr>
        <p:blipFill>
          <a:blip r:embed="rId2" cstate="print">
            <a:grayscl/>
          </a:blip>
          <a:srcRect/>
          <a:stretch>
            <a:fillRect/>
          </a:stretch>
        </p:blipFill>
        <p:spPr bwMode="auto">
          <a:xfrm>
            <a:off x="0" y="0"/>
            <a:ext cx="9144000" cy="6913563"/>
          </a:xfrm>
          <a:prstGeom prst="rect">
            <a:avLst/>
          </a:prstGeom>
          <a:noFill/>
          <a:ln w="28575">
            <a:solidFill>
              <a:srgbClr val="000000"/>
            </a:solidFill>
            <a:miter lim="800000"/>
            <a:headEnd/>
            <a:tailEnd/>
          </a:ln>
        </p:spPr>
      </p:pic>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3600" b="1" dirty="0" smtClean="0">
                <a:solidFill>
                  <a:srgbClr val="C00000"/>
                </a:solidFill>
                <a:latin typeface="Bookman Old Style" pitchFamily="18" charset="0"/>
              </a:rPr>
              <a:t>RETURNS TO SCALE</a:t>
            </a:r>
          </a:p>
        </p:txBody>
      </p:sp>
      <p:sp>
        <p:nvSpPr>
          <p:cNvPr id="12291" name="Rectangle 3"/>
          <p:cNvSpPr>
            <a:spLocks noGrp="1" noChangeArrowheads="1"/>
          </p:cNvSpPr>
          <p:nvPr>
            <p:ph idx="1"/>
          </p:nvPr>
        </p:nvSpPr>
        <p:spPr>
          <a:xfrm>
            <a:off x="762000" y="1600200"/>
            <a:ext cx="7543800" cy="4525963"/>
          </a:xfrm>
        </p:spPr>
        <p:txBody>
          <a:bodyPr rtlCol="0">
            <a:normAutofit/>
          </a:bodyPr>
          <a:lstStyle/>
          <a:p>
            <a:pPr algn="just" eaLnBrk="1" fontAlgn="auto" hangingPunct="1">
              <a:lnSpc>
                <a:spcPct val="90000"/>
              </a:lnSpc>
              <a:spcAft>
                <a:spcPts val="0"/>
              </a:spcAft>
              <a:buFontTx/>
              <a:buNone/>
              <a:defRPr/>
            </a:pPr>
            <a:r>
              <a:rPr lang="en-US" sz="2600" dirty="0" smtClean="0">
                <a:latin typeface="Book Antiqua" pitchFamily="18" charset="0"/>
              </a:rPr>
              <a:t>		Economists use the phrase, “Returns to Scale” to describe the relationship between output behavior in the long run in relation to the variations of factor inputs.</a:t>
            </a:r>
          </a:p>
          <a:p>
            <a:pPr algn="just" eaLnBrk="1" fontAlgn="auto" hangingPunct="1">
              <a:lnSpc>
                <a:spcPct val="90000"/>
              </a:lnSpc>
              <a:spcAft>
                <a:spcPts val="0"/>
              </a:spcAft>
              <a:buFontTx/>
              <a:buNone/>
              <a:defRPr/>
            </a:pPr>
            <a:endParaRPr lang="en-US" sz="2600" dirty="0" smtClean="0">
              <a:latin typeface="Book Antiqua" pitchFamily="18" charset="0"/>
            </a:endParaRPr>
          </a:p>
          <a:p>
            <a:pPr algn="just" eaLnBrk="1" fontAlgn="auto" hangingPunct="1">
              <a:lnSpc>
                <a:spcPct val="90000"/>
              </a:lnSpc>
              <a:spcAft>
                <a:spcPts val="0"/>
              </a:spcAft>
              <a:buFontTx/>
              <a:buNone/>
              <a:defRPr/>
            </a:pPr>
            <a:r>
              <a:rPr lang="en-US" sz="2600" dirty="0" smtClean="0">
                <a:latin typeface="Book Antiqua" pitchFamily="18" charset="0"/>
              </a:rPr>
              <a:t>		In the long run, adjustments can be made among the different factors and therefore, all factors become variable during this period.</a:t>
            </a: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914400"/>
            <a:ext cx="7313613" cy="1143000"/>
          </a:xfrm>
        </p:spPr>
        <p:txBody>
          <a:bodyPr/>
          <a:lstStyle/>
          <a:p>
            <a:pPr eaLnBrk="1" hangingPunct="1"/>
            <a:r>
              <a:rPr lang="en-US" sz="2800" b="1" dirty="0" smtClean="0">
                <a:latin typeface="Book Antiqua" pitchFamily="18" charset="0"/>
              </a:rPr>
              <a:t>Returns to scale are of three types:</a:t>
            </a:r>
          </a:p>
        </p:txBody>
      </p:sp>
      <p:sp>
        <p:nvSpPr>
          <p:cNvPr id="14339" name="Rectangle 3"/>
          <p:cNvSpPr>
            <a:spLocks noGrp="1" noChangeArrowheads="1"/>
          </p:cNvSpPr>
          <p:nvPr>
            <p:ph idx="1"/>
          </p:nvPr>
        </p:nvSpPr>
        <p:spPr>
          <a:xfrm>
            <a:off x="1143000" y="2667000"/>
            <a:ext cx="7313613" cy="3078163"/>
          </a:xfrm>
        </p:spPr>
        <p:txBody>
          <a:bodyPr/>
          <a:lstStyle/>
          <a:p>
            <a:pPr eaLnBrk="1" hangingPunct="1">
              <a:buClr>
                <a:srgbClr val="006600"/>
              </a:buClr>
              <a:buFont typeface="Wingdings" pitchFamily="2" charset="2"/>
              <a:buChar char="Ø"/>
            </a:pPr>
            <a:r>
              <a:rPr lang="en-US" sz="2800" dirty="0" smtClean="0">
                <a:solidFill>
                  <a:srgbClr val="C00000"/>
                </a:solidFill>
                <a:latin typeface="Book Antiqua" pitchFamily="18" charset="0"/>
              </a:rPr>
              <a:t> </a:t>
            </a:r>
            <a:r>
              <a:rPr lang="en-US" sz="2800" b="1" dirty="0" smtClean="0">
                <a:solidFill>
                  <a:srgbClr val="C00000"/>
                </a:solidFill>
                <a:latin typeface="Book Antiqua" pitchFamily="18" charset="0"/>
              </a:rPr>
              <a:t>Increasing Returns to Scale</a:t>
            </a:r>
          </a:p>
          <a:p>
            <a:pPr eaLnBrk="1" hangingPunct="1">
              <a:buClr>
                <a:srgbClr val="006600"/>
              </a:buClr>
              <a:buFont typeface="Wingdings" pitchFamily="2" charset="2"/>
              <a:buChar char="Ø"/>
            </a:pPr>
            <a:r>
              <a:rPr lang="en-US" sz="2800" b="1" dirty="0" smtClean="0">
                <a:solidFill>
                  <a:srgbClr val="C00000"/>
                </a:solidFill>
                <a:latin typeface="Book Antiqua" pitchFamily="18" charset="0"/>
              </a:rPr>
              <a:t> Constant Returns to Scale</a:t>
            </a:r>
          </a:p>
          <a:p>
            <a:pPr eaLnBrk="1" hangingPunct="1">
              <a:buClr>
                <a:srgbClr val="006600"/>
              </a:buClr>
              <a:buFont typeface="Wingdings" pitchFamily="2" charset="2"/>
              <a:buChar char="Ø"/>
            </a:pPr>
            <a:r>
              <a:rPr lang="en-US" sz="2800" b="1" dirty="0" smtClean="0">
                <a:solidFill>
                  <a:srgbClr val="C00000"/>
                </a:solidFill>
                <a:latin typeface="Book Antiqua" pitchFamily="18" charset="0"/>
              </a:rPr>
              <a:t> Decreasing Returns to Scale</a:t>
            </a:r>
            <a:endParaRPr lang="en-US" sz="2800" dirty="0" smtClean="0">
              <a:solidFill>
                <a:srgbClr val="C00000"/>
              </a:solidFill>
              <a:latin typeface="Book Antiqua" pitchFamily="18" charset="0"/>
            </a:endParaRPr>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3400" y="304800"/>
            <a:ext cx="8153400" cy="1143000"/>
          </a:xfrm>
        </p:spPr>
        <p:txBody>
          <a:bodyPr/>
          <a:lstStyle/>
          <a:p>
            <a:pPr eaLnBrk="1" hangingPunct="1"/>
            <a:r>
              <a:rPr lang="en-US" sz="3600" b="1" dirty="0" smtClean="0">
                <a:solidFill>
                  <a:srgbClr val="C00000"/>
                </a:solidFill>
                <a:latin typeface="Bookman Old Style" pitchFamily="18" charset="0"/>
              </a:rPr>
              <a:t>Increasing returns to scale</a:t>
            </a:r>
          </a:p>
        </p:txBody>
      </p:sp>
      <p:sp>
        <p:nvSpPr>
          <p:cNvPr id="15363" name="Rectangle 3"/>
          <p:cNvSpPr>
            <a:spLocks noGrp="1" noChangeArrowheads="1"/>
          </p:cNvSpPr>
          <p:nvPr>
            <p:ph idx="1"/>
          </p:nvPr>
        </p:nvSpPr>
        <p:spPr>
          <a:xfrm>
            <a:off x="609600" y="1752600"/>
            <a:ext cx="7618413" cy="4144963"/>
          </a:xfrm>
        </p:spPr>
        <p:txBody>
          <a:bodyPr/>
          <a:lstStyle/>
          <a:p>
            <a:pPr algn="just" eaLnBrk="1" hangingPunct="1">
              <a:buFontTx/>
              <a:buNone/>
            </a:pPr>
            <a:r>
              <a:rPr lang="en-US" sz="2800" dirty="0" smtClean="0">
                <a:latin typeface="Book Antiqua" pitchFamily="18" charset="0"/>
              </a:rPr>
              <a:t>		</a:t>
            </a:r>
            <a:r>
              <a:rPr lang="en-US" sz="2800" b="1" dirty="0" smtClean="0">
                <a:latin typeface="Book Antiqua" pitchFamily="18" charset="0"/>
              </a:rPr>
              <a:t>Increasing returns to scale arise when a given percentage increase in inputs leads to a greater percentage increase in the resultant output.</a:t>
            </a:r>
          </a:p>
          <a:p>
            <a:pPr algn="just" eaLnBrk="1" hangingPunct="1">
              <a:buFontTx/>
              <a:buNone/>
            </a:pPr>
            <a:endParaRPr lang="en-US" sz="2800" b="1" dirty="0" smtClean="0">
              <a:latin typeface="Book Antiqua" pitchFamily="18" charset="0"/>
            </a:endParaRPr>
          </a:p>
          <a:p>
            <a:pPr algn="just" eaLnBrk="1" hangingPunct="1">
              <a:buFontTx/>
              <a:buNone/>
            </a:pPr>
            <a:r>
              <a:rPr lang="en-US" sz="2800" b="1" dirty="0" smtClean="0">
                <a:latin typeface="Book Antiqua" pitchFamily="18" charset="0"/>
              </a:rPr>
              <a:t>		Hence, the total product increases at an increasing rate.</a:t>
            </a:r>
            <a:endParaRPr lang="en-US"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09600" y="762000"/>
            <a:ext cx="8153400" cy="1143000"/>
          </a:xfrm>
        </p:spPr>
        <p:txBody>
          <a:bodyPr rtlCol="0">
            <a:normAutofit/>
          </a:bodyPr>
          <a:lstStyle/>
          <a:p>
            <a:pPr eaLnBrk="1" fontAlgn="auto" hangingPunct="1">
              <a:spcAft>
                <a:spcPts val="0"/>
              </a:spcAft>
              <a:defRPr/>
            </a:pPr>
            <a:r>
              <a:rPr lang="en-US" sz="3600" b="1" dirty="0" smtClean="0">
                <a:solidFill>
                  <a:srgbClr val="C00000"/>
                </a:solidFill>
                <a:latin typeface="Bookman Old Style" pitchFamily="18" charset="0"/>
              </a:rPr>
              <a:t>Constant Returns to Scale</a:t>
            </a:r>
          </a:p>
        </p:txBody>
      </p:sp>
      <p:sp>
        <p:nvSpPr>
          <p:cNvPr id="15363" name="Rectangle 3"/>
          <p:cNvSpPr>
            <a:spLocks noGrp="1" noChangeArrowheads="1"/>
          </p:cNvSpPr>
          <p:nvPr>
            <p:ph idx="1"/>
          </p:nvPr>
        </p:nvSpPr>
        <p:spPr>
          <a:xfrm>
            <a:off x="838200" y="2438400"/>
            <a:ext cx="7313613" cy="3459163"/>
          </a:xfrm>
        </p:spPr>
        <p:txBody>
          <a:bodyPr rtlCol="0">
            <a:normAutofit/>
          </a:bodyPr>
          <a:lstStyle/>
          <a:p>
            <a:pPr algn="just" eaLnBrk="1" fontAlgn="auto" hangingPunct="1">
              <a:spcAft>
                <a:spcPts val="0"/>
              </a:spcAft>
              <a:buFontTx/>
              <a:buNone/>
              <a:defRPr/>
            </a:pPr>
            <a:r>
              <a:rPr lang="en-US" sz="2800" dirty="0" smtClean="0">
                <a:latin typeface="Book Antiqua" pitchFamily="18" charset="0"/>
              </a:rPr>
              <a:t>		</a:t>
            </a:r>
            <a:r>
              <a:rPr lang="en-US" sz="2800" b="1" dirty="0" smtClean="0">
                <a:latin typeface="Book Antiqua" pitchFamily="18" charset="0"/>
              </a:rPr>
              <a:t>Constant returns to scale is a stage where the given percentage increase in inputs will be equal to the percentage increase in the resultant output.</a:t>
            </a:r>
          </a:p>
          <a:p>
            <a:pPr algn="just" eaLnBrk="1" fontAlgn="auto" hangingPunct="1">
              <a:spcAft>
                <a:spcPts val="0"/>
              </a:spcAft>
              <a:buFontTx/>
              <a:buNone/>
              <a:defRPr/>
            </a:pPr>
            <a:endParaRPr lang="en-US" sz="2800" b="1" dirty="0" smtClean="0">
              <a:latin typeface="Book Antiqua" pitchFamily="18" charset="0"/>
            </a:endParaRPr>
          </a:p>
          <a:p>
            <a:pPr algn="just" eaLnBrk="1" fontAlgn="auto" hangingPunct="1">
              <a:spcAft>
                <a:spcPts val="0"/>
              </a:spcAft>
              <a:buFontTx/>
              <a:buNone/>
              <a:defRPr/>
            </a:pPr>
            <a:r>
              <a:rPr lang="en-US" sz="2800" b="1" dirty="0" smtClean="0">
                <a:latin typeface="Book Antiqua" pitchFamily="18" charset="0"/>
              </a:rPr>
              <a:t>		</a:t>
            </a:r>
            <a:endParaRPr lang="en-US"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304800"/>
            <a:ext cx="8153400" cy="1143000"/>
          </a:xfrm>
        </p:spPr>
        <p:txBody>
          <a:bodyPr/>
          <a:lstStyle/>
          <a:p>
            <a:pPr eaLnBrk="1" hangingPunct="1"/>
            <a:r>
              <a:rPr lang="en-US" sz="3600" b="1" dirty="0" smtClean="0">
                <a:solidFill>
                  <a:srgbClr val="C00000"/>
                </a:solidFill>
                <a:latin typeface="Bookman Old Style" pitchFamily="18" charset="0"/>
              </a:rPr>
              <a:t>Decreasing Returns To Scale</a:t>
            </a:r>
          </a:p>
        </p:txBody>
      </p:sp>
      <p:sp>
        <p:nvSpPr>
          <p:cNvPr id="16387" name="Rectangle 3"/>
          <p:cNvSpPr>
            <a:spLocks noGrp="1" noChangeArrowheads="1"/>
          </p:cNvSpPr>
          <p:nvPr>
            <p:ph idx="1"/>
          </p:nvPr>
        </p:nvSpPr>
        <p:spPr>
          <a:xfrm>
            <a:off x="762001" y="1981200"/>
            <a:ext cx="7620000" cy="4144963"/>
          </a:xfrm>
        </p:spPr>
        <p:txBody>
          <a:bodyPr rtlCol="0">
            <a:noAutofit/>
          </a:bodyPr>
          <a:lstStyle/>
          <a:p>
            <a:pPr algn="just" eaLnBrk="1" fontAlgn="auto" hangingPunct="1">
              <a:spcAft>
                <a:spcPts val="0"/>
              </a:spcAft>
              <a:buFontTx/>
              <a:buNone/>
              <a:defRPr/>
            </a:pPr>
            <a:r>
              <a:rPr lang="en-US" sz="2800" dirty="0" smtClean="0">
                <a:latin typeface="Book Antiqua" pitchFamily="18" charset="0"/>
              </a:rPr>
              <a:t>		</a:t>
            </a:r>
            <a:r>
              <a:rPr lang="en-US" sz="2800" b="1" dirty="0" smtClean="0">
                <a:latin typeface="Book Antiqua" pitchFamily="18" charset="0"/>
              </a:rPr>
              <a:t>Decreasing returns to scale will occur when a firm continues to expand its size beyond a particular point.</a:t>
            </a:r>
          </a:p>
          <a:p>
            <a:pPr algn="just" eaLnBrk="1" fontAlgn="auto" hangingPunct="1">
              <a:spcAft>
                <a:spcPts val="0"/>
              </a:spcAft>
              <a:buFontTx/>
              <a:buNone/>
              <a:defRPr/>
            </a:pPr>
            <a:r>
              <a:rPr lang="en-US" sz="2800" b="1" dirty="0" smtClean="0">
                <a:latin typeface="Book Antiqua" pitchFamily="18" charset="0"/>
              </a:rPr>
              <a:t>		</a:t>
            </a:r>
          </a:p>
          <a:p>
            <a:pPr algn="just" eaLnBrk="1" fontAlgn="auto" hangingPunct="1">
              <a:spcAft>
                <a:spcPts val="0"/>
              </a:spcAft>
              <a:buFontTx/>
              <a:buNone/>
              <a:defRPr/>
            </a:pPr>
            <a:r>
              <a:rPr lang="en-US" sz="2800" b="1" dirty="0" smtClean="0">
                <a:latin typeface="Book Antiqua" pitchFamily="18" charset="0"/>
              </a:rPr>
              <a:t>		Decreasing returns to scale operate when the percentage increase in output is less than the percentage increase in input.</a:t>
            </a:r>
            <a:endParaRPr lang="en-US"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066800" y="457200"/>
            <a:ext cx="7313613" cy="1143000"/>
          </a:xfrm>
        </p:spPr>
        <p:txBody>
          <a:bodyPr/>
          <a:lstStyle/>
          <a:p>
            <a:pPr eaLnBrk="1" hangingPunct="1"/>
            <a:r>
              <a:rPr lang="en-US" sz="3600" b="1" dirty="0" smtClean="0">
                <a:solidFill>
                  <a:srgbClr val="C00000"/>
                </a:solidFill>
                <a:latin typeface="Bookman Old Style" pitchFamily="18" charset="0"/>
              </a:rPr>
              <a:t>ECONOMIES OF SCALE</a:t>
            </a:r>
          </a:p>
        </p:txBody>
      </p:sp>
      <p:sp>
        <p:nvSpPr>
          <p:cNvPr id="18435" name="Rectangle 3"/>
          <p:cNvSpPr>
            <a:spLocks noGrp="1" noChangeArrowheads="1"/>
          </p:cNvSpPr>
          <p:nvPr>
            <p:ph idx="1"/>
          </p:nvPr>
        </p:nvSpPr>
        <p:spPr>
          <a:xfrm>
            <a:off x="838200" y="2286000"/>
            <a:ext cx="7313613" cy="3840163"/>
          </a:xfrm>
        </p:spPr>
        <p:txBody>
          <a:bodyPr/>
          <a:lstStyle/>
          <a:p>
            <a:pPr eaLnBrk="1" hangingPunct="1">
              <a:buFontTx/>
              <a:buNone/>
            </a:pPr>
            <a:r>
              <a:rPr lang="en-US" sz="2800" dirty="0" smtClean="0">
                <a:latin typeface="Book Antiqua" pitchFamily="18" charset="0"/>
              </a:rPr>
              <a:t>	</a:t>
            </a:r>
            <a:r>
              <a:rPr lang="en-US" sz="2800" b="1" dirty="0" smtClean="0">
                <a:latin typeface="Book Antiqua" pitchFamily="18" charset="0"/>
              </a:rPr>
              <a:t>The advantages of large scale production are called Economies of Scale.</a:t>
            </a:r>
          </a:p>
          <a:p>
            <a:pPr eaLnBrk="1" hangingPunct="1">
              <a:buFontTx/>
              <a:buNone/>
            </a:pPr>
            <a:endParaRPr lang="en-US" sz="2800" b="1" dirty="0" smtClean="0">
              <a:latin typeface="Book Antiqua" pitchFamily="18" charset="0"/>
            </a:endParaRPr>
          </a:p>
          <a:p>
            <a:pPr eaLnBrk="1" hangingPunct="1"/>
            <a:r>
              <a:rPr lang="en-US" sz="2800" b="1" dirty="0" smtClean="0">
                <a:latin typeface="Book Antiqua" pitchFamily="18" charset="0"/>
              </a:rPr>
              <a:t>Internal Economies</a:t>
            </a:r>
          </a:p>
          <a:p>
            <a:pPr eaLnBrk="1" hangingPunct="1"/>
            <a:r>
              <a:rPr lang="en-US" sz="2800" b="1" dirty="0" smtClean="0">
                <a:latin typeface="Book Antiqua" pitchFamily="18" charset="0"/>
              </a:rPr>
              <a:t>External Economies</a:t>
            </a:r>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600" b="1" dirty="0" smtClean="0">
                <a:solidFill>
                  <a:srgbClr val="C00000"/>
                </a:solidFill>
                <a:latin typeface="Bookman Old Style" pitchFamily="18" charset="0"/>
              </a:rPr>
              <a:t>INTERNAL ECONOMIES</a:t>
            </a:r>
          </a:p>
        </p:txBody>
      </p:sp>
      <p:sp>
        <p:nvSpPr>
          <p:cNvPr id="18435" name="Rectangle 3"/>
          <p:cNvSpPr>
            <a:spLocks noGrp="1" noChangeArrowheads="1"/>
          </p:cNvSpPr>
          <p:nvPr>
            <p:ph idx="1"/>
          </p:nvPr>
        </p:nvSpPr>
        <p:spPr>
          <a:xfrm>
            <a:off x="609600" y="1447800"/>
            <a:ext cx="8151813" cy="4525963"/>
          </a:xfrm>
        </p:spPr>
        <p:txBody>
          <a:bodyPr rtlCol="0">
            <a:normAutofit/>
          </a:bodyPr>
          <a:lstStyle/>
          <a:p>
            <a:pPr eaLnBrk="1" fontAlgn="auto" hangingPunct="1">
              <a:spcAft>
                <a:spcPts val="0"/>
              </a:spcAft>
              <a:buFontTx/>
              <a:buNone/>
              <a:defRPr/>
            </a:pPr>
            <a:r>
              <a:rPr lang="en-US" sz="2800" b="1" dirty="0" smtClean="0">
                <a:latin typeface="Book Antiqua" pitchFamily="18" charset="0"/>
              </a:rPr>
              <a:t>	Internal Economies are those economies which are open to an individual firm when its size expands.</a:t>
            </a:r>
          </a:p>
          <a:p>
            <a:pPr eaLnBrk="1" fontAlgn="auto" hangingPunct="1">
              <a:spcAft>
                <a:spcPts val="0"/>
              </a:spcAft>
              <a:buFontTx/>
              <a:buNone/>
              <a:defRPr/>
            </a:pPr>
            <a:endParaRPr lang="en-US" sz="2800" b="1" dirty="0" smtClean="0">
              <a:latin typeface="Book Antiqua" pitchFamily="18" charset="0"/>
            </a:endParaRPr>
          </a:p>
          <a:p>
            <a:pPr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Technical Economies</a:t>
            </a:r>
          </a:p>
          <a:p>
            <a:pPr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Marketing Economies</a:t>
            </a:r>
          </a:p>
          <a:p>
            <a:pPr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Managerial Economies</a:t>
            </a:r>
          </a:p>
          <a:p>
            <a:pPr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Financial Economies</a:t>
            </a:r>
          </a:p>
          <a:p>
            <a:pPr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Risk Bearing Economies</a:t>
            </a:r>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rtlCol="0">
            <a:noAutofit/>
          </a:bodyPr>
          <a:lstStyle/>
          <a:p>
            <a:pPr eaLnBrk="1" fontAlgn="auto" hangingPunct="1">
              <a:spcAft>
                <a:spcPts val="0"/>
              </a:spcAft>
              <a:defRPr/>
            </a:pPr>
            <a:r>
              <a:rPr lang="en-US" sz="3600" b="1" dirty="0" smtClean="0">
                <a:solidFill>
                  <a:srgbClr val="C00000"/>
                </a:solidFill>
                <a:latin typeface="Bookman Old Style" pitchFamily="18" charset="0"/>
              </a:rPr>
              <a:t/>
            </a:r>
            <a:br>
              <a:rPr lang="en-US" sz="3600" b="1" dirty="0" smtClean="0">
                <a:solidFill>
                  <a:srgbClr val="C00000"/>
                </a:solidFill>
                <a:latin typeface="Bookman Old Style" pitchFamily="18" charset="0"/>
              </a:rPr>
            </a:br>
            <a:r>
              <a:rPr lang="en-US" sz="3600" b="1" dirty="0" smtClean="0">
                <a:solidFill>
                  <a:srgbClr val="C00000"/>
                </a:solidFill>
                <a:latin typeface="Bookman Old Style" pitchFamily="18" charset="0"/>
              </a:rPr>
              <a:t> TECHNICAL ECONOMIES</a:t>
            </a:r>
            <a:br>
              <a:rPr lang="en-US" sz="3600" b="1" dirty="0" smtClean="0">
                <a:solidFill>
                  <a:srgbClr val="C00000"/>
                </a:solidFill>
                <a:latin typeface="Bookman Old Style" pitchFamily="18" charset="0"/>
              </a:rPr>
            </a:br>
            <a:endParaRPr lang="en-IN" sz="3600" dirty="0" smtClean="0">
              <a:solidFill>
                <a:srgbClr val="C00000"/>
              </a:solidFill>
              <a:latin typeface="Bookman Old Style" pitchFamily="18" charset="0"/>
            </a:endParaRPr>
          </a:p>
        </p:txBody>
      </p:sp>
      <p:sp>
        <p:nvSpPr>
          <p:cNvPr id="20483" name="Content Placeholder 2"/>
          <p:cNvSpPr>
            <a:spLocks noGrp="1"/>
          </p:cNvSpPr>
          <p:nvPr>
            <p:ph idx="1"/>
          </p:nvPr>
        </p:nvSpPr>
        <p:spPr>
          <a:xfrm>
            <a:off x="457200" y="2133600"/>
            <a:ext cx="8229600" cy="3992563"/>
          </a:xfrm>
        </p:spPr>
        <p:txBody>
          <a:bodyPr/>
          <a:lstStyle/>
          <a:p>
            <a:pPr algn="just" eaLnBrk="1" hangingPunct="1">
              <a:buNone/>
            </a:pPr>
            <a:r>
              <a:rPr lang="en-US" sz="2800" b="1" dirty="0" smtClean="0">
                <a:latin typeface="Book Antiqua" pitchFamily="18" charset="0"/>
              </a:rPr>
              <a:t>	Technical Economies arise when a firm uses better machines &amp; techniques of production, as a result of these economies there will be increase in production and fall in the cost of production.</a:t>
            </a:r>
            <a:endParaRPr lang="en-IN" sz="2800" b="1" dirty="0" smtClean="0">
              <a:latin typeface="Book Antiqua" pitchFamily="18" charset="0"/>
            </a:endParaRPr>
          </a:p>
          <a:p>
            <a:pPr algn="just" eaLnBrk="1" hangingPunct="1"/>
            <a:endParaRPr lang="en-IN" sz="28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z="3600" b="1" dirty="0" smtClean="0">
                <a:solidFill>
                  <a:srgbClr val="C00000"/>
                </a:solidFill>
                <a:latin typeface="Bookman Old Style" pitchFamily="18" charset="0"/>
              </a:rPr>
              <a:t>MARKETING ECONOMIES</a:t>
            </a:r>
            <a:endParaRPr lang="en-IN" sz="3600" dirty="0" smtClean="0">
              <a:solidFill>
                <a:srgbClr val="C00000"/>
              </a:solidFill>
              <a:latin typeface="Bookman Old Style" pitchFamily="18" charset="0"/>
            </a:endParaRPr>
          </a:p>
        </p:txBody>
      </p:sp>
      <p:sp>
        <p:nvSpPr>
          <p:cNvPr id="20483" name="Content Placeholder 2"/>
          <p:cNvSpPr>
            <a:spLocks noGrp="1"/>
          </p:cNvSpPr>
          <p:nvPr>
            <p:ph idx="1"/>
          </p:nvPr>
        </p:nvSpPr>
        <p:spPr/>
        <p:txBody>
          <a:bodyPr rtlCol="0">
            <a:normAutofit lnSpcReduction="10000"/>
          </a:bodyPr>
          <a:lstStyle/>
          <a:p>
            <a:pPr algn="just" eaLnBrk="1" fontAlgn="auto" hangingPunct="1">
              <a:spcAft>
                <a:spcPts val="0"/>
              </a:spcAft>
              <a:buFont typeface="Arial" pitchFamily="34" charset="0"/>
              <a:buChar char="•"/>
              <a:defRPr/>
            </a:pPr>
            <a:r>
              <a:rPr lang="en-US" sz="2800" b="1" dirty="0" smtClean="0">
                <a:latin typeface="Book Antiqua" pitchFamily="18" charset="0"/>
              </a:rPr>
              <a:t>A large firm purchases various inputs in bulk and therefore, it can secure them at cheaper rate when compared to small firms.</a:t>
            </a:r>
          </a:p>
          <a:p>
            <a:pPr algn="just" eaLnBrk="1" fontAlgn="auto" hangingPunct="1">
              <a:spcAft>
                <a:spcPts val="0"/>
              </a:spcAft>
              <a:buNone/>
              <a:defRPr/>
            </a:pPr>
            <a:endParaRPr lang="en-US" sz="2800" b="1" dirty="0" smtClean="0">
              <a:latin typeface="Book Antiqua" pitchFamily="18" charset="0"/>
            </a:endParaRPr>
          </a:p>
          <a:p>
            <a:pPr algn="just" eaLnBrk="1" fontAlgn="auto" hangingPunct="1">
              <a:spcAft>
                <a:spcPts val="0"/>
              </a:spcAft>
              <a:buFont typeface="Arial" pitchFamily="34" charset="0"/>
              <a:buChar char="•"/>
              <a:defRPr/>
            </a:pPr>
            <a:r>
              <a:rPr lang="en-US" sz="2800" b="1" dirty="0" smtClean="0">
                <a:latin typeface="Book Antiqua" pitchFamily="18" charset="0"/>
              </a:rPr>
              <a:t>It can also secure special transport concessions &amp; better quality inputs etc.</a:t>
            </a:r>
          </a:p>
          <a:p>
            <a:pPr algn="just" eaLnBrk="1" fontAlgn="auto" hangingPunct="1">
              <a:spcAft>
                <a:spcPts val="0"/>
              </a:spcAft>
              <a:buNone/>
              <a:defRPr/>
            </a:pPr>
            <a:endParaRPr lang="en-US" sz="2800" b="1" dirty="0" smtClean="0">
              <a:latin typeface="Book Antiqua" pitchFamily="18" charset="0"/>
            </a:endParaRPr>
          </a:p>
          <a:p>
            <a:pPr algn="just" eaLnBrk="1" fontAlgn="auto" hangingPunct="1">
              <a:spcAft>
                <a:spcPts val="0"/>
              </a:spcAft>
              <a:buFont typeface="Arial" pitchFamily="34" charset="0"/>
              <a:buChar char="•"/>
              <a:defRPr/>
            </a:pPr>
            <a:r>
              <a:rPr lang="en-US" sz="2800" b="1" dirty="0" smtClean="0">
                <a:latin typeface="Book Antiqua" pitchFamily="18" charset="0"/>
              </a:rPr>
              <a:t>It can also sell its finished goods without any difficulty  with the help of best marketing strategies.</a:t>
            </a:r>
            <a:endParaRPr lang="en-IN" sz="2800" b="1" dirty="0" smtClean="0"/>
          </a:p>
        </p:txBody>
      </p: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US" sz="3600" b="1" dirty="0" smtClean="0">
                <a:solidFill>
                  <a:srgbClr val="C00000"/>
                </a:solidFill>
                <a:latin typeface="Bookman Old Style" pitchFamily="18" charset="0"/>
              </a:rPr>
              <a:t>MANAGERIAL ECONOMIES</a:t>
            </a:r>
            <a:endParaRPr lang="en-IN" sz="3600" dirty="0" smtClean="0">
              <a:solidFill>
                <a:srgbClr val="C00000"/>
              </a:solidFill>
              <a:latin typeface="Bookman Old Style" pitchFamily="18" charset="0"/>
            </a:endParaRPr>
          </a:p>
        </p:txBody>
      </p:sp>
      <p:sp>
        <p:nvSpPr>
          <p:cNvPr id="22531" name="Content Placeholder 2"/>
          <p:cNvSpPr>
            <a:spLocks noGrp="1"/>
          </p:cNvSpPr>
          <p:nvPr>
            <p:ph idx="1"/>
          </p:nvPr>
        </p:nvSpPr>
        <p:spPr/>
        <p:txBody>
          <a:bodyPr/>
          <a:lstStyle/>
          <a:p>
            <a:pPr algn="just" eaLnBrk="1" hangingPunct="1"/>
            <a:r>
              <a:rPr lang="en-US" sz="2800" b="1" dirty="0" smtClean="0">
                <a:latin typeface="Book Antiqua" pitchFamily="18" charset="0"/>
              </a:rPr>
              <a:t>A large firm can appoint specially qualified and highly paid officials to look after the production, accounts, advertisements etc.</a:t>
            </a:r>
          </a:p>
          <a:p>
            <a:pPr algn="just" eaLnBrk="1" hangingPunct="1">
              <a:buNone/>
            </a:pPr>
            <a:endParaRPr lang="en-US" sz="2800" b="1" dirty="0" smtClean="0">
              <a:latin typeface="Book Antiqua" pitchFamily="18" charset="0"/>
            </a:endParaRPr>
          </a:p>
          <a:p>
            <a:pPr algn="just" eaLnBrk="1" hangingPunct="1"/>
            <a:r>
              <a:rPr lang="en-US" sz="2800" b="1" dirty="0" smtClean="0">
                <a:latin typeface="Book Antiqua" pitchFamily="18" charset="0"/>
              </a:rPr>
              <a:t>Managerial Economies arise due to better and more elaborate management which only large size firm can afford.</a:t>
            </a:r>
            <a:endParaRPr lang="en-IN" sz="2800" dirty="0" smtClean="0"/>
          </a:p>
        </p:txBody>
      </p:sp>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US" sz="3600" b="1" dirty="0" smtClean="0">
                <a:solidFill>
                  <a:srgbClr val="C00000"/>
                </a:solidFill>
                <a:latin typeface="Bookman Old Style" pitchFamily="18" charset="0"/>
              </a:rPr>
              <a:t>FINANCIAL ECONOMIES</a:t>
            </a:r>
            <a:endParaRPr lang="en-IN" sz="3600" dirty="0" smtClean="0">
              <a:solidFill>
                <a:srgbClr val="C00000"/>
              </a:solidFill>
              <a:latin typeface="Bookman Old Style" pitchFamily="18" charset="0"/>
            </a:endParaRPr>
          </a:p>
        </p:txBody>
      </p:sp>
      <p:sp>
        <p:nvSpPr>
          <p:cNvPr id="23555" name="Content Placeholder 2"/>
          <p:cNvSpPr>
            <a:spLocks noGrp="1"/>
          </p:cNvSpPr>
          <p:nvPr>
            <p:ph idx="1"/>
          </p:nvPr>
        </p:nvSpPr>
        <p:spPr>
          <a:xfrm>
            <a:off x="457200" y="1905000"/>
            <a:ext cx="8229600" cy="4221163"/>
          </a:xfrm>
        </p:spPr>
        <p:txBody>
          <a:bodyPr/>
          <a:lstStyle/>
          <a:p>
            <a:pPr algn="just" eaLnBrk="1" hangingPunct="1"/>
            <a:r>
              <a:rPr lang="en-US" sz="2800" b="1" dirty="0" smtClean="0">
                <a:latin typeface="Book Antiqua" pitchFamily="18" charset="0"/>
              </a:rPr>
              <a:t>A large firm can procure money in time at cheaper rates of interests because it possesses large assets and good reputation.</a:t>
            </a:r>
          </a:p>
          <a:p>
            <a:pPr algn="just" eaLnBrk="1" hangingPunct="1">
              <a:buNone/>
            </a:pPr>
            <a:endParaRPr lang="en-US" sz="2800" b="1" dirty="0" smtClean="0">
              <a:latin typeface="Book Antiqua" pitchFamily="18" charset="0"/>
            </a:endParaRPr>
          </a:p>
          <a:p>
            <a:pPr algn="just" eaLnBrk="1" hangingPunct="1"/>
            <a:r>
              <a:rPr lang="en-US" sz="2800" b="1" dirty="0" smtClean="0">
                <a:latin typeface="Book Antiqua" pitchFamily="18" charset="0"/>
              </a:rPr>
              <a:t>It can also mobilize fresh capital by issue of shares and debentures in the capital market easily.</a:t>
            </a:r>
            <a:endParaRPr lang="en-IN" sz="2800" dirty="0" smtClean="0"/>
          </a:p>
        </p:txBody>
      </p:sp>
    </p:spTree>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US" sz="3600" b="1" dirty="0" smtClean="0">
                <a:solidFill>
                  <a:srgbClr val="C00000"/>
                </a:solidFill>
                <a:latin typeface="Bookman Old Style" pitchFamily="18" charset="0"/>
              </a:rPr>
              <a:t>RISK BEARING ECONOMIES</a:t>
            </a:r>
            <a:endParaRPr lang="en-IN" sz="3600" dirty="0" smtClean="0">
              <a:solidFill>
                <a:srgbClr val="C00000"/>
              </a:solidFill>
              <a:latin typeface="Bookman Old Style" pitchFamily="18" charset="0"/>
            </a:endParaRPr>
          </a:p>
        </p:txBody>
      </p:sp>
      <p:sp>
        <p:nvSpPr>
          <p:cNvPr id="24579" name="Content Placeholder 2"/>
          <p:cNvSpPr>
            <a:spLocks noGrp="1"/>
          </p:cNvSpPr>
          <p:nvPr>
            <p:ph idx="1"/>
          </p:nvPr>
        </p:nvSpPr>
        <p:spPr>
          <a:xfrm>
            <a:off x="457200" y="2057400"/>
            <a:ext cx="8229600" cy="4068763"/>
          </a:xfrm>
        </p:spPr>
        <p:txBody>
          <a:bodyPr/>
          <a:lstStyle/>
          <a:p>
            <a:pPr algn="just" eaLnBrk="1" hangingPunct="1">
              <a:buNone/>
            </a:pPr>
            <a:r>
              <a:rPr lang="en-US" sz="2800" b="1" dirty="0" smtClean="0">
                <a:latin typeface="Book Antiqua" pitchFamily="18" charset="0"/>
              </a:rPr>
              <a:t>	A large firm produces a variety of products and sells them in different areas. Therefore it is in a better position then a small firm in facing the risk. It can counter balance the loss in one product by gain in the other products</a:t>
            </a:r>
            <a:endParaRPr lang="en-IN"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p:cNvSpPr>
            <a:spLocks noGrp="1" noChangeArrowheads="1"/>
          </p:cNvSpPr>
          <p:nvPr>
            <p:ph type="title"/>
          </p:nvPr>
        </p:nvSpPr>
        <p:spPr>
          <a:noFill/>
        </p:spPr>
        <p:txBody>
          <a:bodyPr/>
          <a:lstStyle/>
          <a:p>
            <a:pPr eaLnBrk="1" hangingPunct="1"/>
            <a:r>
              <a:rPr lang="en-US" sz="3600" b="1" dirty="0" smtClean="0">
                <a:solidFill>
                  <a:srgbClr val="C00000"/>
                </a:solidFill>
                <a:latin typeface="Bookman Old Style" pitchFamily="18" charset="0"/>
              </a:rPr>
              <a:t>EXTERNAL ECONOMIES</a:t>
            </a:r>
          </a:p>
        </p:txBody>
      </p:sp>
      <p:sp>
        <p:nvSpPr>
          <p:cNvPr id="24578" name="Rectangle 3"/>
          <p:cNvSpPr>
            <a:spLocks noGrp="1" noChangeArrowheads="1"/>
          </p:cNvSpPr>
          <p:nvPr>
            <p:ph idx="1"/>
          </p:nvPr>
        </p:nvSpPr>
        <p:spPr>
          <a:xfrm>
            <a:off x="533400" y="1447800"/>
            <a:ext cx="8228013" cy="4953000"/>
          </a:xfrm>
        </p:spPr>
        <p:txBody>
          <a:bodyPr rtlCol="0">
            <a:normAutofit/>
          </a:bodyPr>
          <a:lstStyle/>
          <a:p>
            <a:pPr algn="just" eaLnBrk="1" fontAlgn="auto" hangingPunct="1">
              <a:spcAft>
                <a:spcPts val="0"/>
              </a:spcAft>
              <a:buFontTx/>
              <a:buNone/>
              <a:defRPr/>
            </a:pPr>
            <a:r>
              <a:rPr lang="en-US" sz="2800" dirty="0" smtClean="0">
                <a:latin typeface="Book Antiqua" pitchFamily="18" charset="0"/>
              </a:rPr>
              <a:t>	</a:t>
            </a:r>
            <a:r>
              <a:rPr lang="en-US" sz="2800" b="1" dirty="0" smtClean="0">
                <a:latin typeface="Book Antiqua" pitchFamily="18" charset="0"/>
              </a:rPr>
              <a:t>	When the number of firms producing the same commodity increase in a particular area, all the firms enjoy certain advantages which are called External Economies.</a:t>
            </a:r>
          </a:p>
          <a:p>
            <a:pPr algn="just" eaLnBrk="1" fontAlgn="auto" hangingPunct="1">
              <a:spcAft>
                <a:spcPts val="0"/>
              </a:spcAft>
              <a:buFontTx/>
              <a:buNone/>
              <a:defRPr/>
            </a:pPr>
            <a:endParaRPr lang="en-US" sz="2800" b="1" dirty="0" smtClean="0">
              <a:latin typeface="Book Antiqua" pitchFamily="18" charset="0"/>
            </a:endParaRPr>
          </a:p>
          <a:p>
            <a:pPr algn="just"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Economies of Concentration</a:t>
            </a:r>
          </a:p>
          <a:p>
            <a:pPr algn="just"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Economies of Information</a:t>
            </a:r>
          </a:p>
          <a:p>
            <a:pPr algn="just"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Economies of Specialization</a:t>
            </a:r>
          </a:p>
          <a:p>
            <a:pPr algn="just" eaLnBrk="1" fontAlgn="auto" hangingPunct="1">
              <a:spcAft>
                <a:spcPts val="0"/>
              </a:spcAft>
              <a:buClr>
                <a:srgbClr val="006600"/>
              </a:buClr>
              <a:buFont typeface="Book Antiqua" pitchFamily="18" charset="0"/>
              <a:buChar char="☺"/>
              <a:defRPr/>
            </a:pPr>
            <a:r>
              <a:rPr lang="en-US" sz="2800" b="1" dirty="0" smtClean="0">
                <a:latin typeface="Book Antiqua" pitchFamily="18" charset="0"/>
              </a:rPr>
              <a:t> Economies of Welfare</a:t>
            </a:r>
          </a:p>
        </p:txBody>
      </p:sp>
    </p:spTree>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838200" y="1371600"/>
            <a:ext cx="7543800" cy="4983163"/>
          </a:xfrm>
        </p:spPr>
        <p:txBody>
          <a:bodyPr/>
          <a:lstStyle/>
          <a:p>
            <a:pPr algn="just" eaLnBrk="1" hangingPunct="1">
              <a:buFontTx/>
              <a:buNone/>
            </a:pPr>
            <a:r>
              <a:rPr lang="en-US" sz="2800" dirty="0" smtClean="0">
                <a:latin typeface="Book Antiqua" pitchFamily="18" charset="0"/>
              </a:rPr>
              <a:t>		</a:t>
            </a:r>
            <a:r>
              <a:rPr lang="en-US" sz="2800" b="1" dirty="0" smtClean="0">
                <a:latin typeface="Book Antiqua" pitchFamily="18" charset="0"/>
              </a:rPr>
              <a:t>Both internal and external economies increase the output and reduce the cost of production. </a:t>
            </a:r>
          </a:p>
          <a:p>
            <a:pPr algn="just" eaLnBrk="1" hangingPunct="1">
              <a:buFontTx/>
              <a:buNone/>
            </a:pPr>
            <a:endParaRPr lang="en-US" sz="2800" b="1" dirty="0" smtClean="0">
              <a:latin typeface="Book Antiqua" pitchFamily="18" charset="0"/>
            </a:endParaRPr>
          </a:p>
          <a:p>
            <a:pPr algn="just" eaLnBrk="1" hangingPunct="1">
              <a:buFontTx/>
              <a:buNone/>
            </a:pPr>
            <a:r>
              <a:rPr lang="en-US" sz="2800" b="1" dirty="0" smtClean="0">
                <a:latin typeface="Book Antiqua" pitchFamily="18" charset="0"/>
              </a:rPr>
              <a:t>		But, these economies arise only up to a particular limit beyond which, diseconomies emerge. </a:t>
            </a:r>
          </a:p>
        </p:txBody>
      </p:sp>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p:txBody>
          <a:bodyPr/>
          <a:lstStyle/>
          <a:p>
            <a:pPr eaLnBrk="1" hangingPunct="1"/>
            <a:r>
              <a:rPr lang="en-US" b="1" dirty="0" smtClean="0">
                <a:solidFill>
                  <a:srgbClr val="C00000"/>
                </a:solidFill>
                <a:latin typeface="Bookman Old Style" pitchFamily="18" charset="0"/>
              </a:rPr>
              <a:t>COST ANALYSIS</a:t>
            </a:r>
          </a:p>
        </p:txBody>
      </p:sp>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idx="1"/>
          </p:nvPr>
        </p:nvSpPr>
        <p:spPr>
          <a:xfrm>
            <a:off x="457200" y="609600"/>
            <a:ext cx="8229600" cy="5516563"/>
          </a:xfrm>
        </p:spPr>
        <p:txBody>
          <a:bodyPr/>
          <a:lstStyle/>
          <a:p>
            <a:pPr algn="just" eaLnBrk="1" hangingPunct="1"/>
            <a:r>
              <a:rPr lang="en-US" sz="2600" b="1" dirty="0" smtClean="0">
                <a:latin typeface="Book Antiqua" pitchFamily="18" charset="0"/>
              </a:rPr>
              <a:t>Different business proposals are evaluated in terms of their costs and revenues.</a:t>
            </a:r>
          </a:p>
          <a:p>
            <a:pPr algn="just" eaLnBrk="1" hangingPunct="1">
              <a:buNone/>
            </a:pPr>
            <a:endParaRPr lang="en-US" sz="2600" b="1" dirty="0" smtClean="0">
              <a:latin typeface="Book Antiqua" pitchFamily="18" charset="0"/>
            </a:endParaRPr>
          </a:p>
          <a:p>
            <a:pPr algn="just" eaLnBrk="1" hangingPunct="1"/>
            <a:r>
              <a:rPr lang="en-US" sz="2600" b="1" dirty="0" smtClean="0">
                <a:latin typeface="Book Antiqua" pitchFamily="18" charset="0"/>
              </a:rPr>
              <a:t>To know what costs are to be examined, it is necessary to understand what cost is and how to analyze the cost.</a:t>
            </a:r>
          </a:p>
          <a:p>
            <a:pPr algn="just" eaLnBrk="1" hangingPunct="1">
              <a:buNone/>
            </a:pPr>
            <a:endParaRPr lang="en-US" sz="2600" b="1" dirty="0" smtClean="0">
              <a:latin typeface="Book Antiqua" pitchFamily="18" charset="0"/>
            </a:endParaRPr>
          </a:p>
          <a:p>
            <a:pPr algn="just" eaLnBrk="1" hangingPunct="1"/>
            <a:r>
              <a:rPr lang="en-US" sz="2600" b="1" dirty="0" smtClean="0">
                <a:latin typeface="Book Antiqua" pitchFamily="18" charset="0"/>
              </a:rPr>
              <a:t>Cost refers to expenditure incurred to produce a product or service.</a:t>
            </a:r>
          </a:p>
          <a:p>
            <a:pPr algn="just" eaLnBrk="1" hangingPunct="1">
              <a:buNone/>
            </a:pPr>
            <a:endParaRPr lang="en-US" sz="2600" b="1" dirty="0" smtClean="0">
              <a:latin typeface="Book Antiqua" pitchFamily="18" charset="0"/>
            </a:endParaRPr>
          </a:p>
          <a:p>
            <a:pPr algn="just" eaLnBrk="1" hangingPunct="1"/>
            <a:r>
              <a:rPr lang="en-US" sz="2600" b="1" dirty="0" smtClean="0">
                <a:latin typeface="Book Antiqua" pitchFamily="18" charset="0"/>
              </a:rPr>
              <a:t>Cost of production normally includes cost of materials, labor, and other overheads this is known as the total cost.</a:t>
            </a:r>
          </a:p>
          <a:p>
            <a:pPr algn="just" eaLnBrk="1" hangingPunct="1"/>
            <a:endParaRPr lang="en-US" sz="26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idx="1"/>
          </p:nvPr>
        </p:nvSpPr>
        <p:spPr>
          <a:xfrm>
            <a:off x="457200" y="457200"/>
            <a:ext cx="8229600" cy="5668963"/>
          </a:xfrm>
        </p:spPr>
        <p:txBody>
          <a:bodyPr/>
          <a:lstStyle/>
          <a:p>
            <a:pPr algn="just" eaLnBrk="1" hangingPunct="1"/>
            <a:r>
              <a:rPr lang="en-US" sz="2800" b="1" dirty="0" smtClean="0">
                <a:latin typeface="Book Antiqua" pitchFamily="18" charset="0"/>
              </a:rPr>
              <a:t>Total cost = fixed cost + variable cost + semi variable cost.</a:t>
            </a:r>
          </a:p>
          <a:p>
            <a:pPr algn="just" eaLnBrk="1" hangingPunct="1"/>
            <a:endParaRPr lang="en-US" sz="2800" b="1" dirty="0" smtClean="0">
              <a:latin typeface="Book Antiqua" pitchFamily="18" charset="0"/>
            </a:endParaRPr>
          </a:p>
          <a:p>
            <a:pPr algn="just" eaLnBrk="1" hangingPunct="1"/>
            <a:r>
              <a:rPr lang="en-US" sz="2800" b="1" dirty="0" smtClean="0">
                <a:latin typeface="Book Antiqua" pitchFamily="18" charset="0"/>
              </a:rPr>
              <a:t>Total cost is compared with total revenue. The difference between total cost &amp; total revenue is termed as profit.</a:t>
            </a:r>
          </a:p>
          <a:p>
            <a:pPr algn="just" eaLnBrk="1" hangingPunct="1"/>
            <a:endParaRPr lang="en-US" sz="2800" b="1" dirty="0" smtClean="0">
              <a:latin typeface="Book Antiqua" pitchFamily="18" charset="0"/>
            </a:endParaRPr>
          </a:p>
          <a:p>
            <a:pPr algn="ctr" eaLnBrk="1" hangingPunct="1">
              <a:buFontTx/>
              <a:buNone/>
            </a:pPr>
            <a:r>
              <a:rPr lang="en-US" sz="2800" b="1" dirty="0" smtClean="0">
                <a:latin typeface="Book Antiqua" pitchFamily="18" charset="0"/>
              </a:rPr>
              <a:t>  (TR-TC=PROFIT)</a:t>
            </a:r>
          </a:p>
          <a:p>
            <a:pPr algn="just" eaLnBrk="1" hangingPunct="1">
              <a:buFontTx/>
              <a:buNone/>
            </a:pPr>
            <a:endParaRPr lang="en-US" sz="2800" b="1" dirty="0" smtClean="0">
              <a:latin typeface="Book Antiqua" pitchFamily="18" charset="0"/>
            </a:endParaRPr>
          </a:p>
          <a:p>
            <a:pPr algn="just" eaLnBrk="1" hangingPunct="1"/>
            <a:r>
              <a:rPr lang="en-US" sz="2800" b="1" dirty="0" smtClean="0">
                <a:latin typeface="Book Antiqua" pitchFamily="18" charset="0"/>
              </a:rPr>
              <a:t>Understanding the meaning of various cost concepts is essential for clear business thinking.</a:t>
            </a:r>
          </a:p>
          <a:p>
            <a:pPr algn="just" eaLnBrk="1" hangingPunct="1">
              <a:buFontTx/>
              <a:buNone/>
            </a:pPr>
            <a:endParaRPr lang="en-US" sz="28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idx="1"/>
          </p:nvPr>
        </p:nvSpPr>
        <p:spPr>
          <a:xfrm>
            <a:off x="457200" y="990600"/>
            <a:ext cx="8229600" cy="4983163"/>
          </a:xfrm>
        </p:spPr>
        <p:txBody>
          <a:bodyPr/>
          <a:lstStyle/>
          <a:p>
            <a:pPr eaLnBrk="1" hangingPunct="1"/>
            <a:r>
              <a:rPr lang="en-US" sz="2600" b="1" i="1" dirty="0" smtClean="0">
                <a:solidFill>
                  <a:srgbClr val="C00000"/>
                </a:solidFill>
                <a:latin typeface="Book Antiqua" pitchFamily="18" charset="0"/>
              </a:rPr>
              <a:t>Fixed costs</a:t>
            </a:r>
            <a:r>
              <a:rPr lang="en-US" sz="2600" b="1" dirty="0" smtClean="0">
                <a:solidFill>
                  <a:srgbClr val="C00000"/>
                </a:solidFill>
                <a:latin typeface="Book Antiqua" pitchFamily="18" charset="0"/>
              </a:rPr>
              <a:t> </a:t>
            </a:r>
            <a:r>
              <a:rPr lang="en-US" sz="2600" b="1" dirty="0" smtClean="0">
                <a:latin typeface="Book Antiqua" pitchFamily="18" charset="0"/>
              </a:rPr>
              <a:t>are those costs that are fixed in the short run.</a:t>
            </a:r>
          </a:p>
          <a:p>
            <a:pPr eaLnBrk="1" hangingPunct="1">
              <a:buNone/>
            </a:pPr>
            <a:endParaRPr lang="en-US" sz="2600" b="1" dirty="0" smtClean="0">
              <a:latin typeface="Book Antiqua" pitchFamily="18" charset="0"/>
            </a:endParaRPr>
          </a:p>
          <a:p>
            <a:pPr eaLnBrk="1" hangingPunct="1"/>
            <a:r>
              <a:rPr lang="en-US" sz="2600" b="1" dirty="0" smtClean="0">
                <a:latin typeface="Book Antiqua" pitchFamily="18" charset="0"/>
              </a:rPr>
              <a:t>Whether the production is taken up or not we have to incur certain expenses such as rent for factory &amp; office buildings, insurance, telephone, electricity and so on.</a:t>
            </a:r>
          </a:p>
          <a:p>
            <a:pPr eaLnBrk="1" hangingPunct="1">
              <a:buNone/>
            </a:pPr>
            <a:endParaRPr lang="en-US" sz="2600" b="1" dirty="0" smtClean="0">
              <a:latin typeface="Book Antiqua" pitchFamily="18" charset="0"/>
            </a:endParaRPr>
          </a:p>
          <a:p>
            <a:pPr eaLnBrk="1" hangingPunct="1"/>
            <a:r>
              <a:rPr lang="en-US" sz="2600" b="1" dirty="0" smtClean="0">
                <a:latin typeface="Book Antiqua" pitchFamily="18" charset="0"/>
              </a:rPr>
              <a:t>In other words total fixed costs remain constant in the short run.</a:t>
            </a:r>
          </a:p>
        </p:txBody>
      </p:sp>
    </p:spTree>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idx="1"/>
          </p:nvPr>
        </p:nvSpPr>
        <p:spPr>
          <a:xfrm>
            <a:off x="457200" y="1143000"/>
            <a:ext cx="8229600" cy="5440363"/>
          </a:xfrm>
        </p:spPr>
        <p:txBody>
          <a:bodyPr/>
          <a:lstStyle/>
          <a:p>
            <a:pPr eaLnBrk="1" hangingPunct="1"/>
            <a:r>
              <a:rPr lang="en-US" sz="2600" b="1" i="1" dirty="0" smtClean="0">
                <a:solidFill>
                  <a:srgbClr val="C00000"/>
                </a:solidFill>
                <a:latin typeface="Book Antiqua" pitchFamily="18" charset="0"/>
              </a:rPr>
              <a:t>Variable cost</a:t>
            </a:r>
            <a:r>
              <a:rPr lang="en-US" sz="2600" b="1" dirty="0" smtClean="0">
                <a:solidFill>
                  <a:srgbClr val="C00000"/>
                </a:solidFill>
                <a:latin typeface="Book Antiqua" pitchFamily="18" charset="0"/>
              </a:rPr>
              <a:t> </a:t>
            </a:r>
            <a:r>
              <a:rPr lang="en-US" sz="2600" b="1" dirty="0" smtClean="0">
                <a:latin typeface="Book Antiqua" pitchFamily="18" charset="0"/>
              </a:rPr>
              <a:t>are those costs that vary with the volume of  production.</a:t>
            </a:r>
          </a:p>
          <a:p>
            <a:pPr eaLnBrk="1" hangingPunct="1">
              <a:buNone/>
            </a:pPr>
            <a:endParaRPr lang="en-US" sz="2600" b="1" dirty="0" smtClean="0">
              <a:latin typeface="Book Antiqua" pitchFamily="18" charset="0"/>
            </a:endParaRPr>
          </a:p>
          <a:p>
            <a:pPr eaLnBrk="1" hangingPunct="1"/>
            <a:r>
              <a:rPr lang="en-US" sz="2600" b="1" dirty="0" smtClean="0">
                <a:latin typeface="Book Antiqua" pitchFamily="18" charset="0"/>
              </a:rPr>
              <a:t>Variable costs comprises cost of raw materials, wages and so on, these costs are incurred only when there is production.</a:t>
            </a:r>
          </a:p>
          <a:p>
            <a:pPr eaLnBrk="1" hangingPunct="1">
              <a:buNone/>
            </a:pPr>
            <a:endParaRPr lang="en-US" sz="2600" b="1" dirty="0" smtClean="0">
              <a:latin typeface="Book Antiqua" pitchFamily="18" charset="0"/>
            </a:endParaRPr>
          </a:p>
          <a:p>
            <a:pPr eaLnBrk="1" hangingPunct="1"/>
            <a:r>
              <a:rPr lang="en-US" sz="2600" b="1" dirty="0" smtClean="0">
                <a:latin typeface="Book Antiqua" pitchFamily="18" charset="0"/>
              </a:rPr>
              <a:t>In other words the more the production the more will be the variable cost and vice versa.</a:t>
            </a:r>
          </a:p>
        </p:txBody>
      </p:sp>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1189038"/>
            <a:ext cx="8229600" cy="5364162"/>
          </a:xfrm>
        </p:spPr>
        <p:txBody>
          <a:bodyPr/>
          <a:lstStyle/>
          <a:p>
            <a:pPr eaLnBrk="1" hangingPunct="1"/>
            <a:r>
              <a:rPr lang="en-US" sz="2600" b="1" i="1" dirty="0" smtClean="0">
                <a:solidFill>
                  <a:srgbClr val="C00000"/>
                </a:solidFill>
                <a:latin typeface="Book Antiqua" pitchFamily="18" charset="0"/>
              </a:rPr>
              <a:t>Marginal cost</a:t>
            </a:r>
            <a:r>
              <a:rPr lang="en-US" sz="2600" b="1" dirty="0" smtClean="0">
                <a:solidFill>
                  <a:srgbClr val="C00000"/>
                </a:solidFill>
                <a:latin typeface="Book Antiqua" pitchFamily="18" charset="0"/>
              </a:rPr>
              <a:t> </a:t>
            </a:r>
            <a:r>
              <a:rPr lang="en-US" sz="2600" b="1" dirty="0" smtClean="0">
                <a:latin typeface="Book Antiqua" pitchFamily="18" charset="0"/>
              </a:rPr>
              <a:t>it refers to additional cost incurred for manufacturing  an additional unit of product.</a:t>
            </a:r>
          </a:p>
          <a:p>
            <a:pPr eaLnBrk="1" hangingPunct="1">
              <a:buNone/>
            </a:pPr>
            <a:endParaRPr lang="en-US" sz="2600" b="1" dirty="0" smtClean="0">
              <a:latin typeface="Book Antiqua" pitchFamily="18" charset="0"/>
            </a:endParaRPr>
          </a:p>
          <a:p>
            <a:pPr eaLnBrk="1" hangingPunct="1"/>
            <a:r>
              <a:rPr lang="en-US" sz="2600" b="1" dirty="0" smtClean="0">
                <a:latin typeface="Book Antiqua" pitchFamily="18" charset="0"/>
              </a:rPr>
              <a:t>Marginal cost in economic theory is useful in matters relating to allocation of resources, product pricing decisions, make or buy decisions and so on.</a:t>
            </a:r>
          </a:p>
        </p:txBody>
      </p:sp>
    </p:spTree>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noChangeArrowheads="1"/>
          </p:cNvSpPr>
          <p:nvPr>
            <p:ph idx="1"/>
          </p:nvPr>
        </p:nvSpPr>
        <p:spPr>
          <a:xfrm>
            <a:off x="457200" y="685800"/>
            <a:ext cx="8229600" cy="5440363"/>
          </a:xfrm>
        </p:spPr>
        <p:txBody>
          <a:bodyPr/>
          <a:lstStyle/>
          <a:p>
            <a:pPr algn="just" eaLnBrk="1" hangingPunct="1"/>
            <a:r>
              <a:rPr lang="en-US" sz="2600" b="1" i="1" dirty="0" smtClean="0">
                <a:solidFill>
                  <a:srgbClr val="C00000"/>
                </a:solidFill>
                <a:latin typeface="Book Antiqua" pitchFamily="18" charset="0"/>
              </a:rPr>
              <a:t>Opportunity cost</a:t>
            </a:r>
            <a:r>
              <a:rPr lang="en-US" sz="2600" dirty="0" smtClean="0">
                <a:solidFill>
                  <a:srgbClr val="C00000"/>
                </a:solidFill>
                <a:latin typeface="Book Antiqua" pitchFamily="18" charset="0"/>
              </a:rPr>
              <a:t> </a:t>
            </a:r>
            <a:r>
              <a:rPr lang="en-US" sz="2600" dirty="0" smtClean="0">
                <a:latin typeface="Book Antiqua" pitchFamily="18" charset="0"/>
              </a:rPr>
              <a:t>it refers to cost of next best alternative foregone.</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Opportunity costs refers to earnings/profits that are foregone from alternative ventures by using given limited facilities for a particular purpose.</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If there are no alternatives there will be no opportunity cost.</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They record only the sacrificed alternative so they are not recorded in the books of accounts.</a:t>
            </a:r>
          </a:p>
          <a:p>
            <a:pPr algn="just" eaLnBrk="1" hangingPunct="1"/>
            <a:endParaRPr lang="en-US" sz="26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idx="1"/>
          </p:nvPr>
        </p:nvSpPr>
        <p:spPr>
          <a:xfrm>
            <a:off x="457200" y="990600"/>
            <a:ext cx="8229600" cy="5181600"/>
          </a:xfrm>
        </p:spPr>
        <p:txBody>
          <a:bodyPr/>
          <a:lstStyle/>
          <a:p>
            <a:pPr algn="just" eaLnBrk="1" hangingPunct="1"/>
            <a:r>
              <a:rPr lang="en-US" sz="2600" b="1" dirty="0" smtClean="0">
                <a:latin typeface="Book Antiqua" pitchFamily="18" charset="0"/>
              </a:rPr>
              <a:t>Opportunity cost is said to exist when the resources are scarce and there are alternative uses for the resources.</a:t>
            </a:r>
          </a:p>
          <a:p>
            <a:pPr algn="just" eaLnBrk="1" hangingPunct="1"/>
            <a:endParaRPr lang="en-US" sz="2600" b="1" dirty="0" smtClean="0">
              <a:latin typeface="Book Antiqua" pitchFamily="18" charset="0"/>
            </a:endParaRPr>
          </a:p>
          <a:p>
            <a:pPr algn="just" eaLnBrk="1" hangingPunct="1"/>
            <a:r>
              <a:rPr lang="en-US" sz="2600" b="1" dirty="0" smtClean="0">
                <a:latin typeface="Book Antiqua" pitchFamily="18" charset="0"/>
              </a:rPr>
              <a:t>Opportunity cost example:</a:t>
            </a:r>
          </a:p>
          <a:p>
            <a:pPr algn="just" eaLnBrk="1" hangingPunct="1">
              <a:buFontTx/>
              <a:buNone/>
            </a:pPr>
            <a:r>
              <a:rPr lang="en-US" sz="2600" b="1" dirty="0" smtClean="0">
                <a:latin typeface="Book Antiqua" pitchFamily="18" charset="0"/>
              </a:rPr>
              <a:t>   The cost of getting college education is not merely you spend on college fee &amp; books. It also includes the earnings you have foregone throughout the year by not taking up a full time job.</a:t>
            </a:r>
          </a:p>
          <a:p>
            <a:pPr algn="just" eaLnBrk="1" hangingPunct="1">
              <a:buFontTx/>
              <a:buNone/>
            </a:pPr>
            <a:endParaRPr lang="en-US" sz="26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idx="1"/>
          </p:nvPr>
        </p:nvSpPr>
        <p:spPr>
          <a:xfrm>
            <a:off x="533400" y="1265237"/>
            <a:ext cx="8229600" cy="5592763"/>
          </a:xfrm>
        </p:spPr>
        <p:txBody>
          <a:bodyPr/>
          <a:lstStyle/>
          <a:p>
            <a:pPr eaLnBrk="1" hangingPunct="1"/>
            <a:r>
              <a:rPr lang="en-US" sz="2600" b="1" i="1" dirty="0" smtClean="0">
                <a:solidFill>
                  <a:srgbClr val="C00000"/>
                </a:solidFill>
                <a:latin typeface="Book Antiqua" pitchFamily="18" charset="0"/>
              </a:rPr>
              <a:t>Explicit costs</a:t>
            </a:r>
            <a:r>
              <a:rPr lang="en-US" sz="2600" b="1" dirty="0" smtClean="0">
                <a:solidFill>
                  <a:srgbClr val="C00000"/>
                </a:solidFill>
                <a:latin typeface="Book Antiqua" pitchFamily="18" charset="0"/>
              </a:rPr>
              <a:t> </a:t>
            </a:r>
            <a:r>
              <a:rPr lang="en-US" sz="2600" b="1" dirty="0" smtClean="0">
                <a:latin typeface="Book Antiqua" pitchFamily="18" charset="0"/>
              </a:rPr>
              <a:t>are also called as out of pocket costs.</a:t>
            </a:r>
          </a:p>
          <a:p>
            <a:pPr eaLnBrk="1" hangingPunct="1"/>
            <a:endParaRPr lang="en-US" sz="2600" b="1" dirty="0" smtClean="0">
              <a:latin typeface="Book Antiqua" pitchFamily="18" charset="0"/>
            </a:endParaRPr>
          </a:p>
          <a:p>
            <a:pPr eaLnBrk="1" hangingPunct="1"/>
            <a:r>
              <a:rPr lang="en-US" sz="2600" b="1" dirty="0" smtClean="0">
                <a:latin typeface="Book Antiqua" pitchFamily="18" charset="0"/>
              </a:rPr>
              <a:t>Explicit costs involves payment of cash.</a:t>
            </a:r>
          </a:p>
          <a:p>
            <a:pPr eaLnBrk="1" hangingPunct="1"/>
            <a:endParaRPr lang="en-US" sz="2600" b="1" dirty="0" smtClean="0">
              <a:latin typeface="Book Antiqua" pitchFamily="18" charset="0"/>
            </a:endParaRPr>
          </a:p>
          <a:p>
            <a:pPr eaLnBrk="1" hangingPunct="1"/>
            <a:r>
              <a:rPr lang="en-US" sz="2600" b="1" dirty="0" smtClean="0">
                <a:latin typeface="Book Antiqua" pitchFamily="18" charset="0"/>
              </a:rPr>
              <a:t>Rent for the landlord, wages for the labor, taxes &amp; duties paid and so on are the explicit costs.</a:t>
            </a:r>
          </a:p>
          <a:p>
            <a:pPr eaLnBrk="1" hangingPunct="1"/>
            <a:endParaRPr lang="en-US" sz="2600" b="1" dirty="0" smtClean="0">
              <a:latin typeface="Book Antiqua" pitchFamily="18" charset="0"/>
            </a:endParaRPr>
          </a:p>
          <a:p>
            <a:pPr eaLnBrk="1" hangingPunct="1"/>
            <a:r>
              <a:rPr lang="en-US" sz="2600" b="1" dirty="0" smtClean="0">
                <a:latin typeface="Book Antiqua" pitchFamily="18" charset="0"/>
              </a:rPr>
              <a:t>Explicit costs are also called as out of pocket costs because they are incurred in reality.</a:t>
            </a:r>
          </a:p>
        </p:txBody>
      </p:sp>
    </p:spTree>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idx="1"/>
          </p:nvPr>
        </p:nvSpPr>
        <p:spPr>
          <a:xfrm>
            <a:off x="457200" y="609600"/>
            <a:ext cx="8229600" cy="5516563"/>
          </a:xfrm>
        </p:spPr>
        <p:txBody>
          <a:bodyPr/>
          <a:lstStyle/>
          <a:p>
            <a:pPr algn="just" eaLnBrk="1" hangingPunct="1"/>
            <a:r>
              <a:rPr lang="en-US" sz="2600" b="1" i="1" dirty="0" smtClean="0">
                <a:latin typeface="Book Antiqua" pitchFamily="18" charset="0"/>
              </a:rPr>
              <a:t>Implicit costs</a:t>
            </a:r>
            <a:r>
              <a:rPr lang="en-US" sz="2600" b="1" dirty="0" smtClean="0">
                <a:latin typeface="Book Antiqua" pitchFamily="18" charset="0"/>
              </a:rPr>
              <a:t> are also called as imputed costs or non cash costs or notional cost.</a:t>
            </a:r>
          </a:p>
          <a:p>
            <a:pPr algn="just" eaLnBrk="1" hangingPunct="1"/>
            <a:endParaRPr lang="en-US" sz="2600" b="1" dirty="0" smtClean="0">
              <a:latin typeface="Book Antiqua" pitchFamily="18" charset="0"/>
            </a:endParaRPr>
          </a:p>
          <a:p>
            <a:pPr algn="just" eaLnBrk="1" hangingPunct="1"/>
            <a:r>
              <a:rPr lang="en-US" sz="2600" b="1" dirty="0" smtClean="0">
                <a:latin typeface="Book Antiqua" pitchFamily="18" charset="0"/>
              </a:rPr>
              <a:t>Implicit costs don't involve payment of cash as they are not actually incurred.</a:t>
            </a:r>
          </a:p>
          <a:p>
            <a:pPr algn="just" eaLnBrk="1" hangingPunct="1"/>
            <a:endParaRPr lang="en-US" sz="2600" b="1" dirty="0" smtClean="0">
              <a:latin typeface="Book Antiqua" pitchFamily="18" charset="0"/>
            </a:endParaRPr>
          </a:p>
          <a:p>
            <a:pPr algn="just" eaLnBrk="1" hangingPunct="1"/>
            <a:r>
              <a:rPr lang="en-US" sz="2600" b="1" dirty="0" smtClean="0">
                <a:latin typeface="Book Antiqua" pitchFamily="18" charset="0"/>
              </a:rPr>
              <a:t>They would have been incurred had the owner not been in the possession of facilities.</a:t>
            </a:r>
          </a:p>
          <a:p>
            <a:pPr algn="just" eaLnBrk="1" hangingPunct="1"/>
            <a:endParaRPr lang="en-US" sz="2600" b="1" dirty="0" smtClean="0">
              <a:latin typeface="Book Antiqua" pitchFamily="18" charset="0"/>
            </a:endParaRPr>
          </a:p>
          <a:p>
            <a:pPr algn="just" eaLnBrk="1" hangingPunct="1"/>
            <a:r>
              <a:rPr lang="en-US" sz="2600" b="1" dirty="0" smtClean="0">
                <a:latin typeface="Book Antiqua" pitchFamily="18" charset="0"/>
              </a:rPr>
              <a:t>Interest on own capital, rent on own premises, savings in terms of salary due to own supervision are examples of implicit cost. </a:t>
            </a:r>
          </a:p>
        </p:txBody>
      </p:sp>
    </p:spTree>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ctrTitle"/>
          </p:nvPr>
        </p:nvSpPr>
        <p:spPr/>
        <p:txBody>
          <a:bodyPr/>
          <a:lstStyle/>
          <a:p>
            <a:pPr eaLnBrk="1" hangingPunct="1"/>
            <a:r>
              <a:rPr lang="en-US" sz="3600" b="1" dirty="0" smtClean="0">
                <a:solidFill>
                  <a:srgbClr val="C00000"/>
                </a:solidFill>
                <a:latin typeface="Bookman Old Style" pitchFamily="18" charset="0"/>
              </a:rPr>
              <a:t>BREAKEVEN ANALYSIS </a:t>
            </a:r>
            <a:endParaRPr lang="en-US" sz="3600" dirty="0" smtClean="0">
              <a:solidFill>
                <a:srgbClr val="C00000"/>
              </a:solidFill>
              <a:latin typeface="Bookman Old Style" pitchFamily="18" charset="0"/>
            </a:endParaRPr>
          </a:p>
        </p:txBody>
      </p:sp>
    </p:spTree>
  </p:cSld>
  <p:clrMapOvr>
    <a:masterClrMapping/>
  </p:clrMapOvr>
  <p:transition advClick="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rtlCol="0">
            <a:normAutofit/>
          </a:bodyPr>
          <a:lstStyle/>
          <a:p>
            <a:pPr eaLnBrk="1" fontAlgn="auto" hangingPunct="1">
              <a:spcAft>
                <a:spcPts val="0"/>
              </a:spcAft>
              <a:defRPr/>
            </a:pPr>
            <a:r>
              <a:rPr lang="en-US" sz="3600" b="1" dirty="0" smtClean="0">
                <a:solidFill>
                  <a:srgbClr val="C00000"/>
                </a:solidFill>
                <a:latin typeface="Bookman Old Style" pitchFamily="18" charset="0"/>
              </a:rPr>
              <a:t>INTRODUCTION</a:t>
            </a:r>
            <a:endParaRPr lang="en-US" sz="3600" b="1" dirty="0">
              <a:solidFill>
                <a:srgbClr val="C00000"/>
              </a:solidFill>
              <a:latin typeface="Bookman Old Style" pitchFamily="18" charset="0"/>
            </a:endParaRPr>
          </a:p>
        </p:txBody>
      </p:sp>
      <p:sp>
        <p:nvSpPr>
          <p:cNvPr id="46083" name="Content Placeholder 2"/>
          <p:cNvSpPr>
            <a:spLocks noGrp="1"/>
          </p:cNvSpPr>
          <p:nvPr>
            <p:ph idx="1"/>
          </p:nvPr>
        </p:nvSpPr>
        <p:spPr>
          <a:xfrm>
            <a:off x="304800" y="1676400"/>
            <a:ext cx="8534400" cy="4953000"/>
          </a:xfrm>
        </p:spPr>
        <p:txBody>
          <a:bodyPr/>
          <a:lstStyle/>
          <a:p>
            <a:pPr algn="just" eaLnBrk="1" hangingPunct="1"/>
            <a:r>
              <a:rPr lang="en-US" sz="2600" dirty="0" smtClean="0">
                <a:latin typeface="Book Antiqua" pitchFamily="18" charset="0"/>
              </a:rPr>
              <a:t>Break even analysis refers to analysis (study) of </a:t>
            </a:r>
            <a:r>
              <a:rPr lang="en-US" sz="2600" b="1" i="1" u="sng" dirty="0" smtClean="0">
                <a:latin typeface="Book Antiqua" pitchFamily="18" charset="0"/>
              </a:rPr>
              <a:t>Break Even Point </a:t>
            </a:r>
            <a:r>
              <a:rPr lang="en-US" sz="2600" b="1" dirty="0" smtClean="0">
                <a:latin typeface="Book Antiqua" pitchFamily="18" charset="0"/>
              </a:rPr>
              <a:t>(BEP).</a:t>
            </a:r>
          </a:p>
          <a:p>
            <a:pPr algn="just" eaLnBrk="1" hangingPunct="1">
              <a:buNone/>
            </a:pPr>
            <a:endParaRPr lang="en-US" sz="2600" b="1" dirty="0" smtClean="0">
              <a:latin typeface="Book Antiqua" pitchFamily="18" charset="0"/>
            </a:endParaRPr>
          </a:p>
          <a:p>
            <a:pPr algn="just" eaLnBrk="1" hangingPunct="1"/>
            <a:r>
              <a:rPr lang="en-US" sz="2600" dirty="0" smtClean="0">
                <a:latin typeface="Book Antiqua" pitchFamily="18" charset="0"/>
              </a:rPr>
              <a:t>BEP is defined as </a:t>
            </a:r>
            <a:r>
              <a:rPr lang="en-US" sz="2600" b="1" dirty="0" smtClean="0">
                <a:latin typeface="Book Antiqua" pitchFamily="18" charset="0"/>
              </a:rPr>
              <a:t>no profit or no loss point. </a:t>
            </a:r>
            <a:r>
              <a:rPr lang="en-US" sz="2600" dirty="0" smtClean="0">
                <a:latin typeface="Book Antiqua" pitchFamily="18" charset="0"/>
              </a:rPr>
              <a:t>(BEP is the point at which total revenue is equal to total cost)</a:t>
            </a:r>
          </a:p>
          <a:p>
            <a:pPr algn="just" eaLnBrk="1" hangingPunct="1">
              <a:buNone/>
            </a:pPr>
            <a:endParaRPr lang="en-US" sz="2600" b="1" dirty="0" smtClean="0">
              <a:latin typeface="Book Antiqua" pitchFamily="18" charset="0"/>
            </a:endParaRPr>
          </a:p>
          <a:p>
            <a:pPr algn="just" eaLnBrk="1" hangingPunct="1"/>
            <a:r>
              <a:rPr lang="en-US" sz="2600" dirty="0" smtClean="0">
                <a:latin typeface="Book Antiqua" pitchFamily="18" charset="0"/>
              </a:rPr>
              <a:t>The term BEA is interpreted in two senses, In its narrow sense, it is concerned with finding out BEP. In its broad sense determines the probable profit at any level of production.</a:t>
            </a:r>
          </a:p>
          <a:p>
            <a:pPr algn="just" eaLnBrk="1" hangingPunct="1">
              <a:buFont typeface="Arial" charset="0"/>
              <a:buNone/>
            </a:pPr>
            <a:endParaRPr lang="en-US" sz="26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096000"/>
          </a:xfrm>
        </p:spPr>
        <p:txBody>
          <a:bodyPr rtlCol="0">
            <a:normAutofit lnSpcReduction="10000"/>
          </a:bodyPr>
          <a:lstStyle/>
          <a:p>
            <a:pPr algn="just" eaLnBrk="1" fontAlgn="auto" hangingPunct="1">
              <a:spcAft>
                <a:spcPts val="0"/>
              </a:spcAft>
              <a:buFont typeface="Arial" pitchFamily="34" charset="0"/>
              <a:buChar char="•"/>
              <a:defRPr/>
            </a:pPr>
            <a:r>
              <a:rPr lang="en-US" sz="2600" b="1" dirty="0" smtClean="0">
                <a:latin typeface="Book Antiqua" pitchFamily="18" charset="0"/>
              </a:rPr>
              <a:t>BEP </a:t>
            </a:r>
            <a:r>
              <a:rPr lang="en-US" sz="2600" dirty="0" smtClean="0">
                <a:latin typeface="Book Antiqua" pitchFamily="18" charset="0"/>
              </a:rPr>
              <a:t>denotes minimum volume of production to be undertaken to avoid losses.</a:t>
            </a:r>
          </a:p>
          <a:p>
            <a:pPr algn="just" eaLnBrk="1" fontAlgn="auto" hangingPunct="1">
              <a:spcAft>
                <a:spcPts val="0"/>
              </a:spcAft>
              <a:buFont typeface="Arial" pitchFamily="34" charset="0"/>
              <a:buChar char="•"/>
              <a:defRPr/>
            </a:pPr>
            <a:endParaRPr lang="en-US" sz="2600" b="1" dirty="0" smtClean="0">
              <a:latin typeface="Book Antiqua" pitchFamily="18" charset="0"/>
            </a:endParaRPr>
          </a:p>
          <a:p>
            <a:pPr algn="just" eaLnBrk="1" fontAlgn="auto" hangingPunct="1">
              <a:spcAft>
                <a:spcPts val="0"/>
              </a:spcAft>
              <a:buFont typeface="Arial" pitchFamily="34" charset="0"/>
              <a:buChar char="•"/>
              <a:defRPr/>
            </a:pPr>
            <a:r>
              <a:rPr lang="en-US" sz="2600" dirty="0" smtClean="0">
                <a:latin typeface="Book Antiqua" pitchFamily="18" charset="0"/>
              </a:rPr>
              <a:t>In other words BEP points out, how much minimum is to be produced to get the profit.</a:t>
            </a:r>
          </a:p>
          <a:p>
            <a:pPr algn="just" eaLnBrk="1" fontAlgn="auto" hangingPunct="1">
              <a:spcAft>
                <a:spcPts val="0"/>
              </a:spcAft>
              <a:buFont typeface="Arial" pitchFamily="34" charset="0"/>
              <a:buChar char="•"/>
              <a:defRPr/>
            </a:pPr>
            <a:endParaRPr lang="en-US" sz="2600" b="1" dirty="0" smtClean="0">
              <a:latin typeface="Book Antiqua" pitchFamily="18" charset="0"/>
            </a:endParaRPr>
          </a:p>
          <a:p>
            <a:pPr algn="just" eaLnBrk="1" fontAlgn="auto" hangingPunct="1">
              <a:spcAft>
                <a:spcPts val="0"/>
              </a:spcAft>
              <a:buFont typeface="Arial" pitchFamily="34" charset="0"/>
              <a:buChar char="•"/>
              <a:defRPr/>
            </a:pPr>
            <a:r>
              <a:rPr lang="en-US" sz="2600" dirty="0" smtClean="0">
                <a:latin typeface="Book Antiqua" pitchFamily="18" charset="0"/>
              </a:rPr>
              <a:t>BEP is a technique for </a:t>
            </a:r>
            <a:r>
              <a:rPr lang="en-US" sz="2600" b="1" dirty="0" smtClean="0">
                <a:latin typeface="Book Antiqua" pitchFamily="18" charset="0"/>
              </a:rPr>
              <a:t>profit planning &amp; control.</a:t>
            </a:r>
          </a:p>
          <a:p>
            <a:pPr algn="just" eaLnBrk="1" fontAlgn="auto" hangingPunct="1">
              <a:spcAft>
                <a:spcPts val="0"/>
              </a:spcAft>
              <a:buFont typeface="Arial" pitchFamily="34" charset="0"/>
              <a:buChar char="•"/>
              <a:defRPr/>
            </a:pPr>
            <a:endParaRPr lang="en-US" sz="2600" b="1" dirty="0" smtClean="0">
              <a:latin typeface="Book Antiqua" pitchFamily="18" charset="0"/>
            </a:endParaRPr>
          </a:p>
          <a:p>
            <a:pPr algn="just" eaLnBrk="1" fontAlgn="auto" hangingPunct="1">
              <a:spcAft>
                <a:spcPts val="0"/>
              </a:spcAft>
              <a:buFont typeface="Arial" pitchFamily="34" charset="0"/>
              <a:buChar char="•"/>
              <a:defRPr/>
            </a:pPr>
            <a:r>
              <a:rPr lang="en-US" sz="2600" dirty="0" smtClean="0">
                <a:latin typeface="Book Antiqua" pitchFamily="18" charset="0"/>
              </a:rPr>
              <a:t>Break Even Analysis is defined as analysis of Costs &amp;  their possible impact on Profits &amp; Volumes of the firm, hence it is also called as </a:t>
            </a:r>
            <a:r>
              <a:rPr lang="en-US" sz="2600" b="1" dirty="0" smtClean="0">
                <a:latin typeface="Book Antiqua" pitchFamily="18" charset="0"/>
              </a:rPr>
              <a:t>CVP analysis.</a:t>
            </a:r>
          </a:p>
          <a:p>
            <a:pPr algn="just" eaLnBrk="1" fontAlgn="auto" hangingPunct="1">
              <a:spcAft>
                <a:spcPts val="0"/>
              </a:spcAft>
              <a:buFont typeface="Arial" pitchFamily="34" charset="0"/>
              <a:buChar char="•"/>
              <a:defRPr/>
            </a:pPr>
            <a:endParaRPr lang="en-US" sz="2600" b="1" dirty="0" smtClean="0">
              <a:latin typeface="Book Antiqua" pitchFamily="18" charset="0"/>
            </a:endParaRPr>
          </a:p>
          <a:p>
            <a:pPr algn="just" eaLnBrk="1" fontAlgn="auto" hangingPunct="1">
              <a:spcAft>
                <a:spcPts val="0"/>
              </a:spcAft>
              <a:buFont typeface="Arial" pitchFamily="34" charset="0"/>
              <a:buChar char="•"/>
              <a:defRPr/>
            </a:pPr>
            <a:r>
              <a:rPr lang="en-US" sz="2600" dirty="0">
                <a:latin typeface="Book Antiqua" pitchFamily="18" charset="0"/>
              </a:rPr>
              <a:t>A</a:t>
            </a:r>
            <a:r>
              <a:rPr lang="en-US" sz="2600" dirty="0" smtClean="0">
                <a:latin typeface="Book Antiqua" pitchFamily="18" charset="0"/>
              </a:rPr>
              <a:t> firm is said to attain the BEP when its </a:t>
            </a:r>
            <a:r>
              <a:rPr lang="en-US" sz="2600" b="1" dirty="0" smtClean="0">
                <a:latin typeface="Book Antiqua" pitchFamily="18" charset="0"/>
              </a:rPr>
              <a:t>Total </a:t>
            </a:r>
            <a:r>
              <a:rPr lang="en-US" sz="2600" b="1" dirty="0">
                <a:latin typeface="Book Antiqua" pitchFamily="18" charset="0"/>
              </a:rPr>
              <a:t>R</a:t>
            </a:r>
            <a:r>
              <a:rPr lang="en-US" sz="2600" b="1" dirty="0" smtClean="0">
                <a:latin typeface="Book Antiqua" pitchFamily="18" charset="0"/>
              </a:rPr>
              <a:t>evenue equals to Total </a:t>
            </a:r>
            <a:r>
              <a:rPr lang="en-US" sz="2600" b="1" dirty="0">
                <a:latin typeface="Book Antiqua" pitchFamily="18" charset="0"/>
              </a:rPr>
              <a:t>C</a:t>
            </a:r>
            <a:r>
              <a:rPr lang="en-US" sz="2600" b="1" dirty="0" smtClean="0">
                <a:latin typeface="Book Antiqua" pitchFamily="18" charset="0"/>
              </a:rPr>
              <a:t>ost (TR =TC).</a:t>
            </a:r>
            <a:endParaRPr lang="en-US" sz="2600" b="1" dirty="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eaLnBrk="1" fontAlgn="auto" hangingPunct="1">
              <a:spcAft>
                <a:spcPts val="0"/>
              </a:spcAft>
              <a:defRPr/>
            </a:pPr>
            <a:r>
              <a:rPr lang="en-US" sz="3600" b="1" dirty="0" smtClean="0">
                <a:solidFill>
                  <a:srgbClr val="C00000"/>
                </a:solidFill>
                <a:latin typeface="Bookman Old Style" pitchFamily="18" charset="0"/>
              </a:rPr>
              <a:t/>
            </a:r>
            <a:br>
              <a:rPr lang="en-US" sz="3600" b="1" dirty="0" smtClean="0">
                <a:solidFill>
                  <a:srgbClr val="C00000"/>
                </a:solidFill>
                <a:latin typeface="Bookman Old Style" pitchFamily="18" charset="0"/>
              </a:rPr>
            </a:br>
            <a:r>
              <a:rPr lang="en-US" sz="3600" b="1" dirty="0" smtClean="0">
                <a:solidFill>
                  <a:srgbClr val="C00000"/>
                </a:solidFill>
                <a:latin typeface="Bookman Old Style" pitchFamily="18" charset="0"/>
              </a:rPr>
              <a:t>Assumptions </a:t>
            </a:r>
            <a:br>
              <a:rPr lang="en-US" sz="3600" b="1" dirty="0" smtClean="0">
                <a:solidFill>
                  <a:srgbClr val="C00000"/>
                </a:solidFill>
                <a:latin typeface="Bookman Old Style" pitchFamily="18" charset="0"/>
              </a:rPr>
            </a:br>
            <a:r>
              <a:rPr lang="en-US" sz="3600" b="1" dirty="0" smtClean="0">
                <a:solidFill>
                  <a:srgbClr val="C00000"/>
                </a:solidFill>
                <a:latin typeface="Bookman Old Style" pitchFamily="18" charset="0"/>
              </a:rPr>
              <a:t>underlying Break Even </a:t>
            </a:r>
            <a:r>
              <a:rPr lang="en-US" sz="3600" b="1" dirty="0">
                <a:solidFill>
                  <a:srgbClr val="C00000"/>
                </a:solidFill>
                <a:latin typeface="Bookman Old Style" pitchFamily="18" charset="0"/>
              </a:rPr>
              <a:t>A</a:t>
            </a:r>
            <a:r>
              <a:rPr lang="en-US" sz="3600" b="1" dirty="0" smtClean="0">
                <a:solidFill>
                  <a:srgbClr val="C00000"/>
                </a:solidFill>
                <a:latin typeface="Bookman Old Style" pitchFamily="18" charset="0"/>
              </a:rPr>
              <a:t>nalysis</a:t>
            </a:r>
            <a:r>
              <a:rPr lang="en-US" sz="3600" dirty="0">
                <a:solidFill>
                  <a:srgbClr val="C00000"/>
                </a:solidFill>
                <a:latin typeface="Bookman Old Style" pitchFamily="18" charset="0"/>
              </a:rPr>
              <a:t/>
            </a:r>
            <a:br>
              <a:rPr lang="en-US" sz="3600" dirty="0">
                <a:solidFill>
                  <a:srgbClr val="C00000"/>
                </a:solidFill>
                <a:latin typeface="Bookman Old Style" pitchFamily="18" charset="0"/>
              </a:rPr>
            </a:br>
            <a:endParaRPr lang="en-US" sz="3600" dirty="0">
              <a:solidFill>
                <a:srgbClr val="C00000"/>
              </a:solidFill>
              <a:latin typeface="Bookman Old Style" pitchFamily="18" charset="0"/>
            </a:endParaRPr>
          </a:p>
        </p:txBody>
      </p:sp>
      <p:sp>
        <p:nvSpPr>
          <p:cNvPr id="48131" name="Content Placeholder 2"/>
          <p:cNvSpPr>
            <a:spLocks noGrp="1"/>
          </p:cNvSpPr>
          <p:nvPr>
            <p:ph idx="1"/>
          </p:nvPr>
        </p:nvSpPr>
        <p:spPr>
          <a:xfrm>
            <a:off x="381000" y="1905000"/>
            <a:ext cx="8534400" cy="4648200"/>
          </a:xfrm>
        </p:spPr>
        <p:txBody>
          <a:bodyPr/>
          <a:lstStyle/>
          <a:p>
            <a:pPr algn="just" eaLnBrk="1" hangingPunct="1"/>
            <a:r>
              <a:rPr lang="en-US" sz="2600" dirty="0" smtClean="0">
                <a:latin typeface="Book Antiqua" pitchFamily="18" charset="0"/>
              </a:rPr>
              <a:t>All costs are classified into two – fixed and variable.</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Selling price per unit remains constant in spite of competition or change in the volume of production.</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There will be no change in operating efficiency.</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Volume of sales and volume of production are equal. Hence there is no unsold stock (closing stock).</a:t>
            </a:r>
          </a:p>
          <a:p>
            <a:pPr algn="just" eaLnBrk="1" hangingPunct="1">
              <a:buFont typeface="Arial" charset="0"/>
              <a:buNone/>
            </a:pPr>
            <a:endParaRPr lang="en-US" sz="26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en-US" sz="3600" b="1" dirty="0" smtClean="0">
                <a:solidFill>
                  <a:srgbClr val="C00000"/>
                </a:solidFill>
                <a:latin typeface="Bookman Old Style" pitchFamily="18" charset="0"/>
              </a:rPr>
              <a:t>DETERMINATION OF BREAK EVEN POINT</a:t>
            </a:r>
          </a:p>
        </p:txBody>
      </p:sp>
      <p:sp>
        <p:nvSpPr>
          <p:cNvPr id="3" name="Content Placeholder 2"/>
          <p:cNvSpPr>
            <a:spLocks noGrp="1"/>
          </p:cNvSpPr>
          <p:nvPr>
            <p:ph idx="1"/>
          </p:nvPr>
        </p:nvSpPr>
        <p:spPr>
          <a:xfrm>
            <a:off x="457200" y="1600200"/>
            <a:ext cx="8686800" cy="4525963"/>
          </a:xfrm>
        </p:spPr>
        <p:txBody>
          <a:bodyPr rtlCol="0">
            <a:normAutofit/>
          </a:bodyPr>
          <a:lstStyle/>
          <a:p>
            <a:pPr eaLnBrk="1" fontAlgn="auto" hangingPunct="1">
              <a:spcAft>
                <a:spcPts val="0"/>
              </a:spcAft>
              <a:buNone/>
              <a:defRPr/>
            </a:pPr>
            <a:r>
              <a:rPr lang="en-US" sz="2800" dirty="0" smtClean="0">
                <a:latin typeface="Book Antiqua" pitchFamily="18" charset="0"/>
              </a:rPr>
              <a:t>Break Even Point can be determined by two methods:</a:t>
            </a:r>
          </a:p>
          <a:p>
            <a:pPr eaLnBrk="1" fontAlgn="auto" hangingPunct="1">
              <a:spcAft>
                <a:spcPts val="0"/>
              </a:spcAft>
              <a:buNone/>
              <a:defRPr/>
            </a:pPr>
            <a:endParaRPr lang="en-US" sz="2800" dirty="0" smtClean="0">
              <a:latin typeface="Book Antiqua" pitchFamily="18" charset="0"/>
            </a:endParaRPr>
          </a:p>
          <a:p>
            <a:pPr marL="514350" indent="-514350" eaLnBrk="1" fontAlgn="auto" hangingPunct="1">
              <a:spcAft>
                <a:spcPts val="0"/>
              </a:spcAft>
              <a:buNone/>
              <a:defRPr/>
            </a:pPr>
            <a:r>
              <a:rPr lang="en-US" sz="2800" b="1" dirty="0" smtClean="0">
                <a:latin typeface="Book Antiqua" pitchFamily="18" charset="0"/>
              </a:rPr>
              <a:t>1. Graphical Representation Method </a:t>
            </a:r>
            <a:r>
              <a:rPr lang="en-US" sz="2800" dirty="0" smtClean="0">
                <a:latin typeface="Book Antiqua" pitchFamily="18" charset="0"/>
              </a:rPr>
              <a:t>&amp; </a:t>
            </a:r>
          </a:p>
          <a:p>
            <a:pPr marL="514350" indent="-514350" eaLnBrk="1" fontAlgn="auto" hangingPunct="1">
              <a:spcAft>
                <a:spcPts val="0"/>
              </a:spcAft>
              <a:buNone/>
              <a:defRPr/>
            </a:pPr>
            <a:endParaRPr lang="en-US" sz="2800" dirty="0" smtClean="0">
              <a:latin typeface="Book Antiqua" pitchFamily="18" charset="0"/>
            </a:endParaRPr>
          </a:p>
          <a:p>
            <a:pPr marL="514350" indent="-514350" eaLnBrk="1" fontAlgn="auto" hangingPunct="1">
              <a:spcAft>
                <a:spcPts val="0"/>
              </a:spcAft>
              <a:buNone/>
              <a:defRPr/>
            </a:pPr>
            <a:r>
              <a:rPr lang="en-US" sz="2800" b="1" dirty="0" smtClean="0">
                <a:latin typeface="Book Antiqua" pitchFamily="18" charset="0"/>
              </a:rPr>
              <a:t>2. Algebraic Method</a:t>
            </a:r>
            <a:endParaRPr lang="en-US" sz="2800" b="1" dirty="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304800" y="1524000"/>
            <a:ext cx="8229600" cy="2392362"/>
          </a:xfrm>
        </p:spPr>
        <p:txBody>
          <a:bodyPr/>
          <a:lstStyle/>
          <a:p>
            <a:pPr eaLnBrk="1" hangingPunct="1"/>
            <a:r>
              <a:rPr lang="en-US" sz="3600" b="1" dirty="0" smtClean="0">
                <a:solidFill>
                  <a:srgbClr val="C00000"/>
                </a:solidFill>
                <a:latin typeface="Bookman Old Style" pitchFamily="18" charset="0"/>
              </a:rPr>
              <a:t>Determination of Break even point with Graphical representation method</a:t>
            </a:r>
          </a:p>
        </p:txBody>
      </p:sp>
    </p:spTree>
  </p:cSld>
  <p:clrMapOvr>
    <a:masterClrMapping/>
  </p:clrMapOvr>
  <p:transition advClick="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304800" y="381000"/>
            <a:ext cx="8229600" cy="715962"/>
          </a:xfrm>
        </p:spPr>
        <p:txBody>
          <a:bodyPr>
            <a:normAutofit/>
          </a:bodyPr>
          <a:lstStyle/>
          <a:p>
            <a:pPr algn="ctr" eaLnBrk="1" hangingPunct="1"/>
            <a:r>
              <a:rPr lang="en-US" sz="3000" b="1" dirty="0" smtClean="0">
                <a:solidFill>
                  <a:srgbClr val="C00000"/>
                </a:solidFill>
                <a:latin typeface="Bookman Old Style" pitchFamily="18" charset="0"/>
              </a:rPr>
              <a:t>Graphical Representation Method</a:t>
            </a:r>
          </a:p>
        </p:txBody>
      </p:sp>
      <p:pic>
        <p:nvPicPr>
          <p:cNvPr id="43010" name="Picture 2" descr="Break-even price - Economics Help"/>
          <p:cNvPicPr>
            <a:picLocks noChangeAspect="1" noChangeArrowheads="1"/>
          </p:cNvPicPr>
          <p:nvPr/>
        </p:nvPicPr>
        <p:blipFill>
          <a:blip r:embed="rId2"/>
          <a:srcRect r="-779" b="8982"/>
          <a:stretch>
            <a:fillRect/>
          </a:stretch>
        </p:blipFill>
        <p:spPr bwMode="auto">
          <a:xfrm>
            <a:off x="1641231" y="1428750"/>
            <a:ext cx="5685692" cy="542925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000" b="1" dirty="0" smtClean="0">
                <a:solidFill>
                  <a:srgbClr val="C00000"/>
                </a:solidFill>
                <a:latin typeface="Bookman Old Style" pitchFamily="18" charset="0"/>
              </a:rPr>
              <a:t>Example </a:t>
            </a:r>
            <a:endParaRPr lang="en-US" sz="3000" b="1" dirty="0">
              <a:solidFill>
                <a:srgbClr val="C00000"/>
              </a:solidFill>
              <a:latin typeface="Bookman Old Style" pitchFamily="18" charset="0"/>
            </a:endParaRPr>
          </a:p>
        </p:txBody>
      </p:sp>
      <p:graphicFrame>
        <p:nvGraphicFramePr>
          <p:cNvPr id="4" name="Table 3"/>
          <p:cNvGraphicFramePr>
            <a:graphicFrameLocks noGrp="1"/>
          </p:cNvGraphicFramePr>
          <p:nvPr/>
        </p:nvGraphicFramePr>
        <p:xfrm>
          <a:off x="609600" y="1447800"/>
          <a:ext cx="8030310" cy="4993510"/>
        </p:xfrm>
        <a:graphic>
          <a:graphicData uri="http://schemas.openxmlformats.org/drawingml/2006/table">
            <a:tbl>
              <a:tblPr firstRow="1" bandRow="1">
                <a:tableStyleId>{5940675A-B579-460E-94D1-54222C63F5DA}</a:tableStyleId>
              </a:tblPr>
              <a:tblGrid>
                <a:gridCol w="1338385"/>
                <a:gridCol w="1338385"/>
                <a:gridCol w="1338385"/>
                <a:gridCol w="1338385"/>
                <a:gridCol w="1338385"/>
                <a:gridCol w="1338385"/>
              </a:tblGrid>
              <a:tr h="673184">
                <a:tc>
                  <a:txBody>
                    <a:bodyPr/>
                    <a:lstStyle/>
                    <a:p>
                      <a:pPr algn="ctr"/>
                      <a:r>
                        <a:rPr lang="en-US" sz="1700" b="1" dirty="0" smtClean="0">
                          <a:latin typeface="Book Antiqua" pitchFamily="18" charset="0"/>
                        </a:rPr>
                        <a:t>No. of Units</a:t>
                      </a:r>
                      <a:endParaRPr lang="en-US" sz="1700" b="1" dirty="0">
                        <a:latin typeface="Book Antiqua" pitchFamily="18" charset="0"/>
                      </a:endParaRPr>
                    </a:p>
                  </a:txBody>
                  <a:tcPr marL="70338" marR="70338" marT="42863" marB="42863"/>
                </a:tc>
                <a:tc>
                  <a:txBody>
                    <a:bodyPr/>
                    <a:lstStyle/>
                    <a:p>
                      <a:pPr algn="ctr"/>
                      <a:r>
                        <a:rPr lang="en-US" sz="1700" b="1" dirty="0" smtClean="0">
                          <a:latin typeface="Book Antiqua" pitchFamily="18" charset="0"/>
                        </a:rPr>
                        <a:t>FC</a:t>
                      </a:r>
                      <a:endParaRPr lang="en-US" sz="1700" b="1" dirty="0">
                        <a:latin typeface="Book Antiqua" pitchFamily="18" charset="0"/>
                      </a:endParaRPr>
                    </a:p>
                  </a:txBody>
                  <a:tcPr marL="70338" marR="70338" marT="42863" marB="42863"/>
                </a:tc>
                <a:tc>
                  <a:txBody>
                    <a:bodyPr/>
                    <a:lstStyle/>
                    <a:p>
                      <a:pPr algn="ctr"/>
                      <a:r>
                        <a:rPr lang="en-US" sz="1700" b="1" dirty="0" smtClean="0">
                          <a:latin typeface="Book Antiqua" pitchFamily="18" charset="0"/>
                        </a:rPr>
                        <a:t>VC</a:t>
                      </a:r>
                      <a:endParaRPr lang="en-US" sz="1700" b="1" dirty="0">
                        <a:latin typeface="Book Antiqua" pitchFamily="18" charset="0"/>
                      </a:endParaRPr>
                    </a:p>
                  </a:txBody>
                  <a:tcPr marL="70338" marR="70338" marT="42863" marB="42863"/>
                </a:tc>
                <a:tc>
                  <a:txBody>
                    <a:bodyPr/>
                    <a:lstStyle/>
                    <a:p>
                      <a:pPr algn="ctr"/>
                      <a:r>
                        <a:rPr lang="en-US" sz="1700" b="1" dirty="0" smtClean="0">
                          <a:latin typeface="Book Antiqua" pitchFamily="18" charset="0"/>
                        </a:rPr>
                        <a:t>TC</a:t>
                      </a:r>
                      <a:endParaRPr lang="en-US" sz="1700" b="1" dirty="0">
                        <a:latin typeface="Book Antiqua" pitchFamily="18" charset="0"/>
                      </a:endParaRPr>
                    </a:p>
                  </a:txBody>
                  <a:tcPr marL="70338" marR="70338" marT="42863" marB="42863"/>
                </a:tc>
                <a:tc>
                  <a:txBody>
                    <a:bodyPr/>
                    <a:lstStyle/>
                    <a:p>
                      <a:pPr algn="ctr"/>
                      <a:r>
                        <a:rPr lang="en-US" sz="1700" b="1" baseline="0" dirty="0" smtClean="0">
                          <a:latin typeface="Book Antiqua" pitchFamily="18" charset="0"/>
                        </a:rPr>
                        <a:t>TR(SP = Rs. 50)</a:t>
                      </a:r>
                      <a:endParaRPr lang="en-US" sz="1700" b="1" dirty="0">
                        <a:latin typeface="Book Antiqua" pitchFamily="18" charset="0"/>
                      </a:endParaRPr>
                    </a:p>
                  </a:txBody>
                  <a:tcPr marL="70338" marR="70338" marT="42863" marB="42863"/>
                </a:tc>
                <a:tc>
                  <a:txBody>
                    <a:bodyPr/>
                    <a:lstStyle/>
                    <a:p>
                      <a:pPr algn="ctr"/>
                      <a:r>
                        <a:rPr lang="en-US" sz="1700" b="1" dirty="0" smtClean="0">
                          <a:latin typeface="Book Antiqua" pitchFamily="18" charset="0"/>
                        </a:rPr>
                        <a:t>Profit / Loss</a:t>
                      </a:r>
                      <a:endParaRPr lang="en-US" sz="1700" b="1" dirty="0">
                        <a:latin typeface="Book Antiqua" pitchFamily="18" charset="0"/>
                      </a:endParaRPr>
                    </a:p>
                  </a:txBody>
                  <a:tcPr marL="70338" marR="70338" marT="42863" marB="42863"/>
                </a:tc>
              </a:tr>
              <a:tr h="657225">
                <a:tc>
                  <a:txBody>
                    <a:bodyPr/>
                    <a:lstStyle/>
                    <a:p>
                      <a:pPr algn="ctr"/>
                      <a:r>
                        <a:rPr lang="en-US" sz="1900" dirty="0" smtClean="0">
                          <a:latin typeface="Book Antiqua" pitchFamily="18" charset="0"/>
                        </a:rPr>
                        <a:t>10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1100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 x 50 = 500</a:t>
                      </a:r>
                    </a:p>
                    <a:p>
                      <a:pPr algn="ct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-600</a:t>
                      </a:r>
                      <a:endParaRPr lang="en-US" sz="1900" dirty="0">
                        <a:latin typeface="Book Antiqua" pitchFamily="18" charset="0"/>
                      </a:endParaRPr>
                    </a:p>
                  </a:txBody>
                  <a:tcPr marL="70338" marR="70338" marT="42863" marB="42863"/>
                </a:tc>
              </a:tr>
              <a:tr h="673184">
                <a:tc>
                  <a:txBody>
                    <a:bodyPr/>
                    <a:lstStyle/>
                    <a:p>
                      <a:pPr algn="ctr"/>
                      <a:r>
                        <a:rPr lang="en-US" sz="1900" dirty="0" smtClean="0">
                          <a:latin typeface="Book Antiqua" pitchFamily="18" charset="0"/>
                        </a:rPr>
                        <a:t>20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1200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20 x 50 = 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-200</a:t>
                      </a:r>
                      <a:endParaRPr lang="en-US" sz="1900" dirty="0">
                        <a:latin typeface="Book Antiqua" pitchFamily="18" charset="0"/>
                      </a:endParaRPr>
                    </a:p>
                  </a:txBody>
                  <a:tcPr marL="70338" marR="70338" marT="42863" marB="42863"/>
                </a:tc>
              </a:tr>
              <a:tr h="673184">
                <a:tc>
                  <a:txBody>
                    <a:bodyPr/>
                    <a:lstStyle/>
                    <a:p>
                      <a:pPr algn="ctr"/>
                      <a:r>
                        <a:rPr lang="en-US" sz="1900" dirty="0" smtClean="0">
                          <a:latin typeface="Book Antiqua" pitchFamily="18" charset="0"/>
                        </a:rPr>
                        <a:t>22</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220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1220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22 x 50 = 1100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-120</a:t>
                      </a:r>
                      <a:endParaRPr lang="en-US" sz="1900" dirty="0">
                        <a:latin typeface="Book Antiqua" pitchFamily="18" charset="0"/>
                      </a:endParaRPr>
                    </a:p>
                  </a:txBody>
                  <a:tcPr marL="70338" marR="70338" marT="42863" marB="42863"/>
                </a:tc>
              </a:tr>
              <a:tr h="673184">
                <a:tc>
                  <a:txBody>
                    <a:bodyPr/>
                    <a:lstStyle/>
                    <a:p>
                      <a:pPr algn="ctr"/>
                      <a:r>
                        <a:rPr lang="en-US" sz="1900" dirty="0" smtClean="0">
                          <a:latin typeface="Book Antiqua" pitchFamily="18" charset="0"/>
                        </a:rPr>
                        <a:t>24</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240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1240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24 x 50 =</a:t>
                      </a:r>
                      <a:r>
                        <a:rPr lang="en-US" sz="1900" baseline="0" dirty="0" smtClean="0">
                          <a:latin typeface="Book Antiqua" pitchFamily="18" charset="0"/>
                        </a:rPr>
                        <a:t> 1200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-40</a:t>
                      </a:r>
                      <a:endParaRPr lang="en-US" sz="1900" dirty="0">
                        <a:latin typeface="Book Antiqua" pitchFamily="18" charset="0"/>
                      </a:endParaRPr>
                    </a:p>
                  </a:txBody>
                  <a:tcPr marL="70338" marR="70338" marT="42863" marB="42863"/>
                </a:tc>
              </a:tr>
              <a:tr h="673184">
                <a:tc>
                  <a:txBody>
                    <a:bodyPr/>
                    <a:lstStyle/>
                    <a:p>
                      <a:pPr algn="ctr"/>
                      <a:r>
                        <a:rPr lang="en-US" sz="1900" dirty="0" smtClean="0">
                          <a:latin typeface="Book Antiqua" pitchFamily="18" charset="0"/>
                        </a:rPr>
                        <a:t>25</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250</a:t>
                      </a:r>
                      <a:endParaRPr lang="en-US" sz="1900" dirty="0">
                        <a:latin typeface="Book Antiqua" pitchFamily="18" charset="0"/>
                      </a:endParaRPr>
                    </a:p>
                  </a:txBody>
                  <a:tcPr marL="70338" marR="70338" marT="42863" marB="42863"/>
                </a:tc>
                <a:tc>
                  <a:txBody>
                    <a:bodyPr/>
                    <a:lstStyle/>
                    <a:p>
                      <a:pPr algn="ctr"/>
                      <a:r>
                        <a:rPr lang="en-US" sz="1900" b="1" dirty="0" smtClean="0">
                          <a:solidFill>
                            <a:srgbClr val="00B050"/>
                          </a:solidFill>
                          <a:latin typeface="Book Antiqua" pitchFamily="18" charset="0"/>
                        </a:rPr>
                        <a:t>1250</a:t>
                      </a:r>
                      <a:endParaRPr lang="en-US" sz="1900" b="1" dirty="0">
                        <a:solidFill>
                          <a:srgbClr val="00B050"/>
                        </a:solidFill>
                        <a:latin typeface="Book Antiqua" pitchFamily="18" charset="0"/>
                      </a:endParaRPr>
                    </a:p>
                  </a:txBody>
                  <a:tcPr marL="70338" marR="70338" marT="42863" marB="42863"/>
                </a:tc>
                <a:tc>
                  <a:txBody>
                    <a:bodyPr/>
                    <a:lstStyle/>
                    <a:p>
                      <a:pPr algn="ctr"/>
                      <a:r>
                        <a:rPr lang="en-US" sz="1900" dirty="0" smtClean="0">
                          <a:latin typeface="Book Antiqua" pitchFamily="18" charset="0"/>
                        </a:rPr>
                        <a:t>25 x</a:t>
                      </a:r>
                      <a:r>
                        <a:rPr lang="en-US" sz="1900" baseline="0" dirty="0" smtClean="0">
                          <a:latin typeface="Book Antiqua" pitchFamily="18" charset="0"/>
                        </a:rPr>
                        <a:t> 50 = </a:t>
                      </a:r>
                      <a:r>
                        <a:rPr lang="en-US" sz="1900" b="1" baseline="0" dirty="0" smtClean="0">
                          <a:solidFill>
                            <a:srgbClr val="00B050"/>
                          </a:solidFill>
                          <a:latin typeface="Book Antiqua" pitchFamily="18" charset="0"/>
                        </a:rPr>
                        <a:t>1250</a:t>
                      </a:r>
                      <a:endParaRPr lang="en-US" sz="1900" b="1" dirty="0">
                        <a:solidFill>
                          <a:srgbClr val="00B050"/>
                        </a:solidFill>
                        <a:latin typeface="Book Antiqua" pitchFamily="18" charset="0"/>
                      </a:endParaRPr>
                    </a:p>
                  </a:txBody>
                  <a:tcPr marL="70338" marR="70338" marT="42863" marB="42863"/>
                </a:tc>
                <a:tc>
                  <a:txBody>
                    <a:bodyPr/>
                    <a:lstStyle/>
                    <a:p>
                      <a:pPr algn="ctr"/>
                      <a:r>
                        <a:rPr lang="en-US" sz="1900" b="1" dirty="0" smtClean="0">
                          <a:solidFill>
                            <a:srgbClr val="00B050"/>
                          </a:solidFill>
                          <a:latin typeface="Book Antiqua" pitchFamily="18" charset="0"/>
                        </a:rPr>
                        <a:t>No</a:t>
                      </a:r>
                      <a:r>
                        <a:rPr lang="en-US" sz="1900" b="1" baseline="0" dirty="0" smtClean="0">
                          <a:solidFill>
                            <a:srgbClr val="00B050"/>
                          </a:solidFill>
                          <a:latin typeface="Book Antiqua" pitchFamily="18" charset="0"/>
                        </a:rPr>
                        <a:t> Profit, No loss</a:t>
                      </a:r>
                      <a:endParaRPr lang="en-US" sz="1900" b="1" dirty="0">
                        <a:solidFill>
                          <a:srgbClr val="00B050"/>
                        </a:solidFill>
                        <a:latin typeface="Book Antiqua" pitchFamily="18" charset="0"/>
                      </a:endParaRPr>
                    </a:p>
                  </a:txBody>
                  <a:tcPr marL="70338" marR="70338" marT="42863" marB="42863"/>
                </a:tc>
              </a:tr>
              <a:tr h="673184">
                <a:tc>
                  <a:txBody>
                    <a:bodyPr/>
                    <a:lstStyle/>
                    <a:p>
                      <a:pPr algn="ctr"/>
                      <a:r>
                        <a:rPr lang="en-US" sz="1900" dirty="0" smtClean="0">
                          <a:latin typeface="Book Antiqua" pitchFamily="18" charset="0"/>
                        </a:rPr>
                        <a:t>30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1000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300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1300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30 x 50 = 1500</a:t>
                      </a:r>
                      <a:endParaRPr lang="en-US" sz="1900" dirty="0">
                        <a:latin typeface="Book Antiqua" pitchFamily="18" charset="0"/>
                      </a:endParaRPr>
                    </a:p>
                  </a:txBody>
                  <a:tcPr marL="70338" marR="70338" marT="42863" marB="42863"/>
                </a:tc>
                <a:tc>
                  <a:txBody>
                    <a:bodyPr/>
                    <a:lstStyle/>
                    <a:p>
                      <a:pPr algn="ctr"/>
                      <a:r>
                        <a:rPr lang="en-US" sz="1900" dirty="0" smtClean="0">
                          <a:latin typeface="Book Antiqua" pitchFamily="18" charset="0"/>
                        </a:rPr>
                        <a:t>200</a:t>
                      </a:r>
                      <a:endParaRPr lang="en-US" sz="1900" dirty="0">
                        <a:latin typeface="Book Antiqua" pitchFamily="18" charset="0"/>
                      </a:endParaRPr>
                    </a:p>
                  </a:txBody>
                  <a:tcPr marL="70338" marR="70338" marT="42863" marB="42863"/>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Content Placeholder 2"/>
          <p:cNvSpPr>
            <a:spLocks noGrp="1"/>
          </p:cNvSpPr>
          <p:nvPr>
            <p:ph idx="1"/>
          </p:nvPr>
        </p:nvSpPr>
        <p:spPr>
          <a:xfrm>
            <a:off x="457200" y="304800"/>
            <a:ext cx="8229600" cy="6248400"/>
          </a:xfrm>
        </p:spPr>
        <p:txBody>
          <a:bodyPr/>
          <a:lstStyle/>
          <a:p>
            <a:pPr algn="just" eaLnBrk="1" hangingPunct="1">
              <a:buNone/>
            </a:pPr>
            <a:r>
              <a:rPr lang="en-US" sz="2800" b="1" u="sng" dirty="0" smtClean="0">
                <a:solidFill>
                  <a:srgbClr val="C00000"/>
                </a:solidFill>
                <a:latin typeface="Book Antiqua" pitchFamily="18" charset="0"/>
              </a:rPr>
              <a:t>Break Even Chart explanation:</a:t>
            </a:r>
          </a:p>
          <a:p>
            <a:pPr algn="just" eaLnBrk="1" hangingPunct="1">
              <a:buNone/>
            </a:pPr>
            <a:endParaRPr lang="en-US" sz="2800" b="1" u="sng" dirty="0" smtClean="0">
              <a:solidFill>
                <a:srgbClr val="C00000"/>
              </a:solidFill>
              <a:latin typeface="Book Antiqua" pitchFamily="18" charset="0"/>
            </a:endParaRPr>
          </a:p>
          <a:p>
            <a:pPr algn="just" eaLnBrk="1" hangingPunct="1"/>
            <a:r>
              <a:rPr lang="en-US" sz="2600" dirty="0" smtClean="0">
                <a:latin typeface="Book Antiqua" pitchFamily="18" charset="0"/>
              </a:rPr>
              <a:t>The total variable cost (</a:t>
            </a:r>
            <a:r>
              <a:rPr lang="en-US" sz="2600" b="1" dirty="0" smtClean="0">
                <a:latin typeface="Book Antiqua" pitchFamily="18" charset="0"/>
              </a:rPr>
              <a:t>TVC</a:t>
            </a:r>
            <a:r>
              <a:rPr lang="en-US" sz="2600" dirty="0" smtClean="0">
                <a:latin typeface="Book Antiqua" pitchFamily="18" charset="0"/>
              </a:rPr>
              <a:t>) line is drawn first, variable cost varies proportionately with the volume of production.</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Total Fixed cost(</a:t>
            </a:r>
            <a:r>
              <a:rPr lang="en-US" sz="2600" b="1" dirty="0" smtClean="0">
                <a:latin typeface="Book Antiqua" pitchFamily="18" charset="0"/>
              </a:rPr>
              <a:t>TFC</a:t>
            </a:r>
            <a:r>
              <a:rPr lang="en-US" sz="2600" dirty="0" smtClean="0">
                <a:latin typeface="Book Antiqua" pitchFamily="18" charset="0"/>
              </a:rPr>
              <a:t>) line is horizontal straight line, it is parallel to X axis since total fixed cost remains constant in the short run.</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The total cost (</a:t>
            </a:r>
            <a:r>
              <a:rPr lang="en-US" sz="2600" b="1" dirty="0" smtClean="0">
                <a:latin typeface="Book Antiqua" pitchFamily="18" charset="0"/>
              </a:rPr>
              <a:t>TC</a:t>
            </a:r>
            <a:r>
              <a:rPr lang="en-US" sz="2600" dirty="0" smtClean="0">
                <a:latin typeface="Book Antiqua" pitchFamily="18" charset="0"/>
              </a:rPr>
              <a:t>) line is derived by adding, the </a:t>
            </a:r>
            <a:r>
              <a:rPr lang="en-US" sz="2600" b="1" dirty="0" smtClean="0">
                <a:latin typeface="Book Antiqua" pitchFamily="18" charset="0"/>
              </a:rPr>
              <a:t>TVC &amp; TFC. </a:t>
            </a:r>
            <a:r>
              <a:rPr lang="en-US" sz="2600" dirty="0" smtClean="0">
                <a:latin typeface="Book Antiqua" pitchFamily="18" charset="0"/>
              </a:rPr>
              <a:t>The total cost line is parallel to total variable cost line.</a:t>
            </a:r>
          </a:p>
          <a:p>
            <a:pPr algn="just" eaLnBrk="1" hangingPunct="1"/>
            <a:endParaRPr lang="en-US" sz="26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Content Placeholder 2"/>
          <p:cNvSpPr>
            <a:spLocks noGrp="1"/>
          </p:cNvSpPr>
          <p:nvPr>
            <p:ph idx="1"/>
          </p:nvPr>
        </p:nvSpPr>
        <p:spPr>
          <a:xfrm>
            <a:off x="533400" y="762000"/>
            <a:ext cx="8001000" cy="5791200"/>
          </a:xfrm>
        </p:spPr>
        <p:txBody>
          <a:bodyPr/>
          <a:lstStyle/>
          <a:p>
            <a:pPr algn="just" eaLnBrk="1" hangingPunct="1"/>
            <a:r>
              <a:rPr lang="en-US" sz="2600" dirty="0" smtClean="0">
                <a:latin typeface="Book Antiqua" pitchFamily="18" charset="0"/>
              </a:rPr>
              <a:t>The total revenue (</a:t>
            </a:r>
            <a:r>
              <a:rPr lang="en-US" sz="2600" b="1" dirty="0" smtClean="0">
                <a:latin typeface="Book Antiqua" pitchFamily="18" charset="0"/>
              </a:rPr>
              <a:t>TR</a:t>
            </a:r>
            <a:r>
              <a:rPr lang="en-US" sz="2600" dirty="0" smtClean="0">
                <a:latin typeface="Book Antiqua" pitchFamily="18" charset="0"/>
              </a:rPr>
              <a:t>) line starts from origin &amp; increases along with the volume of sales.</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The total revenue line intersects total cost line at point </a:t>
            </a:r>
            <a:r>
              <a:rPr lang="en-US" sz="2600" b="1" dirty="0" smtClean="0">
                <a:latin typeface="Book Antiqua" pitchFamily="18" charset="0"/>
              </a:rPr>
              <a:t>BEP.  (BEP = TC = TR)</a:t>
            </a:r>
          </a:p>
          <a:p>
            <a:pPr algn="just" eaLnBrk="1" hangingPunct="1"/>
            <a:endParaRPr lang="en-US" sz="2600" b="1" dirty="0" smtClean="0">
              <a:latin typeface="Book Antiqua" pitchFamily="18" charset="0"/>
            </a:endParaRPr>
          </a:p>
          <a:p>
            <a:pPr algn="just" eaLnBrk="1" hangingPunct="1"/>
            <a:r>
              <a:rPr lang="en-US" sz="2600" dirty="0" smtClean="0">
                <a:latin typeface="Book Antiqua" pitchFamily="18" charset="0"/>
              </a:rPr>
              <a:t>The zone below BEP point is loss zone &amp; zone above BEP point is profit zone.</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The point at which total cost line  &amp; total revenue line intersects is called Break – Even Point (BEP), </a:t>
            </a:r>
            <a:r>
              <a:rPr lang="en-US" sz="2600" b="1" i="1" dirty="0" smtClean="0">
                <a:latin typeface="Book Antiqua" pitchFamily="18" charset="0"/>
              </a:rPr>
              <a:t>At this point there exists neither profit nor loss</a:t>
            </a:r>
          </a:p>
          <a:p>
            <a:pPr algn="just" eaLnBrk="1" hangingPunct="1"/>
            <a:endParaRPr lang="en-US" sz="26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2"/>
          <p:cNvSpPr>
            <a:spLocks noGrp="1"/>
          </p:cNvSpPr>
          <p:nvPr>
            <p:ph idx="1"/>
          </p:nvPr>
        </p:nvSpPr>
        <p:spPr>
          <a:xfrm>
            <a:off x="304800" y="228600"/>
            <a:ext cx="8534400" cy="6324600"/>
          </a:xfrm>
        </p:spPr>
        <p:txBody>
          <a:bodyPr/>
          <a:lstStyle/>
          <a:p>
            <a:pPr eaLnBrk="1" hangingPunct="1"/>
            <a:r>
              <a:rPr lang="en-US" sz="2600" dirty="0" smtClean="0">
                <a:latin typeface="Book Antiqua" pitchFamily="18" charset="0"/>
              </a:rPr>
              <a:t>The angle formed at BEP, i.e., the point of intersection of total cost &amp; total revenue is called </a:t>
            </a:r>
            <a:r>
              <a:rPr lang="en-US" sz="2600" b="1" dirty="0" smtClean="0">
                <a:latin typeface="Book Antiqua" pitchFamily="18" charset="0"/>
              </a:rPr>
              <a:t>ANGLE OF INCIDENCE </a:t>
            </a:r>
            <a:r>
              <a:rPr lang="en-US" sz="2600" dirty="0" smtClean="0">
                <a:latin typeface="Book Antiqua" pitchFamily="18" charset="0"/>
              </a:rPr>
              <a:t>(AOI).</a:t>
            </a:r>
          </a:p>
          <a:p>
            <a:pPr eaLnBrk="1" hangingPunct="1"/>
            <a:endParaRPr lang="en-US" sz="2600" dirty="0" smtClean="0">
              <a:latin typeface="Book Antiqua" pitchFamily="18" charset="0"/>
            </a:endParaRPr>
          </a:p>
          <a:p>
            <a:pPr eaLnBrk="1" hangingPunct="1"/>
            <a:r>
              <a:rPr lang="en-US" sz="2600" dirty="0" smtClean="0">
                <a:latin typeface="Book Antiqua" pitchFamily="18" charset="0"/>
              </a:rPr>
              <a:t>The larger the angle of incidence , the higher is the  quantum of profit.</a:t>
            </a:r>
          </a:p>
          <a:p>
            <a:pPr eaLnBrk="1" hangingPunct="1"/>
            <a:endParaRPr lang="en-US" sz="2600" dirty="0" smtClean="0">
              <a:latin typeface="Book Antiqua" pitchFamily="18" charset="0"/>
            </a:endParaRPr>
          </a:p>
          <a:p>
            <a:pPr eaLnBrk="1" hangingPunct="1"/>
            <a:r>
              <a:rPr lang="en-US" sz="2600" dirty="0" smtClean="0">
                <a:latin typeface="Book Antiqua" pitchFamily="18" charset="0"/>
              </a:rPr>
              <a:t>Sales over &amp; above break even sales are termed </a:t>
            </a:r>
            <a:r>
              <a:rPr lang="en-US" sz="2600" b="1" dirty="0" smtClean="0">
                <a:latin typeface="Book Antiqua" pitchFamily="18" charset="0"/>
              </a:rPr>
              <a:t>as MARGIN OF SAFETY </a:t>
            </a:r>
            <a:r>
              <a:rPr lang="en-US" sz="2600" dirty="0" smtClean="0">
                <a:latin typeface="Book Antiqua" pitchFamily="18" charset="0"/>
              </a:rPr>
              <a:t>(MOS).</a:t>
            </a:r>
          </a:p>
          <a:p>
            <a:pPr eaLnBrk="1" hangingPunct="1"/>
            <a:endParaRPr lang="en-US" sz="2600" dirty="0" smtClean="0">
              <a:latin typeface="Book Antiqua" pitchFamily="18" charset="0"/>
            </a:endParaRPr>
          </a:p>
          <a:p>
            <a:pPr eaLnBrk="1" hangingPunct="1"/>
            <a:r>
              <a:rPr lang="en-US" sz="2600" dirty="0" smtClean="0">
                <a:latin typeface="Book Antiqua" pitchFamily="18" charset="0"/>
              </a:rPr>
              <a:t>In the above graph margin of safety is OQ – OP i.e.,  </a:t>
            </a:r>
          </a:p>
          <a:p>
            <a:pPr eaLnBrk="1" hangingPunct="1">
              <a:buFont typeface="Arial" charset="0"/>
              <a:buNone/>
            </a:pPr>
            <a:r>
              <a:rPr lang="en-US" sz="2600" dirty="0" smtClean="0">
                <a:latin typeface="Book Antiqua" pitchFamily="18" charset="0"/>
              </a:rPr>
              <a:t>           </a:t>
            </a:r>
          </a:p>
        </p:txBody>
      </p:sp>
      <p:sp>
        <p:nvSpPr>
          <p:cNvPr id="5" name="Rectangle 4"/>
          <p:cNvSpPr/>
          <p:nvPr/>
        </p:nvSpPr>
        <p:spPr>
          <a:xfrm>
            <a:off x="838200" y="5257800"/>
            <a:ext cx="7391400" cy="12954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600" b="1" dirty="0">
                <a:solidFill>
                  <a:srgbClr val="C00000"/>
                </a:solidFill>
                <a:latin typeface="Book Antiqua" pitchFamily="18" charset="0"/>
              </a:rPr>
              <a:t>    </a:t>
            </a:r>
            <a:r>
              <a:rPr lang="en-US" sz="2600" b="1" dirty="0" smtClean="0">
                <a:solidFill>
                  <a:srgbClr val="C00000"/>
                </a:solidFill>
                <a:latin typeface="Book Antiqua" pitchFamily="18" charset="0"/>
              </a:rPr>
              <a:t>MOS </a:t>
            </a:r>
            <a:r>
              <a:rPr lang="en-US" sz="2600" b="1" dirty="0">
                <a:solidFill>
                  <a:srgbClr val="C00000"/>
                </a:solidFill>
                <a:latin typeface="Book Antiqua" pitchFamily="18" charset="0"/>
              </a:rPr>
              <a:t>= total sales – break even sales</a:t>
            </a:r>
          </a:p>
        </p:txBody>
      </p:sp>
    </p:spTree>
  </p:cSld>
  <p:clrMapOvr>
    <a:masterClrMapping/>
  </p:clrMapOvr>
  <p:transition advClick="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72200"/>
          </a:xfrm>
        </p:spPr>
        <p:txBody>
          <a:bodyPr/>
          <a:lstStyle/>
          <a:p>
            <a:pPr algn="ctr" eaLnBrk="1" hangingPunct="1">
              <a:buNone/>
              <a:defRPr/>
            </a:pPr>
            <a:r>
              <a:rPr lang="en-US" sz="3600" b="1" dirty="0" smtClean="0">
                <a:solidFill>
                  <a:srgbClr val="C00000"/>
                </a:solidFill>
                <a:latin typeface="Bookman Old Style" pitchFamily="18" charset="0"/>
              </a:rPr>
              <a:t>Analysis of Break Even Chart</a:t>
            </a:r>
          </a:p>
          <a:p>
            <a:pPr algn="ctr" eaLnBrk="1" hangingPunct="1">
              <a:buFont typeface="Arial" charset="0"/>
              <a:buNone/>
              <a:defRPr/>
            </a:pPr>
            <a:endParaRPr lang="en-US" sz="3600" b="1" dirty="0" smtClean="0">
              <a:latin typeface="Bookman Old Style" pitchFamily="18" charset="0"/>
            </a:endParaRPr>
          </a:p>
          <a:p>
            <a:pPr eaLnBrk="1" hangingPunct="1">
              <a:buNone/>
              <a:defRPr/>
            </a:pPr>
            <a:r>
              <a:rPr lang="en-US" sz="2800" dirty="0" smtClean="0">
                <a:latin typeface="Book Antiqua" pitchFamily="18" charset="0"/>
              </a:rPr>
              <a:t>A break even chart gives us clear picture about the following:</a:t>
            </a:r>
          </a:p>
          <a:p>
            <a:pPr eaLnBrk="1" hangingPunct="1">
              <a:buNone/>
              <a:defRPr/>
            </a:pPr>
            <a:endParaRPr lang="en-US" sz="2800" dirty="0" smtClean="0">
              <a:latin typeface="Book Antiqua" pitchFamily="18" charset="0"/>
            </a:endParaRPr>
          </a:p>
          <a:p>
            <a:pPr marL="571500" indent="-571500" eaLnBrk="1" hangingPunct="1">
              <a:buFont typeface="+mj-lt"/>
              <a:buAutoNum type="romanUcPeriod"/>
              <a:defRPr/>
            </a:pPr>
            <a:r>
              <a:rPr lang="en-US" sz="2800" dirty="0" smtClean="0">
                <a:latin typeface="Book Antiqua" pitchFamily="18" charset="0"/>
              </a:rPr>
              <a:t>Break Even Point (</a:t>
            </a:r>
            <a:r>
              <a:rPr lang="en-US" sz="2800" b="1" dirty="0" smtClean="0">
                <a:latin typeface="Book Antiqua" pitchFamily="18" charset="0"/>
              </a:rPr>
              <a:t>BEP</a:t>
            </a:r>
            <a:r>
              <a:rPr lang="en-US" sz="2800" dirty="0" smtClean="0">
                <a:latin typeface="Book Antiqua" pitchFamily="18" charset="0"/>
              </a:rPr>
              <a:t>)</a:t>
            </a:r>
          </a:p>
          <a:p>
            <a:pPr marL="571500" indent="-571500" eaLnBrk="1" hangingPunct="1">
              <a:buFont typeface="+mj-lt"/>
              <a:buAutoNum type="romanUcPeriod"/>
              <a:defRPr/>
            </a:pPr>
            <a:r>
              <a:rPr lang="en-US" sz="2800" dirty="0" smtClean="0">
                <a:latin typeface="Book Antiqua" pitchFamily="18" charset="0"/>
              </a:rPr>
              <a:t>Angle Of Incidence (</a:t>
            </a:r>
            <a:r>
              <a:rPr lang="en-US" sz="2800" b="1" dirty="0" smtClean="0">
                <a:latin typeface="Book Antiqua" pitchFamily="18" charset="0"/>
              </a:rPr>
              <a:t>AOI</a:t>
            </a:r>
            <a:r>
              <a:rPr lang="en-US" sz="2800" dirty="0" smtClean="0">
                <a:latin typeface="Book Antiqua" pitchFamily="18" charset="0"/>
              </a:rPr>
              <a:t>)</a:t>
            </a:r>
          </a:p>
          <a:p>
            <a:pPr marL="571500" indent="-571500" eaLnBrk="1" hangingPunct="1">
              <a:buFont typeface="+mj-lt"/>
              <a:buAutoNum type="romanUcPeriod"/>
              <a:defRPr/>
            </a:pPr>
            <a:r>
              <a:rPr lang="en-US" sz="2800" dirty="0" smtClean="0">
                <a:latin typeface="Book Antiqua" pitchFamily="18" charset="0"/>
              </a:rPr>
              <a:t>Margin Of Safety (</a:t>
            </a:r>
            <a:r>
              <a:rPr lang="en-US" sz="2800" b="1" dirty="0" smtClean="0">
                <a:latin typeface="Book Antiqua" pitchFamily="18" charset="0"/>
              </a:rPr>
              <a:t>MOS</a:t>
            </a:r>
            <a:r>
              <a:rPr lang="en-US" sz="2800" dirty="0" smtClean="0">
                <a:latin typeface="Book Antiqua" pitchFamily="18" charset="0"/>
              </a:rPr>
              <a:t>)</a:t>
            </a:r>
          </a:p>
          <a:p>
            <a:pPr marL="571500" indent="-571500" eaLnBrk="1" hangingPunct="1">
              <a:defRPr/>
            </a:pPr>
            <a:endParaRPr lang="en-US" sz="3600" dirty="0" smtClean="0">
              <a:latin typeface="Bookman Old Style" pitchFamily="18" charset="0"/>
            </a:endParaRPr>
          </a:p>
          <a:p>
            <a:pPr marL="571500" indent="-571500" eaLnBrk="1" hangingPunct="1">
              <a:buFont typeface="Arial" charset="0"/>
              <a:buNone/>
              <a:defRPr/>
            </a:pPr>
            <a:endParaRPr lang="en-US" sz="3600" dirty="0" smtClean="0">
              <a:latin typeface="Bookman Old Style" pitchFamily="18" charset="0"/>
            </a:endParaRPr>
          </a:p>
          <a:p>
            <a:pPr marL="571500" indent="-571500" eaLnBrk="1" hangingPunct="1">
              <a:buFont typeface="Arial" charset="0"/>
              <a:buNone/>
              <a:defRPr/>
            </a:pPr>
            <a:endParaRPr lang="en-US" sz="3600" dirty="0" smtClean="0">
              <a:latin typeface="Bookman Old Style" pitchFamily="18" charset="0"/>
            </a:endParaRPr>
          </a:p>
          <a:p>
            <a:pPr marL="571500" indent="-571500" eaLnBrk="1" hangingPunct="1">
              <a:buFont typeface="+mj-lt"/>
              <a:buAutoNum type="romanUcPeriod"/>
              <a:defRPr/>
            </a:pPr>
            <a:endParaRPr lang="en-US" sz="3600" dirty="0">
              <a:latin typeface="Bookman Old Style" pitchFamily="18" charset="0"/>
            </a:endParaRPr>
          </a:p>
        </p:txBody>
      </p:sp>
    </p:spTree>
  </p:cSld>
  <p:clrMapOvr>
    <a:masterClrMapping/>
  </p:clrMapOvr>
  <p:transition advClick="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idx="1"/>
          </p:nvPr>
        </p:nvSpPr>
        <p:spPr>
          <a:xfrm>
            <a:off x="457200" y="762000"/>
            <a:ext cx="8229600" cy="5867400"/>
          </a:xfrm>
        </p:spPr>
        <p:txBody>
          <a:bodyPr/>
          <a:lstStyle/>
          <a:p>
            <a:pPr algn="just" eaLnBrk="1" hangingPunct="1"/>
            <a:r>
              <a:rPr lang="en-US" sz="2600" dirty="0" smtClean="0">
                <a:latin typeface="Book Antiqua" pitchFamily="18" charset="0"/>
              </a:rPr>
              <a:t>The lower the </a:t>
            </a:r>
            <a:r>
              <a:rPr lang="en-US" sz="2600" b="1" dirty="0" smtClean="0">
                <a:latin typeface="Book Antiqua" pitchFamily="18" charset="0"/>
              </a:rPr>
              <a:t>BEP </a:t>
            </a:r>
            <a:r>
              <a:rPr lang="en-US" sz="2600" dirty="0" smtClean="0">
                <a:latin typeface="Book Antiqua" pitchFamily="18" charset="0"/>
              </a:rPr>
              <a:t>the better it is, a firm can survive even if it is operating at a lower level of activity.</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The larger the </a:t>
            </a:r>
            <a:r>
              <a:rPr lang="en-US" sz="2600" b="1" dirty="0" smtClean="0">
                <a:latin typeface="Book Antiqua" pitchFamily="18" charset="0"/>
              </a:rPr>
              <a:t>AOI </a:t>
            </a:r>
            <a:r>
              <a:rPr lang="en-US" sz="2600" dirty="0" smtClean="0">
                <a:latin typeface="Book Antiqua" pitchFamily="18" charset="0"/>
              </a:rPr>
              <a:t>the greater is the benefit, angle of incidence represents the difference between total revenue &amp; total cost.</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The larger the </a:t>
            </a:r>
            <a:r>
              <a:rPr lang="en-US" sz="2600" b="1" dirty="0" smtClean="0">
                <a:latin typeface="Book Antiqua" pitchFamily="18" charset="0"/>
              </a:rPr>
              <a:t>MOS</a:t>
            </a:r>
            <a:r>
              <a:rPr lang="en-US" sz="2600" dirty="0" smtClean="0">
                <a:latin typeface="Book Antiqua" pitchFamily="18" charset="0"/>
              </a:rPr>
              <a:t> the better it is for the firm, it has greater capacity to with stand Recessionary phases.</a:t>
            </a:r>
          </a:p>
          <a:p>
            <a:pPr algn="just" eaLnBrk="1" hangingPunct="1"/>
            <a:endParaRPr lang="en-US" sz="2600" dirty="0" smtClean="0">
              <a:latin typeface="Book Antiqua" pitchFamily="18" charset="0"/>
            </a:endParaRPr>
          </a:p>
          <a:p>
            <a:pPr algn="just" eaLnBrk="1" hangingPunct="1"/>
            <a:r>
              <a:rPr lang="en-US" sz="2600" b="1" dirty="0" smtClean="0">
                <a:latin typeface="Book Antiqua" pitchFamily="18" charset="0"/>
              </a:rPr>
              <a:t>Conclusion</a:t>
            </a:r>
            <a:r>
              <a:rPr lang="en-US" sz="2600" dirty="0" smtClean="0">
                <a:latin typeface="Book Antiqua" pitchFamily="18" charset="0"/>
              </a:rPr>
              <a:t> a high </a:t>
            </a:r>
            <a:r>
              <a:rPr lang="en-US" sz="2600" b="1" dirty="0" smtClean="0">
                <a:latin typeface="Book Antiqua" pitchFamily="18" charset="0"/>
              </a:rPr>
              <a:t>MOS</a:t>
            </a:r>
            <a:r>
              <a:rPr lang="en-US" sz="2600" dirty="0" smtClean="0">
                <a:latin typeface="Book Antiqua" pitchFamily="18" charset="0"/>
              </a:rPr>
              <a:t>, large </a:t>
            </a:r>
            <a:r>
              <a:rPr lang="en-US" sz="2600" b="1" dirty="0" smtClean="0">
                <a:latin typeface="Book Antiqua" pitchFamily="18" charset="0"/>
              </a:rPr>
              <a:t>AOI</a:t>
            </a:r>
            <a:r>
              <a:rPr lang="en-US" sz="2600" dirty="0" smtClean="0">
                <a:latin typeface="Book Antiqua" pitchFamily="18" charset="0"/>
              </a:rPr>
              <a:t> &amp; low </a:t>
            </a:r>
            <a:r>
              <a:rPr lang="en-US" sz="2600" b="1" dirty="0" smtClean="0">
                <a:latin typeface="Book Antiqua" pitchFamily="18" charset="0"/>
              </a:rPr>
              <a:t>BEP</a:t>
            </a:r>
            <a:r>
              <a:rPr lang="en-US" sz="2600" dirty="0" smtClean="0">
                <a:latin typeface="Book Antiqua" pitchFamily="18" charset="0"/>
              </a:rPr>
              <a:t> denotes the most favorable position to the firm.</a:t>
            </a:r>
          </a:p>
          <a:p>
            <a:pPr algn="just" eaLnBrk="1" hangingPunct="1"/>
            <a:endParaRPr lang="en-US" sz="2600" b="1"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457200" y="228600"/>
            <a:ext cx="8229600" cy="944562"/>
          </a:xfrm>
        </p:spPr>
        <p:txBody>
          <a:bodyPr/>
          <a:lstStyle/>
          <a:p>
            <a:pPr eaLnBrk="1" hangingPunct="1"/>
            <a:r>
              <a:rPr lang="en-US" sz="3600" b="1" dirty="0" smtClean="0">
                <a:solidFill>
                  <a:srgbClr val="C00000"/>
                </a:solidFill>
                <a:latin typeface="Bookman Old Style" pitchFamily="18" charset="0"/>
              </a:rPr>
              <a:t>SIGNIFICANCE OF BEA</a:t>
            </a:r>
          </a:p>
        </p:txBody>
      </p:sp>
      <p:sp>
        <p:nvSpPr>
          <p:cNvPr id="56323" name="Content Placeholder 2"/>
          <p:cNvSpPr>
            <a:spLocks noGrp="1"/>
          </p:cNvSpPr>
          <p:nvPr>
            <p:ph idx="1"/>
          </p:nvPr>
        </p:nvSpPr>
        <p:spPr>
          <a:xfrm>
            <a:off x="0" y="1295400"/>
            <a:ext cx="8686800" cy="5257800"/>
          </a:xfrm>
        </p:spPr>
        <p:txBody>
          <a:bodyPr/>
          <a:lstStyle/>
          <a:p>
            <a:pPr algn="just" eaLnBrk="1" hangingPunct="1"/>
            <a:r>
              <a:rPr lang="en-US" sz="2600" dirty="0" smtClean="0">
                <a:latin typeface="Book Antiqua" pitchFamily="18" charset="0"/>
              </a:rPr>
              <a:t>BEP denotes </a:t>
            </a:r>
            <a:r>
              <a:rPr lang="en-US" sz="2600" b="1" dirty="0" smtClean="0">
                <a:latin typeface="Book Antiqua" pitchFamily="18" charset="0"/>
              </a:rPr>
              <a:t>minimum volume </a:t>
            </a:r>
            <a:r>
              <a:rPr lang="en-US" sz="2600" dirty="0" smtClean="0">
                <a:latin typeface="Book Antiqua" pitchFamily="18" charset="0"/>
              </a:rPr>
              <a:t>of production to be under taken to avoid losses, in other words it points out how much minimum is to be sold to get the profits.</a:t>
            </a:r>
          </a:p>
          <a:p>
            <a:pPr algn="just" eaLnBrk="1" hangingPunct="1">
              <a:buNone/>
            </a:pPr>
            <a:endParaRPr lang="en-US" sz="2600" dirty="0" smtClean="0">
              <a:latin typeface="Book Antiqua" pitchFamily="18" charset="0"/>
            </a:endParaRPr>
          </a:p>
          <a:p>
            <a:pPr algn="just" eaLnBrk="1" hangingPunct="1"/>
            <a:r>
              <a:rPr lang="en-US" sz="2600" dirty="0" smtClean="0">
                <a:latin typeface="Book Antiqua" pitchFamily="18" charset="0"/>
              </a:rPr>
              <a:t>It helps in </a:t>
            </a:r>
            <a:r>
              <a:rPr lang="en-US" sz="2600" b="1" dirty="0" smtClean="0">
                <a:latin typeface="Book Antiqua" pitchFamily="18" charset="0"/>
              </a:rPr>
              <a:t>ascertaining the profit </a:t>
            </a:r>
            <a:r>
              <a:rPr lang="en-US" sz="2600" dirty="0" smtClean="0">
                <a:latin typeface="Book Antiqua" pitchFamily="18" charset="0"/>
              </a:rPr>
              <a:t>on a particular level of sales volume.</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It also helps in </a:t>
            </a:r>
            <a:r>
              <a:rPr lang="en-US" sz="2600" b="1" dirty="0" smtClean="0">
                <a:latin typeface="Book Antiqua" pitchFamily="18" charset="0"/>
              </a:rPr>
              <a:t>estimating sales </a:t>
            </a:r>
            <a:r>
              <a:rPr lang="en-US" sz="2600" dirty="0" smtClean="0">
                <a:latin typeface="Book Antiqua" pitchFamily="18" charset="0"/>
              </a:rPr>
              <a:t>required, to earn a particular desired level of profit.</a:t>
            </a:r>
          </a:p>
          <a:p>
            <a:pPr algn="just" eaLnBrk="1" hangingPunct="1"/>
            <a:endParaRPr lang="en-US" sz="2600" dirty="0" smtClean="0">
              <a:latin typeface="Book Antiqua" pitchFamily="18" charset="0"/>
            </a:endParaRPr>
          </a:p>
          <a:p>
            <a:pPr algn="just" eaLnBrk="1" hangingPunct="1"/>
            <a:r>
              <a:rPr lang="en-US" sz="2600" dirty="0" smtClean="0">
                <a:latin typeface="Book Antiqua" pitchFamily="18" charset="0"/>
              </a:rPr>
              <a:t>It is useful tool in </a:t>
            </a:r>
            <a:r>
              <a:rPr lang="en-US" sz="2600" b="1" dirty="0" smtClean="0">
                <a:latin typeface="Book Antiqua" pitchFamily="18" charset="0"/>
              </a:rPr>
              <a:t>comparing the efficiency </a:t>
            </a:r>
            <a:r>
              <a:rPr lang="en-US" sz="2600" dirty="0" smtClean="0">
                <a:latin typeface="Book Antiqua" pitchFamily="18" charset="0"/>
              </a:rPr>
              <a:t>of  different firms.</a:t>
            </a:r>
          </a:p>
        </p:txBody>
      </p:sp>
    </p:spTree>
  </p:cSld>
  <p:clrMapOvr>
    <a:masterClrMapping/>
  </p:clrMapOvr>
  <p:transition advClick="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457200" y="1371600"/>
            <a:ext cx="8229600" cy="4754563"/>
          </a:xfrm>
        </p:spPr>
        <p:txBody>
          <a:bodyPr/>
          <a:lstStyle/>
          <a:p>
            <a:pPr algn="just" eaLnBrk="1" hangingPunct="1"/>
            <a:r>
              <a:rPr lang="en-US" sz="2800" dirty="0" smtClean="0">
                <a:latin typeface="Book Antiqua" pitchFamily="18" charset="0"/>
              </a:rPr>
              <a:t>It helps in “</a:t>
            </a:r>
            <a:r>
              <a:rPr lang="en-US" sz="2800" b="1" dirty="0" smtClean="0">
                <a:latin typeface="Book Antiqua" pitchFamily="18" charset="0"/>
              </a:rPr>
              <a:t>Make or Buy decisions</a:t>
            </a:r>
            <a:r>
              <a:rPr lang="en-US" sz="2800" dirty="0" smtClean="0">
                <a:latin typeface="Book Antiqua" pitchFamily="18" charset="0"/>
              </a:rPr>
              <a:t>” for a given component or spare part.</a:t>
            </a:r>
          </a:p>
          <a:p>
            <a:pPr algn="just" eaLnBrk="1" hangingPunct="1">
              <a:buNone/>
            </a:pPr>
            <a:endParaRPr lang="en-US" sz="2800" dirty="0" smtClean="0">
              <a:latin typeface="Book Antiqua" pitchFamily="18" charset="0"/>
            </a:endParaRPr>
          </a:p>
          <a:p>
            <a:pPr algn="just" eaLnBrk="1" hangingPunct="1"/>
            <a:r>
              <a:rPr lang="en-US" sz="2800" dirty="0" smtClean="0">
                <a:latin typeface="Book Antiqua" pitchFamily="18" charset="0"/>
              </a:rPr>
              <a:t>It helps in assessing the impact of changes in fixed cost, variable cost &amp; selling price on profits during a period of time. (</a:t>
            </a:r>
            <a:r>
              <a:rPr lang="en-US" sz="2800" b="1" dirty="0" smtClean="0">
                <a:latin typeface="Book Antiqua" pitchFamily="18" charset="0"/>
              </a:rPr>
              <a:t>CVP analysis</a:t>
            </a:r>
            <a:r>
              <a:rPr lang="en-US" sz="2800" dirty="0" smtClean="0">
                <a:latin typeface="Book Antiqua" pitchFamily="18" charset="0"/>
              </a:rPr>
              <a:t>)</a:t>
            </a:r>
          </a:p>
        </p:txBody>
      </p:sp>
    </p:spTree>
  </p:cSld>
  <p:clrMapOvr>
    <a:masterClrMapping/>
  </p:clrMapOvr>
  <p:transition advClick="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Content Placeholder 2"/>
          <p:cNvSpPr>
            <a:spLocks noGrp="1"/>
          </p:cNvSpPr>
          <p:nvPr>
            <p:ph idx="1"/>
          </p:nvPr>
        </p:nvSpPr>
        <p:spPr>
          <a:xfrm>
            <a:off x="457200" y="381000"/>
            <a:ext cx="8229600" cy="6096000"/>
          </a:xfrm>
        </p:spPr>
        <p:txBody>
          <a:bodyPr/>
          <a:lstStyle/>
          <a:p>
            <a:pPr algn="ctr" eaLnBrk="1" hangingPunct="1">
              <a:buNone/>
            </a:pPr>
            <a:r>
              <a:rPr lang="en-US" sz="3600" b="1" dirty="0" smtClean="0">
                <a:solidFill>
                  <a:srgbClr val="C00000"/>
                </a:solidFill>
                <a:latin typeface="Bookman Old Style" pitchFamily="18" charset="0"/>
              </a:rPr>
              <a:t>LIMITATIONS OF BEA</a:t>
            </a:r>
          </a:p>
          <a:p>
            <a:pPr algn="ctr" eaLnBrk="1" hangingPunct="1">
              <a:buNone/>
            </a:pPr>
            <a:endParaRPr lang="en-US" sz="2000" b="1" dirty="0" smtClean="0">
              <a:solidFill>
                <a:srgbClr val="C00000"/>
              </a:solidFill>
              <a:latin typeface="Bookman Old Style" pitchFamily="18" charset="0"/>
            </a:endParaRPr>
          </a:p>
          <a:p>
            <a:pPr eaLnBrk="1" hangingPunct="1"/>
            <a:r>
              <a:rPr lang="en-US" sz="2600" dirty="0" smtClean="0">
                <a:latin typeface="Book Antiqua" pitchFamily="18" charset="0"/>
              </a:rPr>
              <a:t>BEA is based on </a:t>
            </a:r>
            <a:r>
              <a:rPr lang="en-US" sz="2600" b="1" dirty="0" smtClean="0">
                <a:latin typeface="Book Antiqua" pitchFamily="18" charset="0"/>
              </a:rPr>
              <a:t>Fixed cost concept</a:t>
            </a:r>
            <a:r>
              <a:rPr lang="en-US" sz="2600" dirty="0" smtClean="0">
                <a:latin typeface="Book Antiqua" pitchFamily="18" charset="0"/>
              </a:rPr>
              <a:t>, &amp; hence holds good only in the short run.</a:t>
            </a:r>
          </a:p>
          <a:p>
            <a:pPr eaLnBrk="1" hangingPunct="1"/>
            <a:endParaRPr lang="en-US" sz="1400" dirty="0" smtClean="0">
              <a:latin typeface="Book Antiqua" pitchFamily="18" charset="0"/>
            </a:endParaRPr>
          </a:p>
          <a:p>
            <a:pPr eaLnBrk="1" hangingPunct="1"/>
            <a:r>
              <a:rPr lang="en-US" sz="2600" dirty="0" smtClean="0">
                <a:latin typeface="Book Antiqua" pitchFamily="18" charset="0"/>
              </a:rPr>
              <a:t>If business conditions are </a:t>
            </a:r>
            <a:r>
              <a:rPr lang="en-US" sz="2600" b="1" dirty="0" smtClean="0">
                <a:latin typeface="Book Antiqua" pitchFamily="18" charset="0"/>
              </a:rPr>
              <a:t>Volatile, </a:t>
            </a:r>
            <a:r>
              <a:rPr lang="en-US" sz="2600" dirty="0" smtClean="0">
                <a:latin typeface="Book Antiqua" pitchFamily="18" charset="0"/>
              </a:rPr>
              <a:t>BEP cannot give stable results.</a:t>
            </a:r>
          </a:p>
          <a:p>
            <a:pPr eaLnBrk="1" hangingPunct="1"/>
            <a:endParaRPr lang="en-US" sz="1050" dirty="0" smtClean="0">
              <a:latin typeface="Book Antiqua" pitchFamily="18" charset="0"/>
            </a:endParaRPr>
          </a:p>
          <a:p>
            <a:pPr eaLnBrk="1" hangingPunct="1"/>
            <a:r>
              <a:rPr lang="en-US" sz="2600" dirty="0" smtClean="0">
                <a:latin typeface="Book Antiqua" pitchFamily="18" charset="0"/>
              </a:rPr>
              <a:t>All costs cannot be</a:t>
            </a:r>
            <a:r>
              <a:rPr lang="en-US" sz="2600" b="1" dirty="0" smtClean="0">
                <a:latin typeface="Book Antiqua" pitchFamily="18" charset="0"/>
              </a:rPr>
              <a:t> Classified </a:t>
            </a:r>
            <a:r>
              <a:rPr lang="en-US" sz="2600" dirty="0" smtClean="0">
                <a:latin typeface="Book Antiqua" pitchFamily="18" charset="0"/>
              </a:rPr>
              <a:t>into Fixed &amp; Variable costs, some times we may also have Semi variable costs.</a:t>
            </a:r>
          </a:p>
          <a:p>
            <a:pPr eaLnBrk="1" hangingPunct="1">
              <a:buNone/>
            </a:pPr>
            <a:endParaRPr lang="en-US" sz="1400" dirty="0" smtClean="0">
              <a:latin typeface="Book Antiqua" pitchFamily="18" charset="0"/>
            </a:endParaRPr>
          </a:p>
          <a:p>
            <a:pPr eaLnBrk="1" hangingPunct="1"/>
            <a:r>
              <a:rPr lang="en-US" sz="2600" dirty="0" smtClean="0">
                <a:latin typeface="Book Antiqua" pitchFamily="18" charset="0"/>
              </a:rPr>
              <a:t>In case of </a:t>
            </a:r>
            <a:r>
              <a:rPr lang="en-US" sz="2600" b="1" dirty="0" smtClean="0">
                <a:latin typeface="Book Antiqua" pitchFamily="18" charset="0"/>
              </a:rPr>
              <a:t>Multi Product Firm</a:t>
            </a:r>
            <a:r>
              <a:rPr lang="en-US" sz="2600" dirty="0" smtClean="0">
                <a:latin typeface="Book Antiqua" pitchFamily="18" charset="0"/>
              </a:rPr>
              <a:t>, a single chart cannot be of any use, series of charts have to be made use of, which is a complex process.</a:t>
            </a:r>
          </a:p>
        </p:txBody>
      </p:sp>
    </p:spTree>
  </p:cSld>
  <p:clrMapOvr>
    <a:masterClrMapping/>
  </p:clrMapOvr>
  <p:transition advClick="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p:txBody>
          <a:bodyPr/>
          <a:lstStyle/>
          <a:p>
            <a:pPr algn="just" eaLnBrk="1" hangingPunct="1"/>
            <a:r>
              <a:rPr lang="en-US" sz="2600" b="1" dirty="0" smtClean="0">
                <a:latin typeface="Book Antiqua" pitchFamily="18" charset="0"/>
              </a:rPr>
              <a:t>The above limitations do not deter the utility of Break Even Analysis.</a:t>
            </a:r>
          </a:p>
          <a:p>
            <a:pPr algn="just" eaLnBrk="1" hangingPunct="1">
              <a:buNone/>
            </a:pPr>
            <a:endParaRPr lang="en-US" sz="2600" b="1" dirty="0" smtClean="0">
              <a:latin typeface="Book Antiqua" pitchFamily="18" charset="0"/>
            </a:endParaRPr>
          </a:p>
          <a:p>
            <a:pPr algn="just" eaLnBrk="1" hangingPunct="1"/>
            <a:r>
              <a:rPr lang="en-US" sz="2600" b="1" dirty="0" smtClean="0">
                <a:latin typeface="Book Antiqua" pitchFamily="18" charset="0"/>
              </a:rPr>
              <a:t>Even today most of the business proposals are evaluated on the concept of BEP, the given project is chosen if its break even point is lower.</a:t>
            </a:r>
          </a:p>
        </p:txBody>
      </p:sp>
    </p:spTree>
  </p:cSld>
  <p:clrMapOvr>
    <a:masterClrMapping/>
  </p:clrMapOvr>
  <p:transition advClick="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en-US" sz="3600" b="1" dirty="0" smtClean="0">
                <a:solidFill>
                  <a:srgbClr val="C00000"/>
                </a:solidFill>
                <a:latin typeface="Bookman Old Style" pitchFamily="18" charset="0"/>
              </a:rPr>
              <a:t>APPLICATION OF BEA</a:t>
            </a:r>
          </a:p>
        </p:txBody>
      </p:sp>
      <p:sp>
        <p:nvSpPr>
          <p:cNvPr id="3" name="Content Placeholder 2"/>
          <p:cNvSpPr>
            <a:spLocks noGrp="1"/>
          </p:cNvSpPr>
          <p:nvPr>
            <p:ph idx="1"/>
          </p:nvPr>
        </p:nvSpPr>
        <p:spPr/>
        <p:txBody>
          <a:bodyPr/>
          <a:lstStyle/>
          <a:p>
            <a:pPr algn="just" eaLnBrk="1" hangingPunct="1">
              <a:buNone/>
              <a:defRPr/>
            </a:pPr>
            <a:r>
              <a:rPr lang="en-US" sz="2800" dirty="0" smtClean="0">
                <a:latin typeface="Book Antiqua" pitchFamily="18" charset="0"/>
              </a:rPr>
              <a:t>	The following are some of the areas of applications of Break Even Analysis</a:t>
            </a:r>
          </a:p>
          <a:p>
            <a:pPr algn="just" eaLnBrk="1" hangingPunct="1">
              <a:buNone/>
              <a:defRPr/>
            </a:pPr>
            <a:endParaRPr lang="en-US" sz="2800" dirty="0" smtClean="0">
              <a:latin typeface="Book Antiqua" pitchFamily="18" charset="0"/>
            </a:endParaRPr>
          </a:p>
          <a:p>
            <a:pPr marL="571500" indent="-571500" algn="just" eaLnBrk="1" hangingPunct="1">
              <a:buFont typeface="+mj-lt"/>
              <a:buAutoNum type="romanUcPeriod"/>
              <a:defRPr/>
            </a:pPr>
            <a:r>
              <a:rPr lang="en-US" sz="2800" b="1" i="1" dirty="0" smtClean="0">
                <a:latin typeface="Book Antiqua" pitchFamily="18" charset="0"/>
              </a:rPr>
              <a:t>Make or Buy decisions</a:t>
            </a:r>
          </a:p>
          <a:p>
            <a:pPr marL="571500" indent="-571500" algn="just" eaLnBrk="1" hangingPunct="1">
              <a:buFont typeface="+mj-lt"/>
              <a:buAutoNum type="romanUcPeriod"/>
              <a:defRPr/>
            </a:pPr>
            <a:r>
              <a:rPr lang="en-US" sz="2800" b="1" i="1" dirty="0" smtClean="0">
                <a:latin typeface="Book Antiqua" pitchFamily="18" charset="0"/>
              </a:rPr>
              <a:t>Drop or Add decisions</a:t>
            </a:r>
          </a:p>
          <a:p>
            <a:pPr marL="571500" indent="-571500" algn="just" eaLnBrk="1" hangingPunct="1">
              <a:buFont typeface="+mj-lt"/>
              <a:buAutoNum type="romanUcPeriod"/>
              <a:defRPr/>
            </a:pPr>
            <a:r>
              <a:rPr lang="en-US" sz="2800" b="1" i="1" dirty="0" smtClean="0">
                <a:latin typeface="Book Antiqua" pitchFamily="18" charset="0"/>
              </a:rPr>
              <a:t>Choosing a product mix when there is a limiting factor </a:t>
            </a:r>
            <a:endParaRPr lang="en-US" sz="2800" b="1" i="1" dirty="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0"/>
            <a:ext cx="8229600" cy="1447800"/>
          </a:xfrm>
        </p:spPr>
        <p:txBody>
          <a:bodyPr/>
          <a:lstStyle/>
          <a:p>
            <a:r>
              <a:rPr lang="en-US" sz="3200" b="1" dirty="0" smtClean="0">
                <a:solidFill>
                  <a:srgbClr val="C00000"/>
                </a:solidFill>
                <a:latin typeface="Bookman Old Style" pitchFamily="18" charset="0"/>
              </a:rPr>
              <a:t>Determination of BEP - Algebraic Method</a:t>
            </a:r>
            <a:endParaRPr lang="en-US" sz="3600" dirty="0" smtClean="0">
              <a:solidFill>
                <a:srgbClr val="C00000"/>
              </a:solidFill>
              <a:latin typeface="Bookman Old Style" pitchFamily="18" charset="0"/>
            </a:endParaRPr>
          </a:p>
        </p:txBody>
      </p:sp>
      <p:sp>
        <p:nvSpPr>
          <p:cNvPr id="61443" name="Content Placeholder 2"/>
          <p:cNvSpPr>
            <a:spLocks noGrp="1"/>
          </p:cNvSpPr>
          <p:nvPr>
            <p:ph idx="1"/>
          </p:nvPr>
        </p:nvSpPr>
        <p:spPr>
          <a:xfrm>
            <a:off x="457200" y="1524000"/>
            <a:ext cx="8229600" cy="3535363"/>
          </a:xfrm>
        </p:spPr>
        <p:txBody>
          <a:bodyPr/>
          <a:lstStyle/>
          <a:p>
            <a:r>
              <a:rPr lang="en-US" sz="2600" dirty="0" smtClean="0">
                <a:latin typeface="Book Antiqua" pitchFamily="18" charset="0"/>
              </a:rPr>
              <a:t>The following formulae are used to determine Break Even Point.</a:t>
            </a:r>
          </a:p>
        </p:txBody>
      </p:sp>
      <p:sp>
        <p:nvSpPr>
          <p:cNvPr id="4" name="Rectangle 3"/>
          <p:cNvSpPr txBox="1">
            <a:spLocks noChangeArrowheads="1"/>
          </p:cNvSpPr>
          <p:nvPr/>
        </p:nvSpPr>
        <p:spPr>
          <a:xfrm>
            <a:off x="228600" y="2743200"/>
            <a:ext cx="8915400" cy="3382963"/>
          </a:xfrm>
          <a:prstGeom prst="rect">
            <a:avLst/>
          </a:prstGeom>
        </p:spPr>
        <p:txBody>
          <a:bodyPr vert="horz" lIns="109728" tIns="54864" rIns="109728" bIns="54864">
            <a:normAutofit fontScale="85000" lnSpcReduction="20000"/>
          </a:bodyPr>
          <a:lstStyle/>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rPr>
              <a:t>          SP           = FC + VC + profit</a:t>
            </a: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rPr>
              <a:t>          SP – VC = FC + Profit</a:t>
            </a: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rPr>
              <a:t>                          = Contribution</a:t>
            </a: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endPar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endParaRP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rPr>
              <a:t>So, Contribution per Unit = SP </a:t>
            </a:r>
            <a:r>
              <a:rPr kumimoji="0" lang="en-US" sz="3100" b="1" i="0" u="none" strike="noStrike" kern="1200" cap="none" spc="0" normalizeH="0" baseline="0" noProof="0" dirty="0" err="1" smtClean="0">
                <a:ln>
                  <a:noFill/>
                </a:ln>
                <a:solidFill>
                  <a:srgbClr val="006600"/>
                </a:solidFill>
                <a:effectLst/>
                <a:uLnTx/>
                <a:uFillTx/>
                <a:latin typeface="Book Antiqua" pitchFamily="18" charset="0"/>
                <a:ea typeface="+mn-ea"/>
                <a:cs typeface="+mn-cs"/>
              </a:rPr>
              <a:t>p.u</a:t>
            </a:r>
            <a:r>
              <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rPr>
              <a:t> – VC </a:t>
            </a:r>
            <a:r>
              <a:rPr kumimoji="0" lang="en-US" sz="3100" b="1" i="0" u="none" strike="noStrike" kern="1200" cap="none" spc="0" normalizeH="0" baseline="0" noProof="0" dirty="0" err="1" smtClean="0">
                <a:ln>
                  <a:noFill/>
                </a:ln>
                <a:solidFill>
                  <a:srgbClr val="006600"/>
                </a:solidFill>
                <a:effectLst/>
                <a:uLnTx/>
                <a:uFillTx/>
                <a:latin typeface="Book Antiqua" pitchFamily="18" charset="0"/>
                <a:ea typeface="+mn-ea"/>
                <a:cs typeface="+mn-cs"/>
              </a:rPr>
              <a:t>p.u</a:t>
            </a:r>
            <a:endPar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endParaRP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endParaRPr kumimoji="0" lang="en-US" sz="3100" b="1" i="0" u="none" strike="noStrike" kern="1200" cap="none" spc="0" normalizeH="0" baseline="0" noProof="0" dirty="0" smtClean="0">
              <a:ln>
                <a:noFill/>
              </a:ln>
              <a:solidFill>
                <a:srgbClr val="006600"/>
              </a:solidFill>
              <a:effectLst/>
              <a:uLnTx/>
              <a:uFillTx/>
              <a:latin typeface="Book Antiqua" pitchFamily="18" charset="0"/>
              <a:ea typeface="+mn-ea"/>
              <a:cs typeface="+mn-cs"/>
            </a:endParaRP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r>
              <a:rPr kumimoji="0" lang="en-US" sz="3100" b="1" i="0" u="none" strike="noStrike" kern="1200" cap="none" spc="0" normalizeH="0" baseline="0" noProof="0" dirty="0" smtClean="0">
                <a:ln>
                  <a:noFill/>
                </a:ln>
                <a:solidFill>
                  <a:srgbClr val="000099"/>
                </a:solidFill>
                <a:effectLst/>
                <a:uLnTx/>
                <a:uFillTx/>
                <a:latin typeface="Book Antiqua" pitchFamily="18" charset="0"/>
                <a:ea typeface="+mn-ea"/>
                <a:cs typeface="+mn-cs"/>
              </a:rPr>
              <a:t>BREAK EVEN POINT =               FC</a:t>
            </a:r>
            <a:r>
              <a:rPr kumimoji="0" lang="en-US" sz="3100" b="1" i="0" u="none" strike="noStrike" kern="1200" cap="none" spc="0" normalizeH="0" noProof="0" dirty="0" smtClean="0">
                <a:ln>
                  <a:noFill/>
                </a:ln>
                <a:solidFill>
                  <a:srgbClr val="000099"/>
                </a:solidFill>
                <a:effectLst/>
                <a:uLnTx/>
                <a:uFillTx/>
                <a:latin typeface="Book Antiqua" pitchFamily="18" charset="0"/>
                <a:ea typeface="+mn-ea"/>
                <a:cs typeface="+mn-cs"/>
              </a:rPr>
              <a:t> </a:t>
            </a:r>
            <a:r>
              <a:rPr kumimoji="0" lang="en-US" sz="3100" b="1" i="0" u="none" strike="noStrike" kern="1200" cap="none" spc="0" normalizeH="0" baseline="0" noProof="0" dirty="0" smtClean="0">
                <a:ln>
                  <a:noFill/>
                </a:ln>
                <a:solidFill>
                  <a:srgbClr val="000099"/>
                </a:solidFill>
                <a:effectLst/>
                <a:uLnTx/>
                <a:uFillTx/>
                <a:latin typeface="Book Antiqua" pitchFamily="18" charset="0"/>
                <a:ea typeface="+mn-ea"/>
                <a:cs typeface="+mn-cs"/>
              </a:rPr>
              <a:t>(in units)                                              </a:t>
            </a:r>
          </a:p>
          <a:p>
            <a:pPr marL="329184" marR="0" lvl="0" indent="-329184" algn="l" defTabSz="914400" rtl="0" eaLnBrk="1" fontAlgn="auto" latinLnBrk="0" hangingPunct="1">
              <a:lnSpc>
                <a:spcPct val="100000"/>
              </a:lnSpc>
              <a:spcBef>
                <a:spcPct val="20000"/>
              </a:spcBef>
              <a:spcAft>
                <a:spcPts val="0"/>
              </a:spcAft>
              <a:buClr>
                <a:schemeClr val="accent3"/>
              </a:buClr>
              <a:buSzPct val="95000"/>
              <a:buFontTx/>
              <a:buNone/>
              <a:tabLst/>
              <a:defRPr/>
            </a:pPr>
            <a:r>
              <a:rPr lang="en-US" sz="3100" b="1" dirty="0" smtClean="0">
                <a:solidFill>
                  <a:srgbClr val="000099"/>
                </a:solidFill>
                <a:latin typeface="Book Antiqua" pitchFamily="18" charset="0"/>
              </a:rPr>
              <a:t>                                                       </a:t>
            </a:r>
            <a:r>
              <a:rPr kumimoji="0" lang="en-US" sz="3100" b="1" i="0" u="none" strike="noStrike" kern="1200" cap="none" spc="0" normalizeH="0" baseline="0" noProof="0" dirty="0" smtClean="0">
                <a:ln>
                  <a:noFill/>
                </a:ln>
                <a:solidFill>
                  <a:srgbClr val="000099"/>
                </a:solidFill>
                <a:effectLst/>
                <a:uLnTx/>
                <a:uFillTx/>
                <a:latin typeface="Book Antiqua" pitchFamily="18" charset="0"/>
                <a:ea typeface="+mn-ea"/>
                <a:cs typeface="+mn-cs"/>
              </a:rPr>
              <a:t>Contribution </a:t>
            </a:r>
            <a:r>
              <a:rPr kumimoji="0" lang="en-US" sz="3100" b="1" i="0" u="none" strike="noStrike" kern="1200" cap="none" spc="0" normalizeH="0" baseline="0" noProof="0" dirty="0" err="1" smtClean="0">
                <a:ln>
                  <a:noFill/>
                </a:ln>
                <a:solidFill>
                  <a:srgbClr val="000099"/>
                </a:solidFill>
                <a:effectLst/>
                <a:uLnTx/>
                <a:uFillTx/>
                <a:latin typeface="Book Antiqua" pitchFamily="18" charset="0"/>
                <a:ea typeface="+mn-ea"/>
                <a:cs typeface="+mn-cs"/>
              </a:rPr>
              <a:t>p.u</a:t>
            </a:r>
            <a:endParaRPr kumimoji="0" lang="en-US" sz="3100" b="1" i="0" u="none" strike="noStrike" kern="1200" cap="none" spc="0" normalizeH="0" baseline="0" noProof="0" dirty="0" smtClean="0">
              <a:ln>
                <a:noFill/>
              </a:ln>
              <a:solidFill>
                <a:srgbClr val="000099"/>
              </a:solidFill>
              <a:effectLst/>
              <a:uLnTx/>
              <a:uFillTx/>
              <a:latin typeface="Book Antiqua" pitchFamily="18" charset="0"/>
              <a:ea typeface="+mn-ea"/>
              <a:cs typeface="+mn-cs"/>
            </a:endParaRPr>
          </a:p>
        </p:txBody>
      </p:sp>
    </p:spTree>
  </p:cSld>
  <p:clrMapOvr>
    <a:masterClrMapping/>
  </p:clrMapOvr>
  <p:transition advClick="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96462" y="285750"/>
            <a:ext cx="7313613" cy="1143000"/>
          </a:xfrm>
        </p:spPr>
        <p:txBody>
          <a:bodyPr>
            <a:normAutofit/>
          </a:bodyPr>
          <a:lstStyle/>
          <a:p>
            <a:pPr algn="ctr" eaLnBrk="1" hangingPunct="1"/>
            <a:r>
              <a:rPr lang="en-US" sz="4000" b="1" dirty="0" smtClean="0">
                <a:solidFill>
                  <a:srgbClr val="C00000"/>
                </a:solidFill>
                <a:latin typeface="Bookman Old Style" pitchFamily="18" charset="0"/>
              </a:rPr>
              <a:t>CONTRIBUTION MARGIN</a:t>
            </a:r>
          </a:p>
        </p:txBody>
      </p:sp>
      <p:sp>
        <p:nvSpPr>
          <p:cNvPr id="71683" name="Rectangle 3"/>
          <p:cNvSpPr>
            <a:spLocks noGrp="1" noChangeArrowheads="1"/>
          </p:cNvSpPr>
          <p:nvPr>
            <p:ph type="body" idx="1"/>
          </p:nvPr>
        </p:nvSpPr>
        <p:spPr>
          <a:xfrm>
            <a:off x="468923" y="1928812"/>
            <a:ext cx="8499230" cy="4357688"/>
          </a:xfrm>
        </p:spPr>
        <p:txBody>
          <a:bodyPr>
            <a:normAutofit/>
          </a:bodyPr>
          <a:lstStyle/>
          <a:p>
            <a:pPr algn="just" eaLnBrk="1" hangingPunct="1">
              <a:lnSpc>
                <a:spcPct val="90000"/>
              </a:lnSpc>
              <a:buFontTx/>
              <a:buNone/>
            </a:pPr>
            <a:r>
              <a:rPr lang="en-US" sz="2800" b="1" dirty="0" smtClean="0">
                <a:latin typeface="Book Antiqua" pitchFamily="18" charset="0"/>
              </a:rPr>
              <a:t>	Contribution Margin is the difference between receipts and variable expenses.</a:t>
            </a:r>
          </a:p>
          <a:p>
            <a:pPr algn="just" eaLnBrk="1" hangingPunct="1">
              <a:lnSpc>
                <a:spcPct val="90000"/>
              </a:lnSpc>
              <a:buFontTx/>
              <a:buNone/>
            </a:pPr>
            <a:endParaRPr lang="en-US" sz="2800" b="1" dirty="0" smtClean="0">
              <a:latin typeface="Book Antiqua" pitchFamily="18" charset="0"/>
            </a:endParaRPr>
          </a:p>
          <a:p>
            <a:pPr algn="just" eaLnBrk="1" hangingPunct="1">
              <a:lnSpc>
                <a:spcPct val="90000"/>
              </a:lnSpc>
              <a:buFontTx/>
              <a:buNone/>
            </a:pPr>
            <a:r>
              <a:rPr lang="en-US" sz="2800" b="1" dirty="0" smtClean="0">
                <a:latin typeface="Book Antiqua" pitchFamily="18" charset="0"/>
              </a:rPr>
              <a:t>	</a:t>
            </a:r>
            <a:r>
              <a:rPr lang="en-US" sz="2800" dirty="0" smtClean="0">
                <a:latin typeface="Book Antiqua" pitchFamily="18" charset="0"/>
              </a:rPr>
              <a:t>Ex:	If a product is sold at Rs.10 per unit and its variable expenses are Rs.4. </a:t>
            </a:r>
          </a:p>
          <a:p>
            <a:pPr algn="just" eaLnBrk="1" hangingPunct="1">
              <a:lnSpc>
                <a:spcPct val="90000"/>
              </a:lnSpc>
              <a:buFontTx/>
              <a:buNone/>
            </a:pPr>
            <a:endParaRPr lang="en-US" sz="2800" b="1" dirty="0" smtClean="0">
              <a:latin typeface="Book Antiqua" pitchFamily="18" charset="0"/>
            </a:endParaRPr>
          </a:p>
          <a:p>
            <a:pPr algn="just" eaLnBrk="1" hangingPunct="1">
              <a:lnSpc>
                <a:spcPct val="90000"/>
              </a:lnSpc>
              <a:buFontTx/>
              <a:buNone/>
            </a:pPr>
            <a:r>
              <a:rPr lang="en-US" sz="2800" b="1" dirty="0" smtClean="0">
                <a:latin typeface="Book Antiqua" pitchFamily="18" charset="0"/>
              </a:rPr>
              <a:t>	</a:t>
            </a:r>
            <a:r>
              <a:rPr lang="en-US" sz="2800" dirty="0" smtClean="0">
                <a:latin typeface="Book Antiqua" pitchFamily="18" charset="0"/>
              </a:rPr>
              <a:t>This implies that each unit of the product recovers Rs.6 over and above its variable expenses of Rs.4.Thus, Rs.6 is contribution to the recovery of fixed expenses or profit.</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noChangeArrowheads="1"/>
          </p:cNvSpPr>
          <p:nvPr>
            <p:ph type="body" idx="1"/>
          </p:nvPr>
        </p:nvSpPr>
        <p:spPr>
          <a:xfrm>
            <a:off x="0" y="2514600"/>
            <a:ext cx="9144000" cy="3611563"/>
          </a:xfrm>
        </p:spPr>
        <p:txBody>
          <a:bodyPr>
            <a:normAutofit fontScale="92500"/>
          </a:bodyPr>
          <a:lstStyle/>
          <a:p>
            <a:pPr>
              <a:buNone/>
            </a:pPr>
            <a:r>
              <a:rPr lang="en-US" dirty="0" smtClean="0">
                <a:solidFill>
                  <a:srgbClr val="000099"/>
                </a:solidFill>
                <a:latin typeface="Book Antiqua" pitchFamily="18" charset="0"/>
              </a:rPr>
              <a:t>BREAK EVEN POINT        =              FC (in value)                     </a:t>
            </a:r>
          </a:p>
          <a:p>
            <a:pPr>
              <a:buNone/>
            </a:pPr>
            <a:r>
              <a:rPr lang="en-US" dirty="0" smtClean="0">
                <a:solidFill>
                  <a:srgbClr val="000099"/>
                </a:solidFill>
                <a:latin typeface="Book Antiqua" pitchFamily="18" charset="0"/>
              </a:rPr>
              <a:t>                                                         Contribution margin  </a:t>
            </a:r>
          </a:p>
          <a:p>
            <a:pPr eaLnBrk="1" hangingPunct="1">
              <a:buFontTx/>
              <a:buNone/>
            </a:pPr>
            <a:r>
              <a:rPr lang="en-US" dirty="0" smtClean="0">
                <a:solidFill>
                  <a:srgbClr val="000099"/>
                </a:solidFill>
                <a:latin typeface="Book Antiqua" pitchFamily="18" charset="0"/>
              </a:rPr>
              <a:t>                                                                         ratio</a:t>
            </a:r>
          </a:p>
          <a:p>
            <a:pPr eaLnBrk="1" hangingPunct="1">
              <a:buFontTx/>
              <a:buNone/>
            </a:pPr>
            <a:endParaRPr lang="en-US" dirty="0" smtClean="0">
              <a:solidFill>
                <a:srgbClr val="000099"/>
              </a:solidFill>
              <a:latin typeface="Book Antiqua" pitchFamily="18" charset="0"/>
            </a:endParaRPr>
          </a:p>
          <a:p>
            <a:pPr eaLnBrk="1" hangingPunct="1">
              <a:buFontTx/>
              <a:buNone/>
            </a:pPr>
            <a:r>
              <a:rPr lang="en-US" dirty="0" smtClean="0">
                <a:solidFill>
                  <a:srgbClr val="006600"/>
                </a:solidFill>
                <a:latin typeface="Book Antiqua" pitchFamily="18" charset="0"/>
              </a:rPr>
              <a:t>Where, CMR =    CM p. u</a:t>
            </a:r>
          </a:p>
          <a:p>
            <a:pPr eaLnBrk="1" hangingPunct="1">
              <a:buFontTx/>
              <a:buNone/>
            </a:pPr>
            <a:r>
              <a:rPr lang="en-US" dirty="0" smtClean="0">
                <a:solidFill>
                  <a:srgbClr val="006600"/>
                </a:solidFill>
                <a:latin typeface="Book Antiqua" pitchFamily="18" charset="0"/>
              </a:rPr>
              <a:t>                                SP p. u</a:t>
            </a:r>
          </a:p>
          <a:p>
            <a:pPr eaLnBrk="1" hangingPunct="1">
              <a:buFontTx/>
              <a:buNone/>
            </a:pPr>
            <a:endParaRPr lang="en-US" dirty="0" smtClean="0"/>
          </a:p>
        </p:txBody>
      </p:sp>
      <p:sp>
        <p:nvSpPr>
          <p:cNvPr id="59395" name="Rectangle 5"/>
          <p:cNvSpPr>
            <a:spLocks noGrp="1" noChangeArrowheads="1"/>
          </p:cNvSpPr>
          <p:nvPr>
            <p:ph type="title"/>
          </p:nvPr>
        </p:nvSpPr>
        <p:spPr>
          <a:noFill/>
        </p:spPr>
        <p:txBody>
          <a:bodyPr/>
          <a:lstStyle/>
          <a:p>
            <a:pPr algn="ctr" eaLnBrk="1" hangingPunct="1"/>
            <a:r>
              <a:rPr lang="en-US" sz="3200" b="1" dirty="0" smtClean="0">
                <a:solidFill>
                  <a:srgbClr val="C00000"/>
                </a:solidFill>
                <a:latin typeface="Bookman Old Style" pitchFamily="18" charset="0"/>
              </a:rPr>
              <a:t>DETERMINATION OF BREAK EVEN POINT</a:t>
            </a:r>
          </a:p>
        </p:txBody>
      </p:sp>
      <p:sp>
        <p:nvSpPr>
          <p:cNvPr id="59397" name="Line 7"/>
          <p:cNvSpPr>
            <a:spLocks noChangeShapeType="1"/>
          </p:cNvSpPr>
          <p:nvPr/>
        </p:nvSpPr>
        <p:spPr bwMode="auto">
          <a:xfrm>
            <a:off x="2971800" y="5257800"/>
            <a:ext cx="1295400" cy="0"/>
          </a:xfrm>
          <a:prstGeom prst="line">
            <a:avLst/>
          </a:prstGeom>
          <a:noFill/>
          <a:ln w="9525">
            <a:solidFill>
              <a:schemeClr val="tx1"/>
            </a:solidFill>
            <a:round/>
            <a:headEnd/>
            <a:tailEnd/>
          </a:ln>
        </p:spPr>
        <p:txBody>
          <a:bodyPr lIns="91436" tIns="45718" rIns="91436" bIns="45718"/>
          <a:lstStyle/>
          <a:p>
            <a:endParaRPr lang="en-US"/>
          </a:p>
        </p:txBody>
      </p:sp>
      <p:cxnSp>
        <p:nvCxnSpPr>
          <p:cNvPr id="7" name="Straight Connector 6"/>
          <p:cNvCxnSpPr/>
          <p:nvPr/>
        </p:nvCxnSpPr>
        <p:spPr>
          <a:xfrm>
            <a:off x="5802923" y="3071812"/>
            <a:ext cx="2754923" cy="1489"/>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noChangeArrowheads="1"/>
          </p:cNvSpPr>
          <p:nvPr>
            <p:ph type="body" idx="1"/>
          </p:nvPr>
        </p:nvSpPr>
        <p:spPr>
          <a:xfrm>
            <a:off x="1447801" y="2209800"/>
            <a:ext cx="7313613" cy="4505325"/>
          </a:xfrm>
        </p:spPr>
        <p:txBody>
          <a:bodyPr>
            <a:normAutofit lnSpcReduction="10000"/>
          </a:bodyPr>
          <a:lstStyle/>
          <a:p>
            <a:pPr eaLnBrk="1" hangingPunct="1">
              <a:buFontTx/>
              <a:buNone/>
            </a:pPr>
            <a:r>
              <a:rPr lang="en-US" dirty="0" smtClean="0">
                <a:solidFill>
                  <a:srgbClr val="000099"/>
                </a:solidFill>
                <a:latin typeface="Book Antiqua" pitchFamily="18" charset="0"/>
              </a:rPr>
              <a:t>BREAK EVEN         =               FC                 </a:t>
            </a:r>
          </a:p>
          <a:p>
            <a:pPr eaLnBrk="1" hangingPunct="1">
              <a:buFontTx/>
              <a:buNone/>
            </a:pPr>
            <a:r>
              <a:rPr lang="en-US" dirty="0" smtClean="0">
                <a:solidFill>
                  <a:srgbClr val="000099"/>
                </a:solidFill>
                <a:latin typeface="Book Antiqua" pitchFamily="18" charset="0"/>
              </a:rPr>
              <a:t>POINT (in value)                PV Ratio</a:t>
            </a:r>
          </a:p>
          <a:p>
            <a:pPr eaLnBrk="1" hangingPunct="1">
              <a:buFontTx/>
              <a:buNone/>
            </a:pPr>
            <a:endParaRPr lang="en-US" dirty="0" smtClean="0">
              <a:solidFill>
                <a:srgbClr val="000099"/>
              </a:solidFill>
              <a:latin typeface="Book Antiqua" pitchFamily="18" charset="0"/>
            </a:endParaRPr>
          </a:p>
          <a:p>
            <a:pPr eaLnBrk="1" hangingPunct="1">
              <a:buFontTx/>
              <a:buNone/>
            </a:pPr>
            <a:r>
              <a:rPr lang="en-US" dirty="0" smtClean="0">
                <a:solidFill>
                  <a:srgbClr val="000099"/>
                </a:solidFill>
                <a:latin typeface="Book Antiqua" pitchFamily="18" charset="0"/>
              </a:rPr>
              <a:t>Where, PV ratio = Profit Volume ratio</a:t>
            </a:r>
          </a:p>
          <a:p>
            <a:pPr eaLnBrk="1" hangingPunct="1">
              <a:buFontTx/>
              <a:buNone/>
            </a:pPr>
            <a:r>
              <a:rPr lang="en-US" dirty="0" smtClean="0">
                <a:solidFill>
                  <a:srgbClr val="000099"/>
                </a:solidFill>
                <a:latin typeface="Book Antiqua" pitchFamily="18" charset="0"/>
              </a:rPr>
              <a:t>                             =  Contribution</a:t>
            </a:r>
          </a:p>
          <a:p>
            <a:pPr eaLnBrk="1" hangingPunct="1">
              <a:buFontTx/>
              <a:buNone/>
            </a:pPr>
            <a:r>
              <a:rPr lang="en-US" dirty="0" smtClean="0">
                <a:solidFill>
                  <a:srgbClr val="000099"/>
                </a:solidFill>
                <a:latin typeface="Book Antiqua" pitchFamily="18" charset="0"/>
              </a:rPr>
              <a:t>                                         Sales</a:t>
            </a:r>
          </a:p>
          <a:p>
            <a:pPr algn="ctr">
              <a:buNone/>
            </a:pPr>
            <a:r>
              <a:rPr lang="en-US" b="1" dirty="0" smtClean="0">
                <a:solidFill>
                  <a:srgbClr val="000099"/>
                </a:solidFill>
                <a:latin typeface="Book Antiqua" pitchFamily="18" charset="0"/>
              </a:rPr>
              <a:t>MOS   = Net profit</a:t>
            </a:r>
          </a:p>
          <a:p>
            <a:pPr algn="ctr">
              <a:buNone/>
            </a:pPr>
            <a:r>
              <a:rPr lang="en-US" b="1" dirty="0" smtClean="0">
                <a:solidFill>
                  <a:srgbClr val="000099"/>
                </a:solidFill>
                <a:latin typeface="Book Antiqua" pitchFamily="18" charset="0"/>
              </a:rPr>
              <a:t>                 P/V Ratio</a:t>
            </a:r>
          </a:p>
          <a:p>
            <a:pPr eaLnBrk="1" hangingPunct="1">
              <a:buFontTx/>
              <a:buNone/>
            </a:pPr>
            <a:endParaRPr lang="en-US" dirty="0" smtClean="0">
              <a:solidFill>
                <a:srgbClr val="000099"/>
              </a:solidFill>
              <a:latin typeface="Book Antiqua" pitchFamily="18" charset="0"/>
            </a:endParaRPr>
          </a:p>
          <a:p>
            <a:pPr eaLnBrk="1" hangingPunct="1">
              <a:buFontTx/>
              <a:buNone/>
            </a:pPr>
            <a:endParaRPr lang="en-US" dirty="0" smtClean="0">
              <a:solidFill>
                <a:srgbClr val="000099"/>
              </a:solidFill>
              <a:latin typeface="Book Antiqua" pitchFamily="18" charset="0"/>
            </a:endParaRPr>
          </a:p>
          <a:p>
            <a:pPr eaLnBrk="1" hangingPunct="1">
              <a:buFontTx/>
              <a:buNone/>
            </a:pPr>
            <a:endParaRPr lang="en-US" dirty="0" smtClean="0">
              <a:solidFill>
                <a:srgbClr val="000099"/>
              </a:solidFill>
              <a:latin typeface="Book Antiqua" pitchFamily="18" charset="0"/>
            </a:endParaRPr>
          </a:p>
          <a:p>
            <a:pPr eaLnBrk="1" hangingPunct="1">
              <a:buFontTx/>
              <a:buNone/>
            </a:pPr>
            <a:endParaRPr lang="en-US" dirty="0" smtClean="0"/>
          </a:p>
        </p:txBody>
      </p:sp>
      <p:sp>
        <p:nvSpPr>
          <p:cNvPr id="65539" name="Rectangle 5"/>
          <p:cNvSpPr>
            <a:spLocks noGrp="1" noChangeArrowheads="1"/>
          </p:cNvSpPr>
          <p:nvPr>
            <p:ph type="title"/>
          </p:nvPr>
        </p:nvSpPr>
        <p:spPr>
          <a:xfrm>
            <a:off x="228600" y="304800"/>
            <a:ext cx="8610600" cy="1630363"/>
          </a:xfrm>
          <a:noFill/>
        </p:spPr>
        <p:txBody>
          <a:bodyPr>
            <a:normAutofit/>
          </a:bodyPr>
          <a:lstStyle/>
          <a:p>
            <a:pPr algn="ctr" eaLnBrk="1" hangingPunct="1"/>
            <a:r>
              <a:rPr lang="en-US" sz="3200" b="1" dirty="0" smtClean="0">
                <a:solidFill>
                  <a:srgbClr val="C00000"/>
                </a:solidFill>
                <a:latin typeface="Bookman Old Style" pitchFamily="18" charset="0"/>
              </a:rPr>
              <a:t>Determination of Break Even Point when per unit data is not available</a:t>
            </a:r>
          </a:p>
        </p:txBody>
      </p:sp>
      <p:sp>
        <p:nvSpPr>
          <p:cNvPr id="65540" name="Line 6"/>
          <p:cNvSpPr>
            <a:spLocks noChangeShapeType="1"/>
          </p:cNvSpPr>
          <p:nvPr/>
        </p:nvSpPr>
        <p:spPr bwMode="auto">
          <a:xfrm>
            <a:off x="6324600" y="2667000"/>
            <a:ext cx="1295400" cy="0"/>
          </a:xfrm>
          <a:prstGeom prst="line">
            <a:avLst/>
          </a:prstGeom>
          <a:noFill/>
          <a:ln w="9525">
            <a:solidFill>
              <a:schemeClr val="tx1"/>
            </a:solidFill>
            <a:round/>
            <a:headEnd/>
            <a:tailEnd/>
          </a:ln>
        </p:spPr>
        <p:txBody>
          <a:bodyPr lIns="91436" tIns="45718" rIns="91436" bIns="45718"/>
          <a:lstStyle/>
          <a:p>
            <a:endParaRPr lang="en-US"/>
          </a:p>
        </p:txBody>
      </p:sp>
      <p:sp>
        <p:nvSpPr>
          <p:cNvPr id="65541" name="Line 7"/>
          <p:cNvSpPr>
            <a:spLocks noChangeShapeType="1"/>
          </p:cNvSpPr>
          <p:nvPr/>
        </p:nvSpPr>
        <p:spPr bwMode="auto">
          <a:xfrm>
            <a:off x="5029200" y="4876800"/>
            <a:ext cx="2057400" cy="0"/>
          </a:xfrm>
          <a:prstGeom prst="line">
            <a:avLst/>
          </a:prstGeom>
          <a:noFill/>
          <a:ln w="9525">
            <a:solidFill>
              <a:schemeClr val="tx1"/>
            </a:solidFill>
            <a:round/>
            <a:headEnd/>
            <a:tailEnd/>
          </a:ln>
        </p:spPr>
        <p:txBody>
          <a:bodyPr lIns="91436" tIns="45718" rIns="91436" bIns="45718"/>
          <a:lstStyle/>
          <a:p>
            <a:endParaRPr lang="en-US"/>
          </a:p>
        </p:txBody>
      </p:sp>
      <p:sp>
        <p:nvSpPr>
          <p:cNvPr id="6" name="Line 6"/>
          <p:cNvSpPr>
            <a:spLocks noChangeShapeType="1"/>
          </p:cNvSpPr>
          <p:nvPr/>
        </p:nvSpPr>
        <p:spPr bwMode="auto">
          <a:xfrm>
            <a:off x="4923692" y="5929313"/>
            <a:ext cx="1905000" cy="0"/>
          </a:xfrm>
          <a:prstGeom prst="line">
            <a:avLst/>
          </a:prstGeom>
          <a:noFill/>
          <a:ln w="9525">
            <a:solidFill>
              <a:schemeClr val="tx1"/>
            </a:solidFill>
            <a:round/>
            <a:headEnd/>
            <a:tailEnd/>
          </a:ln>
        </p:spPr>
        <p:txBody>
          <a:bodyPr lIns="91436" tIns="45718" rIns="91436" bIns="45718"/>
          <a:lstStyle/>
          <a:p>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457200" y="304800"/>
            <a:ext cx="8229600" cy="914400"/>
          </a:xfrm>
        </p:spPr>
        <p:txBody>
          <a:bodyPr/>
          <a:lstStyle/>
          <a:p>
            <a:r>
              <a:rPr lang="en-US" sz="3600" b="1" dirty="0" smtClean="0">
                <a:solidFill>
                  <a:srgbClr val="C00000"/>
                </a:solidFill>
                <a:latin typeface="Bookman Old Style" pitchFamily="18" charset="0"/>
              </a:rPr>
              <a:t>PROBLEMS ON BEP</a:t>
            </a:r>
          </a:p>
        </p:txBody>
      </p:sp>
      <p:sp>
        <p:nvSpPr>
          <p:cNvPr id="3" name="Content Placeholder 2"/>
          <p:cNvSpPr>
            <a:spLocks noGrp="1"/>
          </p:cNvSpPr>
          <p:nvPr>
            <p:ph idx="1"/>
          </p:nvPr>
        </p:nvSpPr>
        <p:spPr>
          <a:xfrm>
            <a:off x="457200" y="1828800"/>
            <a:ext cx="8229600" cy="4724400"/>
          </a:xfrm>
        </p:spPr>
        <p:txBody>
          <a:bodyPr/>
          <a:lstStyle/>
          <a:p>
            <a:pPr marL="514350" indent="-514350" algn="just">
              <a:buFont typeface="+mj-lt"/>
              <a:buAutoNum type="arabicPeriod"/>
              <a:defRPr/>
            </a:pPr>
            <a:r>
              <a:rPr lang="en-US" sz="2800" dirty="0" smtClean="0">
                <a:latin typeface="Book Antiqua" pitchFamily="18" charset="0"/>
              </a:rPr>
              <a:t>If sales are 10,000 units and selling price is Rs.20 per unit, variable cost Rs.10 per unit and fixed cost is Rs.80000, find out BEP in units and in sales revenue. What is profit earned? What should be the sales for earning a profit of Rs.60,000?</a:t>
            </a:r>
          </a:p>
          <a:p>
            <a:pPr marL="514350" indent="-514350" algn="just">
              <a:buNone/>
              <a:defRPr/>
            </a:pPr>
            <a:endParaRPr lang="en-US" sz="2800" dirty="0" smtClean="0">
              <a:latin typeface="Book Antiqua" pitchFamily="18" charset="0"/>
            </a:endParaRPr>
          </a:p>
          <a:p>
            <a:pPr marL="514350" indent="-514350" algn="just">
              <a:buNone/>
              <a:defRPr/>
            </a:pPr>
            <a:r>
              <a:rPr lang="en-US" sz="2800" dirty="0" smtClean="0">
                <a:latin typeface="Book Antiqua" pitchFamily="18" charset="0"/>
              </a:rPr>
              <a:t>2. Determine MOS using above information.</a:t>
            </a:r>
          </a:p>
          <a:p>
            <a:pPr marL="514350" indent="-514350" algn="just">
              <a:buFont typeface="Arial" charset="0"/>
              <a:buNone/>
              <a:defRPr/>
            </a:pPr>
            <a:endParaRPr lang="en-US" sz="2800" dirty="0" smtClean="0">
              <a:latin typeface="Book Antiqua" pitchFamily="18" charset="0"/>
            </a:endParaRPr>
          </a:p>
          <a:p>
            <a:pPr algn="just">
              <a:buFont typeface="Arial" charset="0"/>
              <a:buNone/>
              <a:defRPr/>
            </a:pPr>
            <a:endParaRPr lang="en-US" sz="2800" dirty="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Content Placeholder 2"/>
          <p:cNvSpPr>
            <a:spLocks noGrp="1"/>
          </p:cNvSpPr>
          <p:nvPr>
            <p:ph idx="1"/>
          </p:nvPr>
        </p:nvSpPr>
        <p:spPr>
          <a:xfrm>
            <a:off x="228600" y="762000"/>
            <a:ext cx="8458200" cy="5715000"/>
          </a:xfrm>
        </p:spPr>
        <p:txBody>
          <a:bodyPr/>
          <a:lstStyle/>
          <a:p>
            <a:pPr>
              <a:buFont typeface="Arial" charset="0"/>
              <a:buNone/>
            </a:pPr>
            <a:r>
              <a:rPr lang="en-US" sz="2600" dirty="0" smtClean="0">
                <a:latin typeface="Book Antiqua" pitchFamily="18" charset="0"/>
              </a:rPr>
              <a:t>2. The information about Raj &amp; Co., are given below:</a:t>
            </a:r>
          </a:p>
          <a:p>
            <a:pPr>
              <a:buFont typeface="Arial" charset="0"/>
              <a:buNone/>
            </a:pPr>
            <a:endParaRPr lang="en-US" sz="2600" dirty="0" smtClean="0">
              <a:latin typeface="Book Antiqua" pitchFamily="18" charset="0"/>
            </a:endParaRPr>
          </a:p>
          <a:p>
            <a:pPr>
              <a:buFont typeface="Arial" charset="0"/>
              <a:buNone/>
            </a:pPr>
            <a:r>
              <a:rPr lang="en-US" sz="2600" dirty="0" smtClean="0">
                <a:latin typeface="Book Antiqua" pitchFamily="18" charset="0"/>
              </a:rPr>
              <a:t>	</a:t>
            </a:r>
            <a:r>
              <a:rPr lang="en-US" sz="2600" dirty="0" err="1" smtClean="0">
                <a:latin typeface="Book Antiqua" pitchFamily="18" charset="0"/>
              </a:rPr>
              <a:t>i</a:t>
            </a:r>
            <a:r>
              <a:rPr lang="en-US" sz="2600" dirty="0" smtClean="0">
                <a:latin typeface="Book Antiqua" pitchFamily="18" charset="0"/>
              </a:rPr>
              <a:t>)  Profit-Volume Ratio 20%</a:t>
            </a:r>
          </a:p>
          <a:p>
            <a:pPr>
              <a:buFont typeface="Arial" charset="0"/>
              <a:buNone/>
            </a:pPr>
            <a:r>
              <a:rPr lang="en-US" sz="2600" dirty="0" smtClean="0">
                <a:latin typeface="Book Antiqua" pitchFamily="18" charset="0"/>
              </a:rPr>
              <a:t>	ii)  Fixed Cost Rs.36,000</a:t>
            </a:r>
          </a:p>
          <a:p>
            <a:pPr>
              <a:buFont typeface="Arial" charset="0"/>
              <a:buNone/>
            </a:pPr>
            <a:r>
              <a:rPr lang="en-US" sz="2600" dirty="0" smtClean="0">
                <a:latin typeface="Book Antiqua" pitchFamily="18" charset="0"/>
              </a:rPr>
              <a:t>	iii)  Selling price per unit Rs.150</a:t>
            </a:r>
          </a:p>
          <a:p>
            <a:pPr>
              <a:buFont typeface="Arial" charset="0"/>
              <a:buNone/>
            </a:pPr>
            <a:endParaRPr lang="en-US" sz="2600" dirty="0" smtClean="0">
              <a:latin typeface="Book Antiqua" pitchFamily="18" charset="0"/>
            </a:endParaRPr>
          </a:p>
          <a:p>
            <a:pPr>
              <a:buFont typeface="Arial" charset="0"/>
              <a:buNone/>
            </a:pPr>
            <a:r>
              <a:rPr lang="en-US" sz="2600" dirty="0" smtClean="0">
                <a:latin typeface="Book Antiqua" pitchFamily="18" charset="0"/>
              </a:rPr>
              <a:t> 	Calculate:</a:t>
            </a:r>
          </a:p>
          <a:p>
            <a:pPr>
              <a:buFont typeface="Arial" charset="0"/>
              <a:buNone/>
            </a:pPr>
            <a:r>
              <a:rPr lang="en-US" sz="2600" dirty="0" smtClean="0">
                <a:latin typeface="Book Antiqua" pitchFamily="18" charset="0"/>
              </a:rPr>
              <a:t>	a)  BEP (in Rs.)</a:t>
            </a:r>
          </a:p>
          <a:p>
            <a:pPr>
              <a:buFont typeface="Arial" charset="0"/>
              <a:buNone/>
            </a:pPr>
            <a:r>
              <a:rPr lang="en-US" sz="2600" dirty="0" smtClean="0">
                <a:latin typeface="Book Antiqua" pitchFamily="18" charset="0"/>
              </a:rPr>
              <a:t>	b)  BEP (in units)</a:t>
            </a:r>
          </a:p>
          <a:p>
            <a:pPr>
              <a:buFont typeface="Arial" charset="0"/>
              <a:buNone/>
            </a:pPr>
            <a:r>
              <a:rPr lang="en-US" sz="2600" dirty="0" smtClean="0">
                <a:latin typeface="Book Antiqua" pitchFamily="18" charset="0"/>
              </a:rPr>
              <a:t>	</a:t>
            </a:r>
          </a:p>
        </p:txBody>
      </p:sp>
    </p:spTree>
  </p:cSld>
  <p:clrMapOvr>
    <a:masterClrMapping/>
  </p:clrMapOvr>
  <p:transition advClick="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Content Placeholder 2"/>
          <p:cNvSpPr>
            <a:spLocks noGrp="1"/>
          </p:cNvSpPr>
          <p:nvPr>
            <p:ph idx="1"/>
          </p:nvPr>
        </p:nvSpPr>
        <p:spPr>
          <a:xfrm>
            <a:off x="457200" y="609600"/>
            <a:ext cx="8229600" cy="5791200"/>
          </a:xfrm>
        </p:spPr>
        <p:txBody>
          <a:bodyPr/>
          <a:lstStyle/>
          <a:p>
            <a:pPr>
              <a:buFont typeface="Arial" charset="0"/>
              <a:buNone/>
            </a:pPr>
            <a:r>
              <a:rPr lang="en-US" sz="2800" dirty="0" smtClean="0">
                <a:latin typeface="Book Antiqua" pitchFamily="18" charset="0"/>
              </a:rPr>
              <a:t>3. Analyze the following information:</a:t>
            </a:r>
          </a:p>
          <a:p>
            <a:pPr>
              <a:buFont typeface="Arial" charset="0"/>
              <a:buNone/>
            </a:pPr>
            <a:endParaRPr lang="en-US" sz="2800" dirty="0" smtClean="0">
              <a:latin typeface="Book Antiqua" pitchFamily="18" charset="0"/>
            </a:endParaRPr>
          </a:p>
          <a:p>
            <a:r>
              <a:rPr lang="en-US" sz="2800" dirty="0" smtClean="0">
                <a:latin typeface="Book Antiqua" pitchFamily="18" charset="0"/>
              </a:rPr>
              <a:t>Sales are Rs. 90,000 producing a profit of Rs. 2900 in period-I </a:t>
            </a:r>
          </a:p>
          <a:p>
            <a:endParaRPr lang="en-US" sz="2800" dirty="0" smtClean="0">
              <a:latin typeface="Book Antiqua" pitchFamily="18" charset="0"/>
            </a:endParaRPr>
          </a:p>
          <a:p>
            <a:r>
              <a:rPr lang="en-US" sz="2800" dirty="0" smtClean="0">
                <a:latin typeface="Book Antiqua" pitchFamily="18" charset="0"/>
              </a:rPr>
              <a:t>Sales are Rs. 1, 10,000 producing a profit of Rs. 6000/- in period-II </a:t>
            </a:r>
          </a:p>
          <a:p>
            <a:pPr>
              <a:buFont typeface="Arial" charset="0"/>
              <a:buNone/>
            </a:pPr>
            <a:endParaRPr lang="en-US" sz="2800" dirty="0" smtClean="0">
              <a:latin typeface="Book Antiqua" pitchFamily="18" charset="0"/>
            </a:endParaRPr>
          </a:p>
          <a:p>
            <a:pPr>
              <a:buFont typeface="Arial" charset="0"/>
              <a:buNone/>
            </a:pPr>
            <a:r>
              <a:rPr lang="en-US" sz="2800" dirty="0" smtClean="0">
                <a:latin typeface="Book Antiqua" pitchFamily="18" charset="0"/>
              </a:rPr>
              <a:t>Determine BEP and Fixed Expenses. </a:t>
            </a:r>
          </a:p>
          <a:p>
            <a:pPr>
              <a:buFont typeface="Arial" charset="0"/>
              <a:buNone/>
            </a:pPr>
            <a:endParaRPr lang="en-US"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Content Placeholder 2"/>
          <p:cNvSpPr>
            <a:spLocks noGrp="1"/>
          </p:cNvSpPr>
          <p:nvPr>
            <p:ph idx="1"/>
          </p:nvPr>
        </p:nvSpPr>
        <p:spPr>
          <a:xfrm>
            <a:off x="304800" y="685800"/>
            <a:ext cx="8229600" cy="5821363"/>
          </a:xfrm>
        </p:spPr>
        <p:txBody>
          <a:bodyPr/>
          <a:lstStyle/>
          <a:p>
            <a:pPr>
              <a:buFont typeface="Arial" charset="0"/>
              <a:buNone/>
            </a:pPr>
            <a:r>
              <a:rPr lang="en-US" sz="2800" dirty="0" smtClean="0">
                <a:latin typeface="Book Antiqua" pitchFamily="18" charset="0"/>
              </a:rPr>
              <a:t>4 .Calculate the following parameters using given data.</a:t>
            </a:r>
          </a:p>
          <a:p>
            <a:pPr>
              <a:buFont typeface="Arial" charset="0"/>
              <a:buNone/>
            </a:pPr>
            <a:endParaRPr lang="en-US" sz="2800" dirty="0" smtClean="0">
              <a:latin typeface="Book Antiqua" pitchFamily="18" charset="0"/>
            </a:endParaRPr>
          </a:p>
          <a:p>
            <a:pPr>
              <a:buFont typeface="Arial" charset="0"/>
              <a:buNone/>
            </a:pPr>
            <a:r>
              <a:rPr lang="en-US" sz="2800" dirty="0" smtClean="0">
                <a:latin typeface="Book Antiqua" pitchFamily="18" charset="0"/>
              </a:rPr>
              <a:t> </a:t>
            </a:r>
            <a:r>
              <a:rPr lang="en-US" sz="2800" dirty="0" err="1" smtClean="0">
                <a:latin typeface="Book Antiqua" pitchFamily="18" charset="0"/>
              </a:rPr>
              <a:t>i</a:t>
            </a:r>
            <a:r>
              <a:rPr lang="en-US" sz="2800" dirty="0" smtClean="0">
                <a:latin typeface="Book Antiqua" pitchFamily="18" charset="0"/>
              </a:rPr>
              <a:t>) p/v ratio </a:t>
            </a:r>
          </a:p>
          <a:p>
            <a:pPr>
              <a:buFont typeface="Arial" charset="0"/>
              <a:buNone/>
            </a:pPr>
            <a:r>
              <a:rPr lang="en-US" sz="2800" dirty="0" smtClean="0">
                <a:latin typeface="Book Antiqua" pitchFamily="18" charset="0"/>
              </a:rPr>
              <a:t>ii) Break even sales volume</a:t>
            </a:r>
          </a:p>
          <a:p>
            <a:pPr>
              <a:buFont typeface="Arial" charset="0"/>
              <a:buNone/>
            </a:pPr>
            <a:r>
              <a:rPr lang="en-US" sz="2800" dirty="0" smtClean="0">
                <a:latin typeface="Book Antiqua" pitchFamily="18" charset="0"/>
              </a:rPr>
              <a:t> iii) Margin of safety</a:t>
            </a:r>
          </a:p>
          <a:p>
            <a:pPr>
              <a:buFont typeface="Arial" charset="0"/>
              <a:buNone/>
            </a:pPr>
            <a:r>
              <a:rPr lang="en-US" sz="2800" dirty="0" smtClean="0">
                <a:latin typeface="Book Antiqua" pitchFamily="18" charset="0"/>
              </a:rPr>
              <a:t> iv) Profit</a:t>
            </a:r>
          </a:p>
          <a:p>
            <a:pPr>
              <a:buFont typeface="Arial" charset="0"/>
              <a:buNone/>
            </a:pPr>
            <a:endParaRPr lang="en-US" sz="2800" dirty="0" smtClean="0">
              <a:latin typeface="Book Antiqua" pitchFamily="18" charset="0"/>
            </a:endParaRPr>
          </a:p>
          <a:p>
            <a:pPr>
              <a:buFont typeface="Arial" charset="0"/>
              <a:buNone/>
            </a:pPr>
            <a:r>
              <a:rPr lang="en-US" sz="2800" dirty="0" smtClean="0">
                <a:latin typeface="Book Antiqua" pitchFamily="18" charset="0"/>
              </a:rPr>
              <a:t> Given data: Sales Rs 4000, Cost Rs 2000, </a:t>
            </a:r>
          </a:p>
          <a:p>
            <a:pPr>
              <a:buFont typeface="Arial" charset="0"/>
              <a:buNone/>
            </a:pPr>
            <a:r>
              <a:rPr lang="en-US" sz="2800" dirty="0" smtClean="0">
                <a:latin typeface="Book Antiqua" pitchFamily="18" charset="0"/>
              </a:rPr>
              <a:t>                      Fixed Cost Rs 1600.</a:t>
            </a:r>
          </a:p>
        </p:txBody>
      </p:sp>
    </p:spTree>
  </p:cSld>
  <p:clrMapOvr>
    <a:masterClrMapping/>
  </p:clrMapOvr>
  <p:transition advClick="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Content Placeholder 2"/>
          <p:cNvSpPr>
            <a:spLocks noGrp="1"/>
          </p:cNvSpPr>
          <p:nvPr>
            <p:ph idx="1"/>
          </p:nvPr>
        </p:nvSpPr>
        <p:spPr>
          <a:xfrm>
            <a:off x="457200" y="1295400"/>
            <a:ext cx="8229600" cy="5029200"/>
          </a:xfrm>
        </p:spPr>
        <p:txBody>
          <a:bodyPr/>
          <a:lstStyle/>
          <a:p>
            <a:pPr>
              <a:buFont typeface="Arial" charset="0"/>
              <a:buNone/>
            </a:pPr>
            <a:r>
              <a:rPr lang="en-US" sz="2800" dirty="0" smtClean="0">
                <a:latin typeface="Book Antiqua" pitchFamily="18" charset="0"/>
              </a:rPr>
              <a:t>5. If Selling Price Per Unit Rs.12, </a:t>
            </a:r>
          </a:p>
          <a:p>
            <a:pPr>
              <a:buFont typeface="Arial" charset="0"/>
              <a:buNone/>
            </a:pPr>
            <a:r>
              <a:rPr lang="en-US" sz="2800" dirty="0" smtClean="0">
                <a:latin typeface="Book Antiqua" pitchFamily="18" charset="0"/>
              </a:rPr>
              <a:t>    Variable Cost Per Unit Rs.8, </a:t>
            </a:r>
          </a:p>
          <a:p>
            <a:pPr>
              <a:buFont typeface="Arial" charset="0"/>
              <a:buNone/>
            </a:pPr>
            <a:r>
              <a:rPr lang="en-US" sz="2800" dirty="0" smtClean="0">
                <a:latin typeface="Book Antiqua" pitchFamily="18" charset="0"/>
              </a:rPr>
              <a:t>    Fixed Cost Rs.40000</a:t>
            </a:r>
          </a:p>
          <a:p>
            <a:pPr>
              <a:buFont typeface="Arial" charset="0"/>
              <a:buNone/>
            </a:pPr>
            <a:endParaRPr lang="en-US" sz="2800" dirty="0" smtClean="0">
              <a:latin typeface="Book Antiqua" pitchFamily="18" charset="0"/>
            </a:endParaRPr>
          </a:p>
          <a:p>
            <a:pPr>
              <a:buFont typeface="Arial" charset="0"/>
              <a:buNone/>
            </a:pPr>
            <a:r>
              <a:rPr lang="en-US" sz="2800" dirty="0" smtClean="0">
                <a:latin typeface="Book Antiqua" pitchFamily="18" charset="0"/>
              </a:rPr>
              <a:t>Find out</a:t>
            </a:r>
          </a:p>
          <a:p>
            <a:pPr>
              <a:buFont typeface="Arial" charset="0"/>
              <a:buNone/>
            </a:pPr>
            <a:r>
              <a:rPr lang="en-US" sz="2800" dirty="0" smtClean="0">
                <a:latin typeface="Book Antiqua" pitchFamily="18" charset="0"/>
              </a:rPr>
              <a:t>(a) Break Even sales units and value</a:t>
            </a:r>
          </a:p>
          <a:p>
            <a:pPr>
              <a:buFont typeface="Arial" charset="0"/>
              <a:buNone/>
            </a:pPr>
            <a:r>
              <a:rPr lang="en-US" sz="2800" dirty="0" smtClean="0">
                <a:latin typeface="Book Antiqua" pitchFamily="18" charset="0"/>
              </a:rPr>
              <a:t>(b) profit when sales are Rs.300000</a:t>
            </a:r>
          </a:p>
          <a:p>
            <a:pPr>
              <a:buFont typeface="Arial" charset="0"/>
              <a:buNone/>
            </a:pPr>
            <a:r>
              <a:rPr lang="en-US" sz="2800" dirty="0" smtClean="0">
                <a:latin typeface="Book Antiqua" pitchFamily="18" charset="0"/>
              </a:rPr>
              <a:t>(c) Margin of Safety when sales are Rs.350000.</a:t>
            </a:r>
          </a:p>
        </p:txBody>
      </p:sp>
    </p:spTree>
  </p:cSld>
  <p:clrMapOvr>
    <a:masterClrMapping/>
  </p:clrMapOvr>
  <p:transition advClick="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Content Placeholder 2"/>
          <p:cNvSpPr>
            <a:spLocks noGrp="1"/>
          </p:cNvSpPr>
          <p:nvPr>
            <p:ph idx="1"/>
          </p:nvPr>
        </p:nvSpPr>
        <p:spPr>
          <a:xfrm>
            <a:off x="457200" y="762000"/>
            <a:ext cx="8305800" cy="5364163"/>
          </a:xfrm>
        </p:spPr>
        <p:txBody>
          <a:bodyPr/>
          <a:lstStyle/>
          <a:p>
            <a:pPr algn="just">
              <a:buFont typeface="Arial" charset="0"/>
              <a:buNone/>
            </a:pPr>
            <a:r>
              <a:rPr lang="en-US" sz="2800" dirty="0" smtClean="0">
                <a:latin typeface="Book Antiqua" pitchFamily="18" charset="0"/>
              </a:rPr>
              <a:t>6. A company prepares a budget to produce 3 </a:t>
            </a:r>
            <a:r>
              <a:rPr lang="en-US" sz="2800" dirty="0" err="1" smtClean="0">
                <a:latin typeface="Book Antiqua" pitchFamily="18" charset="0"/>
              </a:rPr>
              <a:t>lakh</a:t>
            </a:r>
            <a:r>
              <a:rPr lang="en-US" sz="2800" dirty="0" smtClean="0">
                <a:latin typeface="Book Antiqua" pitchFamily="18" charset="0"/>
              </a:rPr>
              <a:t> units, with fixed costs as Rs.15 </a:t>
            </a:r>
            <a:r>
              <a:rPr lang="en-US" sz="2800" dirty="0" err="1" smtClean="0">
                <a:latin typeface="Book Antiqua" pitchFamily="18" charset="0"/>
              </a:rPr>
              <a:t>lakhs</a:t>
            </a:r>
            <a:r>
              <a:rPr lang="en-US" sz="2800" dirty="0" smtClean="0">
                <a:latin typeface="Book Antiqua" pitchFamily="18" charset="0"/>
              </a:rPr>
              <a:t> and average variable cost of Rs.10 each . The selling price is to yield 20% profit on cost. you are required to calculate</a:t>
            </a:r>
          </a:p>
          <a:p>
            <a:pPr algn="just">
              <a:buFont typeface="Arial" charset="0"/>
              <a:buNone/>
            </a:pPr>
            <a:endParaRPr lang="en-US" sz="2800" dirty="0" smtClean="0">
              <a:latin typeface="Book Antiqua" pitchFamily="18" charset="0"/>
            </a:endParaRPr>
          </a:p>
          <a:p>
            <a:pPr algn="just">
              <a:buFont typeface="Arial" charset="0"/>
              <a:buNone/>
            </a:pPr>
            <a:r>
              <a:rPr lang="en-US" sz="2800" dirty="0" smtClean="0">
                <a:latin typeface="Book Antiqua" pitchFamily="18" charset="0"/>
              </a:rPr>
              <a:t>(a) P/V ratio.</a:t>
            </a:r>
          </a:p>
          <a:p>
            <a:pPr algn="just">
              <a:buFont typeface="Arial" charset="0"/>
              <a:buNone/>
            </a:pPr>
            <a:r>
              <a:rPr lang="en-US" sz="2800" dirty="0" smtClean="0">
                <a:latin typeface="Book Antiqua" pitchFamily="18" charset="0"/>
              </a:rPr>
              <a:t>(b) Break even point.</a:t>
            </a:r>
          </a:p>
          <a:p>
            <a:pPr algn="just">
              <a:buFont typeface="Arial" charset="0"/>
              <a:buNone/>
            </a:pPr>
            <a:endParaRPr lang="en-US" sz="2800" dirty="0" smtClean="0">
              <a:latin typeface="Book Antiqua" pitchFamily="18" charset="0"/>
            </a:endParaRPr>
          </a:p>
        </p:txBody>
      </p:sp>
    </p:spTree>
  </p:cSld>
  <p:clrMapOvr>
    <a:masterClrMapping/>
  </p:clrMapOvr>
  <p:transition advClick="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Subtitle 2"/>
          <p:cNvSpPr>
            <a:spLocks noGrp="1"/>
          </p:cNvSpPr>
          <p:nvPr>
            <p:ph type="subTitle" idx="1"/>
          </p:nvPr>
        </p:nvSpPr>
        <p:spPr>
          <a:xfrm>
            <a:off x="762000" y="2743200"/>
            <a:ext cx="7620000" cy="2819400"/>
          </a:xfrm>
        </p:spPr>
        <p:txBody>
          <a:bodyPr/>
          <a:lstStyle/>
          <a:p>
            <a:r>
              <a:rPr lang="en-US" sz="4000" b="1" dirty="0" smtClean="0">
                <a:solidFill>
                  <a:srgbClr val="002060"/>
                </a:solidFill>
                <a:latin typeface="Bookman Old Style" pitchFamily="18" charset="0"/>
              </a:rPr>
              <a:t>END</a:t>
            </a:r>
            <a:endParaRPr lang="en-US" sz="4000" b="1" dirty="0">
              <a:solidFill>
                <a:srgbClr val="002060"/>
              </a:solidFill>
              <a:latin typeface="Bookman Old Style"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NIT 3">
  <a:themeElements>
    <a:clrScheme name="Writing close-up design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fontScheme name="Writing close-up design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riting close-up design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riting close-up design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riting close-up design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riting close-up design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riting close-up design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riting close-up design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riting close-up design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riting close-up design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riting close-up design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riting close-up design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riting close-up design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riting close-up design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UNIT 3</Template>
  <TotalTime>122</TotalTime>
  <Words>2315</Words>
  <Application>Microsoft Office PowerPoint</Application>
  <PresentationFormat>On-screen Show (4:3)</PresentationFormat>
  <Paragraphs>451</Paragraphs>
  <Slides>68</Slides>
  <Notes>1</Notes>
  <HiddenSlides>0</HiddenSlides>
  <MMClips>0</MMClips>
  <ScaleCrop>false</ScaleCrop>
  <HeadingPairs>
    <vt:vector size="4" baseType="variant">
      <vt:variant>
        <vt:lpstr>Theme</vt:lpstr>
      </vt:variant>
      <vt:variant>
        <vt:i4>2</vt:i4>
      </vt:variant>
      <vt:variant>
        <vt:lpstr>Slide Titles</vt:lpstr>
      </vt:variant>
      <vt:variant>
        <vt:i4>68</vt:i4>
      </vt:variant>
    </vt:vector>
  </HeadingPairs>
  <TitlesOfParts>
    <vt:vector size="70" baseType="lpstr">
      <vt:lpstr>UNIT 3</vt:lpstr>
      <vt:lpstr>Office Theme</vt:lpstr>
      <vt:lpstr>UNIT II</vt:lpstr>
      <vt:lpstr>UNIT 2 - TOPICS</vt:lpstr>
      <vt:lpstr>WHAT IS PRODUCTION???</vt:lpstr>
      <vt:lpstr>PRODUCTION FUNCTION</vt:lpstr>
      <vt:lpstr>MATHEMATICAL EXPRESSION</vt:lpstr>
      <vt:lpstr>ISOQUANT</vt:lpstr>
      <vt:lpstr>Slide 7</vt:lpstr>
      <vt:lpstr>Properties of Isoquants</vt:lpstr>
      <vt:lpstr>Slide 9</vt:lpstr>
      <vt:lpstr>Slide 10</vt:lpstr>
      <vt:lpstr>Slide 11</vt:lpstr>
      <vt:lpstr>LAW OF VARIABLE PROPORTIONS</vt:lpstr>
      <vt:lpstr>ASSUMPTIONS OF THE LAW</vt:lpstr>
      <vt:lpstr>EXPLANATION OF LAW</vt:lpstr>
      <vt:lpstr>Slide 15</vt:lpstr>
      <vt:lpstr>RETURNS TO SCALE</vt:lpstr>
      <vt:lpstr>Returns to scale are of three types:</vt:lpstr>
      <vt:lpstr>Increasing returns to scale</vt:lpstr>
      <vt:lpstr>Constant Returns to Scale</vt:lpstr>
      <vt:lpstr>Decreasing Returns To Scale</vt:lpstr>
      <vt:lpstr>ECONOMIES OF SCALE</vt:lpstr>
      <vt:lpstr>INTERNAL ECONOMIES</vt:lpstr>
      <vt:lpstr>  TECHNICAL ECONOMIES </vt:lpstr>
      <vt:lpstr>MARKETING ECONOMIES</vt:lpstr>
      <vt:lpstr>MANAGERIAL ECONOMIES</vt:lpstr>
      <vt:lpstr>FINANCIAL ECONOMIES</vt:lpstr>
      <vt:lpstr>RISK BEARING ECONOMIES</vt:lpstr>
      <vt:lpstr>EXTERNAL ECONOMIES</vt:lpstr>
      <vt:lpstr>Slide 29</vt:lpstr>
      <vt:lpstr>COST ANALYSIS</vt:lpstr>
      <vt:lpstr>Slide 31</vt:lpstr>
      <vt:lpstr>Slide 32</vt:lpstr>
      <vt:lpstr>Slide 33</vt:lpstr>
      <vt:lpstr>Slide 34</vt:lpstr>
      <vt:lpstr>Slide 35</vt:lpstr>
      <vt:lpstr>Slide 36</vt:lpstr>
      <vt:lpstr>Slide 37</vt:lpstr>
      <vt:lpstr>Slide 38</vt:lpstr>
      <vt:lpstr>Slide 39</vt:lpstr>
      <vt:lpstr>BREAKEVEN ANALYSIS </vt:lpstr>
      <vt:lpstr>INTRODUCTION</vt:lpstr>
      <vt:lpstr>Slide 42</vt:lpstr>
      <vt:lpstr> Assumptions  underlying Break Even Analysis </vt:lpstr>
      <vt:lpstr>DETERMINATION OF BREAK EVEN POINT</vt:lpstr>
      <vt:lpstr>Determination of Break even point with Graphical representation method</vt:lpstr>
      <vt:lpstr>Graphical Representation Method</vt:lpstr>
      <vt:lpstr>Example </vt:lpstr>
      <vt:lpstr>Slide 48</vt:lpstr>
      <vt:lpstr>Slide 49</vt:lpstr>
      <vt:lpstr>Slide 50</vt:lpstr>
      <vt:lpstr>Slide 51</vt:lpstr>
      <vt:lpstr>Slide 52</vt:lpstr>
      <vt:lpstr>SIGNIFICANCE OF BEA</vt:lpstr>
      <vt:lpstr>Slide 54</vt:lpstr>
      <vt:lpstr>Slide 55</vt:lpstr>
      <vt:lpstr>Slide 56</vt:lpstr>
      <vt:lpstr>APPLICATION OF BEA</vt:lpstr>
      <vt:lpstr>Determination of BEP - Algebraic Method</vt:lpstr>
      <vt:lpstr>CONTRIBUTION MARGIN</vt:lpstr>
      <vt:lpstr>DETERMINATION OF BREAK EVEN POINT</vt:lpstr>
      <vt:lpstr>Determination of Break Even Point when per unit data is not available</vt:lpstr>
      <vt:lpstr>PROBLEMS ON BEP</vt:lpstr>
      <vt:lpstr>Slide 63</vt:lpstr>
      <vt:lpstr>Slide 64</vt:lpstr>
      <vt:lpstr>Slide 65</vt:lpstr>
      <vt:lpstr>Slide 66</vt:lpstr>
      <vt:lpstr>Slide 67</vt:lpstr>
      <vt:lpstr>Slide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II</dc:title>
  <dc:creator>snist</dc:creator>
  <cp:lastModifiedBy>Admin</cp:lastModifiedBy>
  <cp:revision>38</cp:revision>
  <dcterms:created xsi:type="dcterms:W3CDTF">2012-02-21T09:25:43Z</dcterms:created>
  <dcterms:modified xsi:type="dcterms:W3CDTF">2023-08-18T06:58:48Z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TC011594371033</vt:lpwstr>
  </property>
</Properties>
</file>